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 id="2147483671" r:id="rId2"/>
    <p:sldMasterId id="2147483683" r:id="rId3"/>
  </p:sldMasterIdLst>
  <p:notesMasterIdLst>
    <p:notesMasterId r:id="rId83"/>
  </p:notesMasterIdLst>
  <p:sldIdLst>
    <p:sldId id="275" r:id="rId4"/>
    <p:sldId id="297" r:id="rId5"/>
    <p:sldId id="306" r:id="rId6"/>
    <p:sldId id="283" r:id="rId7"/>
    <p:sldId id="256" r:id="rId8"/>
    <p:sldId id="288" r:id="rId9"/>
    <p:sldId id="305" r:id="rId10"/>
    <p:sldId id="307" r:id="rId11"/>
    <p:sldId id="298" r:id="rId12"/>
    <p:sldId id="299" r:id="rId13"/>
    <p:sldId id="308" r:id="rId14"/>
    <p:sldId id="300" r:id="rId15"/>
    <p:sldId id="304" r:id="rId16"/>
    <p:sldId id="301" r:id="rId17"/>
    <p:sldId id="302" r:id="rId18"/>
    <p:sldId id="303" r:id="rId19"/>
    <p:sldId id="309" r:id="rId20"/>
    <p:sldId id="310" r:id="rId21"/>
    <p:sldId id="313" r:id="rId22"/>
    <p:sldId id="329" r:id="rId23"/>
    <p:sldId id="314" r:id="rId24"/>
    <p:sldId id="330" r:id="rId25"/>
    <p:sldId id="316" r:id="rId26"/>
    <p:sldId id="315" r:id="rId27"/>
    <p:sldId id="317" r:id="rId28"/>
    <p:sldId id="319" r:id="rId29"/>
    <p:sldId id="321" r:id="rId30"/>
    <p:sldId id="312" r:id="rId31"/>
    <p:sldId id="341" r:id="rId32"/>
    <p:sldId id="333" r:id="rId33"/>
    <p:sldId id="331" r:id="rId34"/>
    <p:sldId id="332" r:id="rId35"/>
    <p:sldId id="334" r:id="rId36"/>
    <p:sldId id="340" r:id="rId37"/>
    <p:sldId id="335" r:id="rId38"/>
    <p:sldId id="336" r:id="rId39"/>
    <p:sldId id="337" r:id="rId40"/>
    <p:sldId id="322" r:id="rId41"/>
    <p:sldId id="343" r:id="rId42"/>
    <p:sldId id="342" r:id="rId43"/>
    <p:sldId id="324" r:id="rId44"/>
    <p:sldId id="344" r:id="rId45"/>
    <p:sldId id="338" r:id="rId46"/>
    <p:sldId id="345" r:id="rId47"/>
    <p:sldId id="323" r:id="rId48"/>
    <p:sldId id="325" r:id="rId49"/>
    <p:sldId id="347" r:id="rId50"/>
    <p:sldId id="346" r:id="rId51"/>
    <p:sldId id="339" r:id="rId52"/>
    <p:sldId id="349" r:id="rId53"/>
    <p:sldId id="326" r:id="rId54"/>
    <p:sldId id="328" r:id="rId55"/>
    <p:sldId id="351" r:id="rId56"/>
    <p:sldId id="350" r:id="rId57"/>
    <p:sldId id="327" r:id="rId58"/>
    <p:sldId id="320" r:id="rId59"/>
    <p:sldId id="348" r:id="rId60"/>
    <p:sldId id="311" r:id="rId61"/>
    <p:sldId id="289" r:id="rId62"/>
    <p:sldId id="291" r:id="rId63"/>
    <p:sldId id="292" r:id="rId64"/>
    <p:sldId id="293" r:id="rId65"/>
    <p:sldId id="285" r:id="rId66"/>
    <p:sldId id="294" r:id="rId67"/>
    <p:sldId id="295" r:id="rId68"/>
    <p:sldId id="286" r:id="rId69"/>
    <p:sldId id="296" r:id="rId70"/>
    <p:sldId id="287" r:id="rId71"/>
    <p:sldId id="278" r:id="rId72"/>
    <p:sldId id="279" r:id="rId73"/>
    <p:sldId id="257" r:id="rId74"/>
    <p:sldId id="258" r:id="rId75"/>
    <p:sldId id="259" r:id="rId76"/>
    <p:sldId id="263" r:id="rId77"/>
    <p:sldId id="265" r:id="rId78"/>
    <p:sldId id="270" r:id="rId79"/>
    <p:sldId id="272" r:id="rId80"/>
    <p:sldId id="273" r:id="rId81"/>
    <p:sldId id="276" r:id="rId82"/>
  </p:sldIdLst>
  <p:sldSz cx="9144000" cy="5143500" type="screen16x9"/>
  <p:notesSz cx="6858000" cy="9144000"/>
  <p:kinsoku lang="zh-CN" invalStChars="!%),.:;?]}¨·ˇˉ་―‖’”…‰∶、。〃々〉》」』】〕〗！＂＇％），．：；？］｀｜｝～￠" invalEndChars="([{·‘“〈《「『【〔〖（．［｛￡￥"/>
  <p:defaultTextStyle>
    <a:defPPr>
      <a:defRPr lang="zh-CN"/>
    </a:defPPr>
    <a:lvl1pPr algn="l" defTabSz="914400" eaLnBrk="0" fontAlgn="base" hangingPunct="0">
      <a:spcBef>
        <a:spcPts val="0"/>
      </a:spcBef>
      <a:spcAft>
        <a:spcPts val="0"/>
      </a:spcAft>
      <a:buNone/>
      <a:defRPr sz="1800" kern="1200">
        <a:solidFill>
          <a:schemeClr val="tx1"/>
        </a:solidFill>
        <a:latin typeface="Calibri" pitchFamily="34" charset="0"/>
        <a:ea typeface="宋体" pitchFamily="2" charset="-122"/>
        <a:cs typeface="Times New Roman" charset="0"/>
      </a:defRPr>
    </a:lvl1pPr>
    <a:lvl2pPr marL="457200" indent="0" algn="l" defTabSz="914400" eaLnBrk="0" fontAlgn="base" hangingPunct="0">
      <a:spcBef>
        <a:spcPts val="0"/>
      </a:spcBef>
      <a:spcAft>
        <a:spcPts val="0"/>
      </a:spcAft>
      <a:buNone/>
      <a:defRPr sz="1800" kern="1200">
        <a:solidFill>
          <a:schemeClr val="tx1"/>
        </a:solidFill>
        <a:latin typeface="Calibri" pitchFamily="34" charset="0"/>
        <a:ea typeface="宋体" pitchFamily="2" charset="-122"/>
        <a:cs typeface="Times New Roman" charset="0"/>
      </a:defRPr>
    </a:lvl2pPr>
    <a:lvl3pPr marL="914400" indent="0" algn="l" defTabSz="914400" eaLnBrk="0" fontAlgn="base" hangingPunct="0">
      <a:spcBef>
        <a:spcPts val="0"/>
      </a:spcBef>
      <a:spcAft>
        <a:spcPts val="0"/>
      </a:spcAft>
      <a:buNone/>
      <a:defRPr sz="1800" kern="1200">
        <a:solidFill>
          <a:schemeClr val="tx1"/>
        </a:solidFill>
        <a:latin typeface="Calibri" pitchFamily="34" charset="0"/>
        <a:ea typeface="宋体" pitchFamily="2" charset="-122"/>
        <a:cs typeface="Times New Roman" charset="0"/>
      </a:defRPr>
    </a:lvl3pPr>
    <a:lvl4pPr marL="1371600" indent="0" algn="l" defTabSz="914400" eaLnBrk="0" fontAlgn="base" hangingPunct="0">
      <a:spcBef>
        <a:spcPts val="0"/>
      </a:spcBef>
      <a:spcAft>
        <a:spcPts val="0"/>
      </a:spcAft>
      <a:buNone/>
      <a:defRPr sz="1800" kern="1200">
        <a:solidFill>
          <a:schemeClr val="tx1"/>
        </a:solidFill>
        <a:latin typeface="Calibri" pitchFamily="34" charset="0"/>
        <a:ea typeface="宋体" pitchFamily="2" charset="-122"/>
        <a:cs typeface="Times New Roman" charset="0"/>
      </a:defRPr>
    </a:lvl4pPr>
    <a:lvl5pPr marL="1828800" indent="0" algn="l" defTabSz="914400" eaLnBrk="0" fontAlgn="base" hangingPunct="0">
      <a:spcBef>
        <a:spcPts val="0"/>
      </a:spcBef>
      <a:spcAft>
        <a:spcPts val="0"/>
      </a:spcAft>
      <a:buNone/>
      <a:defRPr sz="1800" kern="1200">
        <a:solidFill>
          <a:schemeClr val="tx1"/>
        </a:solidFill>
        <a:latin typeface="Calibri" pitchFamily="34" charset="0"/>
        <a:ea typeface="宋体" pitchFamily="2" charset="-122"/>
        <a:cs typeface="Times New Roman" charset="0"/>
      </a:defRPr>
    </a:lvl5pPr>
    <a:lvl6pPr marL="2286000" indent="0" algn="l" defTabSz="914400" eaLnBrk="1" fontAlgn="auto" latinLnBrk="0" hangingPunct="1">
      <a:buNone/>
      <a:defRPr sz="1800" kern="1200">
        <a:solidFill>
          <a:schemeClr val="tx1"/>
        </a:solidFill>
        <a:latin typeface="Calibri" pitchFamily="34" charset="0"/>
        <a:ea typeface="宋体" pitchFamily="2" charset="-122"/>
        <a:cs typeface="Times New Roman" charset="0"/>
      </a:defRPr>
    </a:lvl6pPr>
    <a:lvl7pPr marL="2743200" indent="0" algn="l" defTabSz="914400" eaLnBrk="1" fontAlgn="auto" latinLnBrk="0" hangingPunct="1">
      <a:buNone/>
      <a:defRPr sz="1800" kern="1200">
        <a:solidFill>
          <a:schemeClr val="tx1"/>
        </a:solidFill>
        <a:latin typeface="Calibri" pitchFamily="34" charset="0"/>
        <a:ea typeface="宋体" pitchFamily="2" charset="-122"/>
        <a:cs typeface="Times New Roman" charset="0"/>
      </a:defRPr>
    </a:lvl7pPr>
    <a:lvl8pPr marL="3200400" indent="0" algn="l" defTabSz="914400" eaLnBrk="1" fontAlgn="auto" latinLnBrk="0" hangingPunct="1">
      <a:buNone/>
      <a:defRPr sz="1800" kern="1200">
        <a:solidFill>
          <a:schemeClr val="tx1"/>
        </a:solidFill>
        <a:latin typeface="Calibri" pitchFamily="34" charset="0"/>
        <a:ea typeface="宋体" pitchFamily="2" charset="-122"/>
        <a:cs typeface="Times New Roman" charset="0"/>
      </a:defRPr>
    </a:lvl8pPr>
    <a:lvl9pPr marL="3200400" indent="0" algn="l" defTabSz="914400" eaLnBrk="1" fontAlgn="auto" latinLnBrk="0" hangingPunct="1">
      <a:buNone/>
      <a:defRPr sz="1800" kern="1200">
        <a:solidFill>
          <a:schemeClr val="tx1"/>
        </a:solidFill>
        <a:latin typeface="Calibri" pitchFamily="34" charset="0"/>
        <a:ea typeface="宋体" pitchFamily="2" charset="-122"/>
        <a:cs typeface="Times New Roman" charset="0"/>
      </a:defRPr>
    </a:lvl9pPr>
  </p:defaultTextStyle>
  <p:extLst>
    <p:ext uri="{EFAFB233-063F-42B5-8137-9DF3F51BA10A}">
      <p15:sldGuideLst xmlns:p15="http://schemas.microsoft.com/office/powerpoint/2012/main">
        <p15:guide id="1" orient="horz" pos="667" userDrawn="1">
          <p15:clr>
            <a:srgbClr val="A4A3A4"/>
          </p15:clr>
        </p15:guide>
        <p15:guide id="2" pos="2880">
          <p15:clr>
            <a:srgbClr val="A4A3A4"/>
          </p15:clr>
        </p15:guide>
        <p15:guide id="3" orient="horz" pos="16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4251"/>
    <a:srgbClr val="EB0303"/>
    <a:srgbClr val="C9394A"/>
    <a:srgbClr val="FFA38E"/>
    <a:srgbClr val="474747"/>
    <a:srgbClr val="21212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个性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5" autoAdjust="0"/>
    <p:restoredTop sz="69749" autoAdjust="0"/>
  </p:normalViewPr>
  <p:slideViewPr>
    <p:cSldViewPr>
      <p:cViewPr>
        <p:scale>
          <a:sx n="136" d="100"/>
          <a:sy n="136" d="100"/>
        </p:scale>
        <p:origin x="496" y="-1144"/>
      </p:cViewPr>
      <p:guideLst>
        <p:guide orient="horz" pos="667"/>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a:t>
            </a:fld>
            <a:endParaRPr lang="zh-CN" altLang="en-US" sz="1200">
              <a:latin typeface="Calibri" pitchFamily="34" charset="0"/>
              <a:ea typeface="宋体" pitchFamily="2" charset="-122"/>
              <a:cs typeface="Calibri" pitchFamily="34" charset="0"/>
            </a:endParaRPr>
          </a:p>
        </p:txBody>
      </p:sp>
      <p:sp>
        <p:nvSpPr>
          <p:cNvPr id="4" name="文本框"/>
          <p:cNvSpPr>
            <a:spLocks noGrp="1"/>
          </p:cNvSpPr>
          <p:nvPr>
            <p:ph type="hdr"/>
          </p:nvPr>
        </p:nvSpPr>
        <p:spPr>
          <a:xfrm>
            <a:off x="0" y="0"/>
            <a:ext cx="2971799" cy="457200"/>
          </a:xfrm>
          <a:prstGeom prst="rect">
            <a:avLst/>
          </a:prstGeom>
          <a:noFill/>
          <a:ln w="9525" cap="flat" cmpd="sng">
            <a:noFill/>
            <a:prstDash val="solid"/>
            <a:round/>
          </a:ln>
        </p:spPr>
        <p:txBody>
          <a:bodyPr vert="horz" wrap="square" lIns="91440" tIns="45720" rIns="91440" bIns="45720" anchor="t" anchorCtr="0">
            <a:prstTxWarp prst="textNoShape">
              <a:avLst/>
            </a:prstTxWarp>
          </a:bodyPr>
          <a:lstStyle/>
          <a:p>
            <a:endParaRPr lang="zh-CN" altLang="en-US" sz="1200">
              <a:latin typeface="Calibri" pitchFamily="34" charset="0"/>
              <a:ea typeface="宋体" pitchFamily="2" charset="-122"/>
              <a:cs typeface="Calibri" pitchFamily="34" charset="0"/>
            </a:endParaRPr>
          </a:p>
        </p:txBody>
      </p:sp>
      <p:sp>
        <p:nvSpPr>
          <p:cNvPr id="5" name="文本框"/>
          <p:cNvSpPr>
            <a:spLocks noGrp="1"/>
          </p:cNvSpPr>
          <p:nvPr>
            <p:ph type="dt" idx="1"/>
          </p:nvPr>
        </p:nvSpPr>
        <p:spPr>
          <a:xfrm>
            <a:off x="3884613" y="0"/>
            <a:ext cx="2971800" cy="457200"/>
          </a:xfrm>
          <a:prstGeom prst="rect">
            <a:avLst/>
          </a:prstGeom>
          <a:noFill/>
          <a:ln w="9525" cap="flat" cmpd="sng">
            <a:noFill/>
            <a:prstDash val="solid"/>
            <a:round/>
          </a:ln>
        </p:spPr>
        <p:txBody>
          <a:bodyPr vert="horz" wrap="square" lIns="91440" tIns="45720" rIns="91440" bIns="45720" anchor="t" anchorCtr="0">
            <a:prstTxWarp prst="textNoShape">
              <a:avLst/>
            </a:prstTxWarp>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
        <p:nvSpPr>
          <p:cNvPr id="6" name="对象"/>
          <p:cNvSpPr>
            <a:spLocks noGrp="1" noRot="1" noChangeAspect="1"/>
          </p:cNvSpPr>
          <p:nvPr>
            <p:ph type="sldImg" idx="2"/>
          </p:nvPr>
        </p:nvSpPr>
        <p:spPr>
          <a:xfrm>
            <a:off x="381000" y="685800"/>
            <a:ext cx="6096000" cy="3429000"/>
          </a:xfrm>
          <a:prstGeom prst="rect">
            <a:avLst/>
          </a:prstGeom>
          <a:noFill/>
          <a:ln w="9525" cap="flat" cmpd="sng">
            <a:noFill/>
            <a:prstDash val="solid"/>
            <a:round/>
          </a:ln>
        </p:spPr>
      </p:sp>
      <p:sp>
        <p:nvSpPr>
          <p:cNvPr id="7" name="矩形"/>
          <p:cNvSpPr>
            <a:spLocks noChangeAspect="1"/>
          </p:cNvSpPr>
          <p:nvPr/>
        </p:nvSpPr>
        <p:spPr>
          <a:xfrm>
            <a:off x="685800" y="4343400"/>
            <a:ext cx="5486400" cy="4114800"/>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p>
            <a:pPr marL="0" indent="0" algn="l" defTabSz="0">
              <a:lnSpc>
                <a:spcPct val="100000"/>
              </a:lnSpc>
              <a:spcBef>
                <a:spcPct val="30000"/>
              </a:spcBef>
              <a:spcAft>
                <a:spcPts val="0"/>
              </a:spcAft>
              <a:buNone/>
            </a:pPr>
            <a:r>
              <a:rPr lang="zh-CN" altLang="en-US" sz="1200" u="none" strike="noStrike" kern="1200" cap="none" spc="0" baseline="0">
                <a:solidFill>
                  <a:schemeClr val="tx1"/>
                </a:solidFill>
                <a:latin typeface="Arial" pitchFamily="34" charset="0"/>
                <a:ea typeface="宋体" pitchFamily="2" charset="-122"/>
                <a:cs typeface="Calibri" pitchFamily="34" charset="0"/>
              </a:rPr>
              <a:t>单击此处编辑母版文本样式</a:t>
            </a:r>
            <a:endParaRPr lang="en-US" altLang="zh-CN" sz="1200" u="none" strike="noStrike" kern="1200" cap="none" spc="0" baseline="0">
              <a:solidFill>
                <a:schemeClr val="tx1"/>
              </a:solidFill>
              <a:latin typeface="Arial" pitchFamily="34" charset="0"/>
              <a:ea typeface="宋体" pitchFamily="2" charset="-122"/>
              <a:cs typeface="Calibri" pitchFamily="34" charset="0"/>
            </a:endParaRPr>
          </a:p>
          <a:p>
            <a:pPr marL="0" indent="0" algn="l" defTabSz="0">
              <a:lnSpc>
                <a:spcPct val="100000"/>
              </a:lnSpc>
              <a:spcBef>
                <a:spcPct val="30000"/>
              </a:spcBef>
              <a:spcAft>
                <a:spcPts val="0"/>
              </a:spcAft>
              <a:buNone/>
            </a:pPr>
            <a:r>
              <a:rPr lang="zh-CN" altLang="en-US" sz="1200" u="none" strike="noStrike" kern="1200" cap="none" spc="0" baseline="0">
                <a:solidFill>
                  <a:schemeClr val="tx1"/>
                </a:solidFill>
                <a:latin typeface="Arial" pitchFamily="34" charset="0"/>
                <a:ea typeface="宋体" pitchFamily="2" charset="-122"/>
                <a:cs typeface="Calibri" pitchFamily="34" charset="0"/>
              </a:rPr>
              <a:t>第二级</a:t>
            </a:r>
            <a:endParaRPr lang="en-US" altLang="zh-CN" sz="1200" u="none" strike="noStrike" kern="1200" cap="none" spc="0" baseline="0">
              <a:solidFill>
                <a:schemeClr val="tx1"/>
              </a:solidFill>
              <a:latin typeface="Arial" pitchFamily="34" charset="0"/>
              <a:ea typeface="宋体" pitchFamily="2" charset="-122"/>
              <a:cs typeface="Calibri" pitchFamily="34" charset="0"/>
            </a:endParaRPr>
          </a:p>
          <a:p>
            <a:pPr marL="0" indent="0" algn="l" defTabSz="0">
              <a:lnSpc>
                <a:spcPct val="100000"/>
              </a:lnSpc>
              <a:spcBef>
                <a:spcPct val="30000"/>
              </a:spcBef>
              <a:spcAft>
                <a:spcPts val="0"/>
              </a:spcAft>
              <a:buNone/>
            </a:pPr>
            <a:r>
              <a:rPr lang="zh-CN" altLang="en-US" sz="1200" u="none" strike="noStrike" kern="1200" cap="none" spc="0" baseline="0">
                <a:solidFill>
                  <a:schemeClr val="tx1"/>
                </a:solidFill>
                <a:latin typeface="Arial" pitchFamily="34" charset="0"/>
                <a:ea typeface="宋体" pitchFamily="2" charset="-122"/>
                <a:cs typeface="Calibri" pitchFamily="34" charset="0"/>
              </a:rPr>
              <a:t>第三级</a:t>
            </a:r>
            <a:endParaRPr lang="en-US" altLang="zh-CN" sz="1200" u="none" strike="noStrike" kern="1200" cap="none" spc="0" baseline="0">
              <a:solidFill>
                <a:schemeClr val="tx1"/>
              </a:solidFill>
              <a:latin typeface="Arial" pitchFamily="34" charset="0"/>
              <a:ea typeface="宋体" pitchFamily="2" charset="-122"/>
              <a:cs typeface="Calibri" pitchFamily="34" charset="0"/>
            </a:endParaRPr>
          </a:p>
          <a:p>
            <a:pPr marL="0" indent="0" algn="l" defTabSz="0">
              <a:lnSpc>
                <a:spcPct val="100000"/>
              </a:lnSpc>
              <a:spcBef>
                <a:spcPct val="30000"/>
              </a:spcBef>
              <a:spcAft>
                <a:spcPts val="0"/>
              </a:spcAft>
              <a:buNone/>
            </a:pPr>
            <a:r>
              <a:rPr lang="zh-CN" altLang="en-US" sz="1200" u="none" strike="noStrike" kern="1200" cap="none" spc="0" baseline="0">
                <a:solidFill>
                  <a:schemeClr val="tx1"/>
                </a:solidFill>
                <a:latin typeface="Arial" pitchFamily="34" charset="0"/>
                <a:ea typeface="宋体" pitchFamily="2" charset="-122"/>
                <a:cs typeface="Calibri" pitchFamily="34" charset="0"/>
              </a:rPr>
              <a:t>第四级</a:t>
            </a:r>
            <a:endParaRPr lang="en-US" altLang="zh-CN" sz="1200" u="none" strike="noStrike" kern="1200" cap="none" spc="0" baseline="0">
              <a:solidFill>
                <a:schemeClr val="tx1"/>
              </a:solidFill>
              <a:latin typeface="Arial" pitchFamily="34" charset="0"/>
              <a:ea typeface="宋体" pitchFamily="2" charset="-122"/>
              <a:cs typeface="Calibri" pitchFamily="34" charset="0"/>
            </a:endParaRPr>
          </a:p>
          <a:p>
            <a:pPr marL="0" indent="0" algn="l" defTabSz="0">
              <a:lnSpc>
                <a:spcPct val="100000"/>
              </a:lnSpc>
              <a:spcBef>
                <a:spcPct val="30000"/>
              </a:spcBef>
              <a:spcAft>
                <a:spcPts val="0"/>
              </a:spcAft>
              <a:buNone/>
            </a:pPr>
            <a:r>
              <a:rPr lang="zh-CN" altLang="en-US" sz="1200" u="none" strike="noStrike" kern="1200" cap="none" spc="0" baseline="0">
                <a:solidFill>
                  <a:schemeClr val="tx1"/>
                </a:solidFill>
                <a:latin typeface="Arial" pitchFamily="34" charset="0"/>
                <a:ea typeface="宋体" pitchFamily="2" charset="-122"/>
                <a:cs typeface="Calibri" pitchFamily="34" charset="0"/>
              </a:rPr>
              <a:t>第五级</a:t>
            </a:r>
          </a:p>
        </p:txBody>
      </p:sp>
      <p:sp>
        <p:nvSpPr>
          <p:cNvPr id="8" name="文本框"/>
          <p:cNvSpPr>
            <a:spLocks noGrp="1"/>
          </p:cNvSpPr>
          <p:nvPr>
            <p:ph type="ftr" idx="4"/>
          </p:nvPr>
        </p:nvSpPr>
        <p:spPr>
          <a:xfrm>
            <a:off x="0" y="8685213"/>
            <a:ext cx="2971799"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801847744"/>
      </p:ext>
    </p:extLst>
  </p:cSld>
  <p:clrMap bg1="lt1" tx1="dk1" bg2="lt2" tx2="dk2" accent1="accent1" accent2="accent2" accent3="accent3" accent4="accent4" accent5="accent5" accent6="accent6" hlink="hlink" folHlink="folHlink"/>
  <p:hf hdr="0" ftr="0"/>
  <p:notesStyle>
    <a:lvl1pPr algn="l" defTabSz="914400" eaLnBrk="0" fontAlgn="base" hangingPunct="0">
      <a:spcBef>
        <a:spcPct val="30000"/>
      </a:spcBef>
      <a:spcAft>
        <a:spcPts val="0"/>
      </a:spcAft>
      <a:buNone/>
      <a:defRPr sz="1200" kern="1200">
        <a:solidFill>
          <a:schemeClr val="tx1"/>
        </a:solidFill>
        <a:latin typeface="Arial" pitchFamily="34" charset="0"/>
        <a:ea typeface="宋体" pitchFamily="2" charset="-122"/>
        <a:cs typeface="Calibri" pitchFamily="34" charset="0"/>
      </a:defRPr>
    </a:lvl1pPr>
    <a:lvl2pPr marL="457200" indent="0" algn="l" defTabSz="914400" eaLnBrk="0" fontAlgn="base" hangingPunct="0">
      <a:spcBef>
        <a:spcPct val="30000"/>
      </a:spcBef>
      <a:spcAft>
        <a:spcPts val="0"/>
      </a:spcAft>
      <a:buNone/>
      <a:defRPr sz="1200" kern="1200">
        <a:solidFill>
          <a:schemeClr val="tx1"/>
        </a:solidFill>
        <a:latin typeface="Arial" pitchFamily="34" charset="0"/>
        <a:ea typeface="宋体" pitchFamily="2" charset="-122"/>
        <a:cs typeface="Calibri" pitchFamily="34" charset="0"/>
      </a:defRPr>
    </a:lvl2pPr>
    <a:lvl3pPr marL="914400" indent="0" algn="l" defTabSz="914400" eaLnBrk="0" fontAlgn="base" hangingPunct="0">
      <a:spcBef>
        <a:spcPct val="30000"/>
      </a:spcBef>
      <a:spcAft>
        <a:spcPts val="0"/>
      </a:spcAft>
      <a:buNone/>
      <a:defRPr sz="1200" kern="1200">
        <a:solidFill>
          <a:schemeClr val="tx1"/>
        </a:solidFill>
        <a:latin typeface="Arial" pitchFamily="34" charset="0"/>
        <a:ea typeface="宋体" pitchFamily="2" charset="-122"/>
        <a:cs typeface="Calibri" pitchFamily="34" charset="0"/>
      </a:defRPr>
    </a:lvl3pPr>
    <a:lvl4pPr marL="1371600" indent="0" algn="l" defTabSz="914400" eaLnBrk="0" fontAlgn="base" hangingPunct="0">
      <a:spcBef>
        <a:spcPct val="30000"/>
      </a:spcBef>
      <a:spcAft>
        <a:spcPts val="0"/>
      </a:spcAft>
      <a:buNone/>
      <a:defRPr sz="1200" kern="1200">
        <a:solidFill>
          <a:schemeClr val="tx1"/>
        </a:solidFill>
        <a:latin typeface="Arial" pitchFamily="34" charset="0"/>
        <a:ea typeface="宋体" pitchFamily="2" charset="-122"/>
        <a:cs typeface="Calibri" pitchFamily="34" charset="0"/>
      </a:defRPr>
    </a:lvl4pPr>
    <a:lvl5pPr marL="1828800" indent="0" algn="l" defTabSz="914400" eaLnBrk="0" fontAlgn="base" hangingPunct="0">
      <a:spcBef>
        <a:spcPct val="30000"/>
      </a:spcBef>
      <a:spcAft>
        <a:spcPts val="0"/>
      </a:spcAft>
      <a:buNone/>
      <a:defRPr sz="1200" kern="1200">
        <a:solidFill>
          <a:schemeClr val="tx1"/>
        </a:solidFill>
        <a:latin typeface="Arial" pitchFamily="34" charset="0"/>
        <a:ea typeface="宋体" pitchFamily="2" charset="-122"/>
        <a:cs typeface="Calibri" pitchFamily="34" charset="0"/>
      </a:defRPr>
    </a:lvl5pPr>
    <a:lvl6pPr marL="2286000" indent="0" algn="l" defTabSz="914400" eaLnBrk="1" fontAlgn="auto" latinLnBrk="0" hangingPunct="1">
      <a:buNone/>
      <a:defRPr sz="1200" kern="1200">
        <a:solidFill>
          <a:schemeClr val="tx1"/>
        </a:solidFill>
        <a:latin typeface="Calibri" pitchFamily="34" charset="0"/>
        <a:ea typeface="宋体" pitchFamily="2" charset="-122"/>
        <a:cs typeface="Calibri" pitchFamily="34" charset="0"/>
      </a:defRPr>
    </a:lvl6pPr>
    <a:lvl7pPr marL="2743200" indent="0" algn="l" defTabSz="914400" eaLnBrk="1" fontAlgn="auto" latinLnBrk="0" hangingPunct="1">
      <a:buNone/>
      <a:defRPr sz="1200" kern="1200">
        <a:solidFill>
          <a:schemeClr val="tx1"/>
        </a:solidFill>
        <a:latin typeface="Calibri" pitchFamily="34" charset="0"/>
        <a:ea typeface="宋体" pitchFamily="2" charset="-122"/>
        <a:cs typeface="Calibri" pitchFamily="34" charset="0"/>
      </a:defRPr>
    </a:lvl7pPr>
    <a:lvl8pPr marL="3200400" indent="0" algn="l" defTabSz="914400" eaLnBrk="1" fontAlgn="auto" latinLnBrk="0" hangingPunct="1">
      <a:buNone/>
      <a:defRPr sz="1200" kern="1200">
        <a:solidFill>
          <a:schemeClr val="tx1"/>
        </a:solidFill>
        <a:latin typeface="Calibri" pitchFamily="34" charset="0"/>
        <a:ea typeface="宋体" pitchFamily="2" charset="-122"/>
        <a:cs typeface="Calibri" pitchFamily="34" charset="0"/>
      </a:defRPr>
    </a:lvl8pPr>
    <a:lvl9pPr marL="3200400" indent="0" algn="l" defTabSz="914400" eaLnBrk="1" fontAlgn="auto" latinLnBrk="0" hangingPunct="1">
      <a:buNone/>
      <a:defRPr sz="1200" kern="1200">
        <a:solidFill>
          <a:schemeClr val="tx1"/>
        </a:solidFill>
        <a:latin typeface="Calibri" pitchFamily="34" charset="0"/>
        <a:ea typeface="宋体" pitchFamily="2" charset="-122"/>
        <a:cs typeface="Calibri" pitchFamily="34"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zh-CN" sz="1200" kern="1200">
                <a:solidFill>
                  <a:schemeClr val="tx1"/>
                </a:solidFill>
                <a:effectLst/>
                <a:latin typeface="Arial" pitchFamily="34" charset="0"/>
                <a:ea typeface="宋体" pitchFamily="2" charset="-122"/>
                <a:cs typeface="Calibri" pitchFamily="34" charset="0"/>
              </a:rPr>
              <a:t>开场</a:t>
            </a:r>
          </a:p>
          <a:p>
            <a:r>
              <a:rPr lang="zh-CN" altLang="zh-CN" sz="1200" kern="1200">
                <a:solidFill>
                  <a:schemeClr val="tx1"/>
                </a:solidFill>
                <a:effectLst/>
                <a:latin typeface="Arial" pitchFamily="34" charset="0"/>
                <a:ea typeface="宋体" pitchFamily="2" charset="-122"/>
                <a:cs typeface="Calibri" pitchFamily="34" charset="0"/>
              </a:rPr>
              <a:t>大家好，本堂课程主要向大家系统地描述特征工程三部曲之一的特征处理</a:t>
            </a:r>
            <a:r>
              <a:rPr lang="en-US" altLang="zh-CN" sz="1200" kern="1200">
                <a:solidFill>
                  <a:schemeClr val="tx1"/>
                </a:solidFill>
                <a:effectLst/>
                <a:latin typeface="Arial" pitchFamily="34" charset="0"/>
                <a:ea typeface="宋体" pitchFamily="2" charset="-122"/>
                <a:cs typeface="Calibri" pitchFamily="34" charset="0"/>
              </a:rPr>
              <a:t>(</a:t>
            </a:r>
            <a:r>
              <a:rPr lang="zh-CN" altLang="zh-CN" sz="1200" kern="1200">
                <a:solidFill>
                  <a:schemeClr val="tx1"/>
                </a:solidFill>
                <a:effectLst/>
                <a:latin typeface="Arial" pitchFamily="34" charset="0"/>
                <a:ea typeface="宋体" pitchFamily="2" charset="-122"/>
                <a:cs typeface="Calibri" pitchFamily="34" charset="0"/>
              </a:rPr>
              <a:t>也叫数据预处理</a:t>
            </a:r>
            <a:r>
              <a:rPr lang="en-US" altLang="zh-CN" sz="1200" kern="1200">
                <a:solidFill>
                  <a:schemeClr val="tx1"/>
                </a:solidFill>
                <a:effectLst/>
                <a:latin typeface="Arial" pitchFamily="34" charset="0"/>
                <a:ea typeface="宋体" pitchFamily="2" charset="-122"/>
                <a:cs typeface="Calibri" pitchFamily="34" charset="0"/>
              </a:rPr>
              <a:t>)</a:t>
            </a:r>
            <a:r>
              <a:rPr lang="zh-CN" altLang="zh-CN" sz="1200" kern="1200">
                <a:solidFill>
                  <a:schemeClr val="tx1"/>
                </a:solidFill>
                <a:effectLst/>
                <a:latin typeface="Arial" pitchFamily="34" charset="0"/>
                <a:ea typeface="宋体" pitchFamily="2" charset="-122"/>
                <a:cs typeface="Calibri" pitchFamily="34" charset="0"/>
              </a:rPr>
              <a:t>。</a:t>
            </a:r>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1</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27073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特征提取部分，包括样本的采集，异常数据的清洗，等等内容。就类似直接面对的是数据源，比如数据爬虫，日志导出，数据库获取等等。</a:t>
            </a:r>
            <a:endParaRPr lang="en-US" altLang="zh-CN" dirty="0" smtClean="0"/>
          </a:p>
          <a:p>
            <a:r>
              <a:rPr lang="zh-CN" altLang="en-US" dirty="0" smtClean="0"/>
              <a:t>那么特征工程呢 ，就是在此基础上进行加工处理。</a:t>
            </a:r>
            <a:endParaRPr lang="en-US" altLang="zh-CN" dirty="0" smtClean="0"/>
          </a:p>
          <a:p>
            <a:r>
              <a:rPr lang="zh-CN" altLang="en-US" dirty="0" smtClean="0"/>
              <a:t>有些懵逼的同学是否还记得本堂课叫特征工程三部曲只特征处理，可能大家一开始就心理有疑问三部曲是哪三部曲。</a:t>
            </a:r>
            <a:endParaRPr lang="en-US" altLang="zh-CN" dirty="0" smtClean="0"/>
          </a:p>
          <a:p>
            <a:r>
              <a:rPr lang="zh-CN" altLang="en-US" dirty="0" smtClean="0"/>
              <a:t>这里就展示出来，三部曲就是，特征处理，特征选择，特征降维。</a:t>
            </a:r>
            <a:endParaRPr lang="en-US" altLang="zh-CN" dirty="0" smtClean="0"/>
          </a:p>
          <a:p>
            <a:r>
              <a:rPr lang="zh-CN" altLang="en-US" dirty="0" smtClean="0"/>
              <a:t>本次分享的就是第一曲</a:t>
            </a:r>
            <a:r>
              <a:rPr lang="en-US" altLang="zh-CN" dirty="0" smtClean="0"/>
              <a:t>----</a:t>
            </a:r>
            <a:r>
              <a:rPr lang="zh-CN" altLang="en-US" dirty="0" smtClean="0"/>
              <a:t>特征处理</a:t>
            </a:r>
            <a:endParaRPr lang="en-US" altLang="zh-CN" dirty="0" smtClean="0"/>
          </a:p>
          <a:p>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10</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997126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进入特征处理，我们本次分享的就是这些处理方法。</a:t>
            </a:r>
            <a:endParaRPr lang="en-US" altLang="zh-CN" dirty="0" smtClean="0"/>
          </a:p>
          <a:p>
            <a:r>
              <a:rPr lang="zh-CN" altLang="en-US" dirty="0" smtClean="0"/>
              <a:t>包括。。。</a:t>
            </a:r>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11</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386482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机器学习过程的第三个步骤就是模型训练。</a:t>
            </a:r>
            <a:endParaRPr lang="en-US" altLang="zh-CN" dirty="0" smtClean="0"/>
          </a:p>
          <a:p>
            <a:r>
              <a:rPr lang="zh-CN" altLang="en-US" dirty="0" smtClean="0"/>
              <a:t>里面包括</a:t>
            </a:r>
            <a:endParaRPr lang="en-US" altLang="zh-CN" dirty="0" smtClean="0"/>
          </a:p>
          <a:p>
            <a:r>
              <a:rPr lang="zh-CN" altLang="en-US" dirty="0" smtClean="0"/>
              <a:t>模型选择：面对一个特定的机器学习任务应该如何选择合适的模型。</a:t>
            </a:r>
            <a:endParaRPr lang="en-US" altLang="zh-CN" dirty="0" smtClean="0"/>
          </a:p>
          <a:p>
            <a:r>
              <a:rPr lang="zh-CN" altLang="en-US" dirty="0" smtClean="0"/>
              <a:t>参数调整：在训练样本中将模型调整至最优。还记得这个最优的上限是哪儿。</a:t>
            </a:r>
            <a:endParaRPr lang="en-US" altLang="zh-CN" dirty="0" smtClean="0"/>
          </a:p>
          <a:p>
            <a:r>
              <a:rPr lang="zh-CN" altLang="en-US" dirty="0" smtClean="0"/>
              <a:t>组合模型：在一个特定的任务中将多个模型组合在一起共同完成任务。</a:t>
            </a:r>
            <a:endParaRPr lang="en-US" altLang="zh-CN" dirty="0" smtClean="0"/>
          </a:p>
          <a:p>
            <a:endParaRPr lang="en-US" altLang="zh-CN" dirty="0" smtClean="0"/>
          </a:p>
          <a:p>
            <a:r>
              <a:rPr lang="zh-CN" altLang="en-US" dirty="0" smtClean="0"/>
              <a:t>第四个步骤是结果评价：</a:t>
            </a:r>
            <a:endParaRPr lang="en-US" altLang="zh-CN" dirty="0" smtClean="0"/>
          </a:p>
          <a:p>
            <a:r>
              <a:rPr lang="zh-CN" altLang="en-US" dirty="0" smtClean="0"/>
              <a:t>这些就不多说了，这些结果评价不只要评价模型也要评价整个机器学习成果。</a:t>
            </a:r>
            <a:endParaRPr lang="en-US" altLang="zh-CN" dirty="0" smtClean="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12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663580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13</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144814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好接下来，插个曲，用两页</a:t>
            </a:r>
            <a:r>
              <a:rPr lang="en-US" altLang="zh-CN" dirty="0" smtClean="0"/>
              <a:t>PPT</a:t>
            </a:r>
            <a:r>
              <a:rPr lang="zh-CN" altLang="en-US" dirty="0" smtClean="0"/>
              <a:t>稍微 聊一下特征类型。</a:t>
            </a:r>
            <a:endParaRPr lang="en-US" altLang="zh-CN" dirty="0" smtClean="0"/>
          </a:p>
          <a:p>
            <a:r>
              <a:rPr lang="zh-CN" altLang="en-US" dirty="0" smtClean="0"/>
              <a:t>特征类型有这几种但不限于这几种区分方式。</a:t>
            </a:r>
            <a:endParaRPr lang="en-US" altLang="zh-CN" dirty="0" smtClean="0"/>
          </a:p>
          <a:p>
            <a:r>
              <a:rPr lang="zh-CN" altLang="en-US" dirty="0" smtClean="0"/>
              <a:t>让我们详细看下</a:t>
            </a:r>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14</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949595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首先连续性的区分，最好理解，顾名思义分为，连续型特征，离散型特征，还是二值型特征。</a:t>
            </a:r>
            <a:endParaRPr lang="en-US" altLang="zh-CN" dirty="0" smtClean="0"/>
          </a:p>
          <a:p>
            <a:r>
              <a:rPr lang="zh-CN" altLang="en-US" dirty="0" smtClean="0"/>
              <a:t>其次来源区分方式，有数值型，文本型特征</a:t>
            </a:r>
            <a:r>
              <a:rPr lang="en-US" altLang="zh-CN" dirty="0" smtClean="0"/>
              <a:t>(</a:t>
            </a:r>
            <a:r>
              <a:rPr lang="zh-CN" altLang="en-US" dirty="0" smtClean="0"/>
              <a:t>包括词性特征，</a:t>
            </a:r>
            <a:r>
              <a:rPr lang="en-US" altLang="zh-CN" dirty="0" smtClean="0"/>
              <a:t>TFIDF</a:t>
            </a:r>
            <a:r>
              <a:rPr lang="zh-CN" altLang="en-US" dirty="0" smtClean="0"/>
              <a:t>，语义向量等等</a:t>
            </a:r>
            <a:r>
              <a:rPr lang="en-US" altLang="zh-CN" dirty="0" smtClean="0"/>
              <a:t>)</a:t>
            </a:r>
            <a:r>
              <a:rPr lang="zh-CN" altLang="en-US" dirty="0" smtClean="0"/>
              <a:t>，还有图像特征</a:t>
            </a:r>
            <a:r>
              <a:rPr lang="en-US" altLang="zh-CN" dirty="0" smtClean="0"/>
              <a:t>(</a:t>
            </a:r>
            <a:r>
              <a:rPr lang="zh-CN" altLang="en-US" dirty="0" smtClean="0"/>
              <a:t>包括边界，颜色，</a:t>
            </a:r>
            <a:r>
              <a:rPr lang="zh-CN" altLang="en-US" sz="1200" b="0" i="0" kern="1200" dirty="0" smtClean="0">
                <a:solidFill>
                  <a:schemeClr val="tx1"/>
                </a:solidFill>
                <a:effectLst/>
                <a:latin typeface="Arial" pitchFamily="34" charset="0"/>
                <a:ea typeface="宋体" pitchFamily="2" charset="-122"/>
                <a:cs typeface="Calibri" pitchFamily="34" charset="0"/>
              </a:rPr>
              <a:t>纹理，空间位置特征</a:t>
            </a:r>
            <a:r>
              <a:rPr lang="en-US" altLang="zh-CN" dirty="0" smtClean="0"/>
              <a:t>)</a:t>
            </a:r>
          </a:p>
          <a:p>
            <a:r>
              <a:rPr lang="zh-CN" altLang="en-US" dirty="0" smtClean="0"/>
              <a:t>还有复杂性的区分方式，比如低阶的基本特征和统计特征，比如高阶的组合特征，人工特征等等</a:t>
            </a:r>
            <a:endParaRPr lang="en-US" altLang="zh-CN" dirty="0" smtClean="0"/>
          </a:p>
          <a:p>
            <a:r>
              <a:rPr lang="zh-CN" altLang="en-US" dirty="0" smtClean="0"/>
              <a:t>另外还有动态性区分，有稳定性特征，比如一个人的身高，性别等等，动态特征比如这个人所在的位置，当前时间等等。</a:t>
            </a:r>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15</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457553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第</a:t>
            </a:r>
            <a:r>
              <a:rPr lang="en-US" altLang="zh-CN" dirty="0" smtClean="0"/>
              <a:t>0</a:t>
            </a:r>
            <a:r>
              <a:rPr lang="zh-CN" altLang="en-US" dirty="0" smtClean="0"/>
              <a:t>节至此就告一段落了。我们做一下简单的总结。</a:t>
            </a:r>
            <a:endParaRPr lang="en-US" altLang="zh-CN" dirty="0" smtClean="0"/>
          </a:p>
          <a:p>
            <a:r>
              <a:rPr lang="zh-CN" altLang="en-US" dirty="0" smtClean="0"/>
              <a:t>我们分享了两个重要的知识点。</a:t>
            </a:r>
            <a:endParaRPr lang="en-US" altLang="zh-CN" dirty="0" smtClean="0"/>
          </a:p>
          <a:p>
            <a:r>
              <a:rPr lang="zh-CN" altLang="en-US" dirty="0" smtClean="0"/>
              <a:t>回答了几个问题。</a:t>
            </a:r>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16</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796168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现在开始第一节内容，无量纲化。</a:t>
            </a:r>
            <a:endParaRPr lang="en-US" altLang="zh-CN" dirty="0" smtClean="0"/>
          </a:p>
          <a:p>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17</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2667883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首先来解释下，大家不太熟知的词语，无量纲化。</a:t>
            </a:r>
            <a:endParaRPr lang="en-US" altLang="zh-CN" dirty="0" smtClean="0"/>
          </a:p>
          <a:p>
            <a:r>
              <a:rPr lang="zh-CN" altLang="en-US" dirty="0" smtClean="0"/>
              <a:t>那么是无量纲化呢，就是</a:t>
            </a:r>
            <a:r>
              <a:rPr lang="en-US" altLang="zh-CN" dirty="0" smtClean="0"/>
              <a:t>XXXXX</a:t>
            </a:r>
            <a:r>
              <a:rPr lang="zh-CN" altLang="en-US" dirty="0" smtClean="0"/>
              <a:t>，相信大家读完之后应当是这个表情。有些积极的同学去某度了，还是觉得莫名其妙。</a:t>
            </a:r>
            <a:endParaRPr lang="en-US" altLang="zh-CN" dirty="0" smtClean="0"/>
          </a:p>
          <a:p>
            <a:r>
              <a:rPr lang="zh-CN" altLang="en-US" dirty="0" smtClean="0"/>
              <a:t>没关系，我们这次分享就是要把东西说明白了</a:t>
            </a:r>
            <a:endParaRPr lang="en-US" altLang="zh-CN" dirty="0" smtClean="0"/>
          </a:p>
          <a:p>
            <a:r>
              <a:rPr lang="zh-CN" altLang="en-US" dirty="0" smtClean="0"/>
              <a:t>既然说到无量钢化，那么咱们先了解下什么是量纲。量纲就是</a:t>
            </a:r>
            <a:r>
              <a:rPr lang="en-US" altLang="zh-CN" dirty="0" smtClean="0"/>
              <a:t>XXXX</a:t>
            </a:r>
            <a:r>
              <a:rPr lang="zh-CN" altLang="en-US" dirty="0" smtClean="0"/>
              <a:t>。相信读完还是这个表情。</a:t>
            </a:r>
            <a:endParaRPr lang="en-US" altLang="zh-CN" dirty="0" smtClean="0"/>
          </a:p>
          <a:p>
            <a:r>
              <a:rPr lang="zh-CN" altLang="en-US" dirty="0" smtClean="0"/>
              <a:t>没关系没关系，我们高高地举一个套炒栗子。</a:t>
            </a:r>
            <a:endParaRPr lang="en-US" altLang="zh-CN" dirty="0" smtClean="0"/>
          </a:p>
          <a:p>
            <a:r>
              <a:rPr lang="zh-CN" altLang="en-US" dirty="0" smtClean="0"/>
              <a:t>这个是之前收集的</a:t>
            </a:r>
            <a:r>
              <a:rPr lang="en-US" altLang="zh-CN" dirty="0" smtClean="0"/>
              <a:t>NBA</a:t>
            </a:r>
            <a:r>
              <a:rPr lang="zh-CN" altLang="en-US" dirty="0" smtClean="0"/>
              <a:t>的数据，怎么理解量纲呢，比如这个身高</a:t>
            </a:r>
            <a:r>
              <a:rPr lang="en-US" altLang="zh-CN" dirty="0" smtClean="0"/>
              <a:t>1950</a:t>
            </a:r>
            <a:r>
              <a:rPr lang="zh-CN" altLang="en-US" dirty="0" smtClean="0"/>
              <a:t>。其实他的意义是，</a:t>
            </a:r>
            <a:r>
              <a:rPr lang="en-US" altLang="zh-CN" dirty="0" smtClean="0"/>
              <a:t>1950x1cm </a:t>
            </a:r>
            <a:r>
              <a:rPr lang="zh-CN" altLang="en-US" dirty="0" smtClean="0"/>
              <a:t>得到</a:t>
            </a:r>
            <a:r>
              <a:rPr lang="en-US" altLang="zh-CN" dirty="0" smtClean="0"/>
              <a:t>1950cm</a:t>
            </a:r>
            <a:r>
              <a:rPr lang="zh-CN" altLang="en-US" dirty="0" smtClean="0"/>
              <a:t>。</a:t>
            </a:r>
            <a:r>
              <a:rPr lang="en-US" altLang="zh-CN" dirty="0" smtClean="0"/>
              <a:t>1950</a:t>
            </a:r>
            <a:r>
              <a:rPr lang="zh-CN" altLang="en-US" dirty="0" smtClean="0"/>
              <a:t>是一个数字基本量，再乘以</a:t>
            </a:r>
            <a:r>
              <a:rPr lang="en-US" altLang="zh-CN" dirty="0" smtClean="0"/>
              <a:t>1cm</a:t>
            </a:r>
            <a:r>
              <a:rPr lang="zh-CN" altLang="en-US" dirty="0" smtClean="0"/>
              <a:t>这个基本量，得到的</a:t>
            </a:r>
            <a:r>
              <a:rPr lang="en-US" altLang="zh-CN" dirty="0" smtClean="0"/>
              <a:t>1950cm</a:t>
            </a:r>
          </a:p>
          <a:p>
            <a:r>
              <a:rPr lang="zh-CN" altLang="en-US" dirty="0" smtClean="0"/>
              <a:t>相似的，</a:t>
            </a:r>
            <a:r>
              <a:rPr lang="en-US" altLang="zh-CN" dirty="0" smtClean="0"/>
              <a:t>5</a:t>
            </a:r>
            <a:r>
              <a:rPr lang="zh-CN" altLang="en-US" dirty="0" smtClean="0"/>
              <a:t>平方米，就是</a:t>
            </a:r>
            <a:r>
              <a:rPr lang="en-US" altLang="zh-CN" dirty="0" smtClean="0"/>
              <a:t>5 x 1m x 1m</a:t>
            </a:r>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18</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2096998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也叫区间缩放化。</a:t>
            </a:r>
            <a:endParaRPr lang="en-US" altLang="zh-CN" dirty="0" smtClean="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19</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409203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sz="1200" kern="1200">
                <a:solidFill>
                  <a:schemeClr val="tx1"/>
                </a:solidFill>
                <a:effectLst/>
                <a:latin typeface="Arial" pitchFamily="34" charset="0"/>
                <a:ea typeface="宋体" pitchFamily="2" charset="-122"/>
                <a:cs typeface="Calibri" pitchFamily="34" charset="0"/>
              </a:rPr>
              <a:t>那么看下本次课程的课程介绍和预览</a:t>
            </a:r>
            <a:endParaRPr lang="en-US" altLang="zh-CN" sz="1200" kern="1200">
              <a:solidFill>
                <a:schemeClr val="tx1"/>
              </a:solidFill>
              <a:effectLst/>
              <a:latin typeface="Arial" pitchFamily="34" charset="0"/>
              <a:ea typeface="宋体" pitchFamily="2" charset="-122"/>
              <a:cs typeface="Calibri" pitchFamily="34" charset="0"/>
            </a:endParaRPr>
          </a:p>
          <a:p>
            <a:r>
              <a:rPr lang="zh-CN" altLang="en-US" sz="1200" kern="1200">
                <a:solidFill>
                  <a:schemeClr val="tx1"/>
                </a:solidFill>
                <a:effectLst/>
                <a:latin typeface="Arial" pitchFamily="34" charset="0"/>
                <a:ea typeface="宋体" pitchFamily="2" charset="-122"/>
                <a:cs typeface="Calibri" pitchFamily="34" charset="0"/>
              </a:rPr>
              <a:t>本堂课的内容呢就是特征工程当中核心环节：特征处理</a:t>
            </a:r>
            <a:endParaRPr lang="zh-CN" altLang="zh-CN" sz="1200" kern="1200">
              <a:solidFill>
                <a:schemeClr val="tx1"/>
              </a:solidFill>
              <a:effectLst/>
              <a:latin typeface="Arial" pitchFamily="34" charset="0"/>
              <a:ea typeface="宋体" pitchFamily="2" charset="-122"/>
              <a:cs typeface="Calibri" pitchFamily="34" charset="0"/>
            </a:endParaRPr>
          </a:p>
          <a:p>
            <a:r>
              <a:rPr lang="zh-CN" altLang="zh-CN" sz="1200" kern="1200">
                <a:solidFill>
                  <a:schemeClr val="tx1"/>
                </a:solidFill>
                <a:effectLst/>
                <a:latin typeface="Arial" pitchFamily="34" charset="0"/>
                <a:ea typeface="宋体" pitchFamily="2" charset="-122"/>
                <a:cs typeface="Calibri" pitchFamily="34" charset="0"/>
              </a:rPr>
              <a:t>本课程主要是面向刚接触机器学习不久的同学，或者对机器学习或者特征处理有兴趣的同学</a:t>
            </a:r>
            <a:r>
              <a:rPr lang="zh-CN" altLang="en-US" sz="1200" kern="1200">
                <a:solidFill>
                  <a:schemeClr val="tx1"/>
                </a:solidFill>
                <a:effectLst/>
                <a:latin typeface="Arial" pitchFamily="34" charset="0"/>
                <a:ea typeface="宋体" pitchFamily="2" charset="-122"/>
                <a:cs typeface="Calibri" pitchFamily="34" charset="0"/>
              </a:rPr>
              <a:t>，都适合本课程。</a:t>
            </a:r>
            <a:endParaRPr lang="zh-CN" altLang="zh-CN" sz="1200" kern="1200">
              <a:solidFill>
                <a:schemeClr val="tx1"/>
              </a:solidFill>
              <a:effectLst/>
              <a:latin typeface="Arial" pitchFamily="34" charset="0"/>
              <a:ea typeface="宋体" pitchFamily="2" charset="-122"/>
              <a:cs typeface="Calibri" pitchFamily="34" charset="0"/>
            </a:endParaRPr>
          </a:p>
          <a:p>
            <a:r>
              <a:rPr lang="en-US" altLang="zh-CN"/>
              <a:t>----------</a:t>
            </a:r>
          </a:p>
          <a:p>
            <a:r>
              <a:rPr lang="zh-CN" altLang="en-US"/>
              <a:t>那么我们简单来看下什么是特征工程，</a:t>
            </a:r>
            <a:r>
              <a:rPr lang="en-US" altLang="zh-CN"/>
              <a:t>{</a:t>
            </a:r>
            <a:r>
              <a:rPr lang="zh-CN" altLang="en-US"/>
              <a:t>简读文本</a:t>
            </a:r>
            <a:r>
              <a:rPr lang="en-US" altLang="zh-CN"/>
              <a:t>}</a:t>
            </a:r>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827673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en-US" altLang="zh-CN" dirty="0" smtClean="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20</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2123360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en-US" altLang="zh-CN" dirty="0" smtClean="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21</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52732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en-US" altLang="zh-CN" dirty="0" smtClean="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001645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有人想问基于</a:t>
            </a:r>
            <a:r>
              <a:rPr lang="en-US" altLang="zh-CN" dirty="0" smtClean="0"/>
              <a:t>L1</a:t>
            </a:r>
            <a:r>
              <a:rPr lang="zh-CN" altLang="en-US" dirty="0" smtClean="0"/>
              <a:t>的归一化公式是什么？太简单了我不想说。</a:t>
            </a:r>
            <a:endParaRPr lang="en-US" altLang="zh-CN" dirty="0" smtClean="0"/>
          </a:p>
          <a:p>
            <a:endParaRPr lang="en-US" altLang="zh-CN" dirty="0" smtClean="0"/>
          </a:p>
          <a:p>
            <a:r>
              <a:rPr lang="zh-CN" altLang="en-US" dirty="0" smtClean="0"/>
              <a:t>注意这里与标准化不一样的地方在于，这个是对单个样本进行的归一化。</a:t>
            </a:r>
            <a:endParaRPr lang="en-US" altLang="zh-CN" dirty="0" smtClean="0"/>
          </a:p>
          <a:p>
            <a:r>
              <a:rPr lang="zh-CN" altLang="en-US" dirty="0" smtClean="0"/>
              <a:t>大家稍微理解下这样的运算，单个样本是不是就被转变成单位向量了。</a:t>
            </a:r>
            <a:endParaRPr lang="en-US" altLang="zh-CN" dirty="0" smtClean="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23</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244707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提升收敛速度：在梯度下降时。</a:t>
            </a:r>
            <a:endParaRPr lang="en-US" altLang="zh-CN" dirty="0" smtClean="0"/>
          </a:p>
          <a:p>
            <a:r>
              <a:rPr lang="zh-CN" altLang="en-US" dirty="0" smtClean="0"/>
              <a:t>提升模型精度：</a:t>
            </a:r>
            <a:r>
              <a:rPr lang="zh-CN" altLang="en-US" sz="1200" b="0" i="0" kern="1200">
                <a:solidFill>
                  <a:schemeClr val="tx1"/>
                </a:solidFill>
                <a:effectLst/>
                <a:latin typeface="Arial" pitchFamily="34" charset="0"/>
                <a:ea typeface="宋体" pitchFamily="2" charset="-122"/>
                <a:cs typeface="Calibri" pitchFamily="34" charset="0"/>
              </a:rPr>
              <a:t>这在涉及到一些距离计算的算法时效果显著，比如算法要计算欧氏距离，上图中变量</a:t>
            </a:r>
            <a:r>
              <a:rPr lang="en-US" altLang="zh-CN" sz="1200" b="0" i="0" kern="1200">
                <a:solidFill>
                  <a:schemeClr val="tx1"/>
                </a:solidFill>
                <a:effectLst/>
                <a:latin typeface="Arial" pitchFamily="34" charset="0"/>
                <a:ea typeface="宋体" pitchFamily="2" charset="-122"/>
                <a:cs typeface="Calibri" pitchFamily="34" charset="0"/>
              </a:rPr>
              <a:t>1</a:t>
            </a:r>
            <a:r>
              <a:rPr lang="zh-CN" altLang="en-US" sz="1200" b="0" i="0" kern="1200">
                <a:solidFill>
                  <a:schemeClr val="tx1"/>
                </a:solidFill>
                <a:effectLst/>
                <a:latin typeface="Arial" pitchFamily="34" charset="0"/>
                <a:ea typeface="宋体" pitchFamily="2" charset="-122"/>
                <a:cs typeface="Calibri" pitchFamily="34" charset="0"/>
              </a:rPr>
              <a:t>的取值范围比较小，涉及到距离计算时其对结果的影响远比变量</a:t>
            </a:r>
            <a:r>
              <a:rPr lang="en-US" altLang="zh-CN" sz="1200" b="0" i="0" kern="1200">
                <a:solidFill>
                  <a:schemeClr val="tx1"/>
                </a:solidFill>
                <a:effectLst/>
                <a:latin typeface="Arial" pitchFamily="34" charset="0"/>
                <a:ea typeface="宋体" pitchFamily="2" charset="-122"/>
                <a:cs typeface="Calibri" pitchFamily="34" charset="0"/>
              </a:rPr>
              <a:t>2</a:t>
            </a:r>
            <a:r>
              <a:rPr lang="zh-CN" altLang="en-US" sz="1200" b="0" i="0" kern="1200">
                <a:solidFill>
                  <a:schemeClr val="tx1"/>
                </a:solidFill>
                <a:effectLst/>
                <a:latin typeface="Arial" pitchFamily="34" charset="0"/>
                <a:ea typeface="宋体" pitchFamily="2" charset="-122"/>
                <a:cs typeface="Calibri" pitchFamily="34" charset="0"/>
              </a:rPr>
              <a:t>带来的小，所以这就会造成精度的损失。</a:t>
            </a:r>
            <a:endParaRPr lang="en-US" altLang="zh-CN" sz="1200" b="0" i="0" kern="1200">
              <a:solidFill>
                <a:schemeClr val="tx1"/>
              </a:solidFill>
              <a:effectLst/>
              <a:latin typeface="Arial" pitchFamily="34" charset="0"/>
              <a:ea typeface="宋体" pitchFamily="2" charset="-122"/>
              <a:cs typeface="Calibri" pitchFamily="34" charset="0"/>
            </a:endParaRPr>
          </a:p>
          <a:p>
            <a:r>
              <a:rPr lang="zh-CN" altLang="en-US" sz="1200" b="0" i="0" kern="1200">
                <a:solidFill>
                  <a:schemeClr val="tx1"/>
                </a:solidFill>
                <a:effectLst/>
                <a:latin typeface="Arial" pitchFamily="34" charset="0"/>
                <a:ea typeface="宋体" pitchFamily="2" charset="-122"/>
                <a:cs typeface="Calibri" pitchFamily="34" charset="0"/>
              </a:rPr>
              <a:t>所以归一化很有必要，他可以让各个特征对结果做出的贡献相同。</a:t>
            </a:r>
            <a:endParaRPr lang="en-US" altLang="zh-CN" sz="1200" b="0" i="0" kern="1200">
              <a:solidFill>
                <a:schemeClr val="tx1"/>
              </a:solidFill>
              <a:effectLst/>
              <a:latin typeface="Arial" pitchFamily="34" charset="0"/>
              <a:ea typeface="宋体" pitchFamily="2" charset="-122"/>
              <a:cs typeface="Calibri" pitchFamily="34" charset="0"/>
            </a:endParaRPr>
          </a:p>
          <a:p>
            <a:endParaRPr lang="en-US" altLang="zh-CN" sz="1200" b="0" i="0" kern="1200">
              <a:solidFill>
                <a:schemeClr val="tx1"/>
              </a:solidFill>
              <a:effectLst/>
              <a:latin typeface="Arial" pitchFamily="34" charset="0"/>
              <a:ea typeface="宋体" pitchFamily="2" charset="-122"/>
              <a:cs typeface="Calibri" pitchFamily="34" charset="0"/>
            </a:endParaRPr>
          </a:p>
          <a:p>
            <a:r>
              <a:rPr lang="zh-CN" altLang="en-US" sz="1200" b="0" i="0" kern="1200">
                <a:solidFill>
                  <a:schemeClr val="tx1"/>
                </a:solidFill>
                <a:effectLst/>
                <a:latin typeface="Arial" pitchFamily="34" charset="0"/>
                <a:ea typeface="宋体" pitchFamily="2" charset="-122"/>
                <a:cs typeface="Calibri" pitchFamily="34" charset="0"/>
              </a:rPr>
              <a:t>有些人说看不懂这个图，那么我这边简单的推一下</a:t>
            </a:r>
            <a:r>
              <a:rPr lang="en-US" altLang="zh-CN" sz="1200" b="0" i="0" kern="1200">
                <a:solidFill>
                  <a:schemeClr val="tx1"/>
                </a:solidFill>
                <a:effectLst/>
                <a:latin typeface="Arial" pitchFamily="34" charset="0"/>
                <a:ea typeface="宋体" pitchFamily="2" charset="-122"/>
                <a:cs typeface="Calibri" pitchFamily="34" charset="0"/>
              </a:rPr>
              <a:t>(</a:t>
            </a:r>
            <a:r>
              <a:rPr lang="zh-CN" altLang="en-US" sz="1200" b="0" i="0" kern="1200">
                <a:solidFill>
                  <a:schemeClr val="tx1"/>
                </a:solidFill>
                <a:effectLst/>
                <a:latin typeface="Arial" pitchFamily="34" charset="0"/>
                <a:ea typeface="宋体" pitchFamily="2" charset="-122"/>
                <a:cs typeface="Calibri" pitchFamily="34" charset="0"/>
              </a:rPr>
              <a:t>手绘公式</a:t>
            </a:r>
            <a:r>
              <a:rPr lang="en-US" altLang="zh-CN" sz="1200" b="0" i="0" kern="1200">
                <a:solidFill>
                  <a:schemeClr val="tx1"/>
                </a:solidFill>
                <a:effectLst/>
                <a:latin typeface="Arial" pitchFamily="34" charset="0"/>
                <a:ea typeface="宋体" pitchFamily="2" charset="-122"/>
                <a:cs typeface="Calibri" pitchFamily="34" charset="0"/>
              </a:rPr>
              <a:t>)</a:t>
            </a:r>
            <a:r>
              <a:rPr lang="zh-CN" altLang="en-US" sz="1200" b="0" i="0" kern="1200">
                <a:solidFill>
                  <a:schemeClr val="tx1"/>
                </a:solidFill>
                <a:effectLst/>
                <a:latin typeface="Arial" pitchFamily="34" charset="0"/>
                <a:ea typeface="宋体" pitchFamily="2" charset="-122"/>
                <a:cs typeface="Calibri" pitchFamily="34" charset="0"/>
              </a:rPr>
              <a:t>，具体的依靠大家自己去学习了。</a:t>
            </a:r>
            <a:endParaRPr lang="en-US" altLang="zh-CN" dirty="0" smtClean="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24</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2105001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en-US" altLang="zh-CN" dirty="0" smtClean="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25</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050283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en-US" altLang="zh-CN" dirty="0" smtClean="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26</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658676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a:t>现在开始第二节内容，连续特征离散化</a:t>
            </a:r>
            <a:endParaRPr lang="en-US" altLang="zh-CN" dirty="0"/>
          </a:p>
          <a:p>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27</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039524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en-US" altLang="zh-CN"/>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28</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704571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a:t>再举个糖炒例子，人的年龄，是连续数值，从</a:t>
            </a:r>
            <a:r>
              <a:rPr kumimoji="1" lang="en-US" altLang="zh-CN"/>
              <a:t>1</a:t>
            </a:r>
            <a:r>
              <a:rPr kumimoji="1" lang="zh-CN" altLang="en-US"/>
              <a:t>到</a:t>
            </a:r>
            <a:r>
              <a:rPr kumimoji="1" lang="en-US" altLang="zh-CN"/>
              <a:t>100</a:t>
            </a:r>
            <a:r>
              <a:rPr kumimoji="1" lang="zh-CN" altLang="en-US"/>
              <a:t>岁</a:t>
            </a:r>
            <a:endParaRPr kumimoji="1" lang="en-US" altLang="zh-CN"/>
          </a:p>
          <a:p>
            <a:r>
              <a:rPr kumimoji="1" lang="zh-CN" altLang="en-US"/>
              <a:t>然而可以分为，幼年，少年，青年，中年，老年，这些就是离散值。</a:t>
            </a:r>
            <a:endParaRPr kumimoji="1" lang="en-US" altLang="zh-CN"/>
          </a:p>
          <a:p>
            <a:r>
              <a:rPr kumimoji="1" lang="zh-CN" altLang="en-US"/>
              <a:t>这个例子很好的表达了离散化的概念。</a:t>
            </a:r>
            <a:endParaRPr kumimoji="1" lang="en-US" altLang="zh-CN"/>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29</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93784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a:t>这句标语，请大家读三遍，以表达特征工程对于机器学习的重要性！！</a:t>
            </a:r>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3</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695132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latinLnBrk="1"/>
            <a:r>
              <a:rPr lang="en-US" altLang="zh-CN"/>
              <a:t>1. </a:t>
            </a:r>
            <a:r>
              <a:rPr lang="zh-CN" altLang="en-US"/>
              <a:t>特征离散化以后，起到了简化了模型训练的复杂性，降低了模型过拟合的风险</a:t>
            </a:r>
            <a:endParaRPr lang="en-US" altLang="zh-CN"/>
          </a:p>
          <a:p>
            <a:pPr latinLnBrk="1"/>
            <a:r>
              <a:rPr lang="en-US" altLang="zh-CN"/>
              <a:t>2. </a:t>
            </a:r>
            <a:r>
              <a:rPr lang="zh-CN" altLang="en-US"/>
              <a:t>稀疏向量内积乘法运算速度快，计算结果方便存储，容易扩展</a:t>
            </a:r>
          </a:p>
          <a:p>
            <a:pPr latinLnBrk="1"/>
            <a:r>
              <a:rPr lang="en-US" altLang="zh-CN"/>
              <a:t>3. </a:t>
            </a:r>
            <a:r>
              <a:rPr lang="zh-CN" altLang="en-US"/>
              <a:t>离散化后的特征对异常数据有很强的鲁棒性</a:t>
            </a:r>
          </a:p>
          <a:p>
            <a:pPr latinLnBrk="1"/>
            <a:r>
              <a:rPr lang="en-US" altLang="zh-CN"/>
              <a:t>4. </a:t>
            </a:r>
            <a:r>
              <a:rPr lang="zh-CN" altLang="en-US"/>
              <a:t>线性模型表达能力受限，单变量离散化为</a:t>
            </a:r>
            <a:r>
              <a:rPr lang="en-US" altLang="zh-CN"/>
              <a:t>N</a:t>
            </a:r>
            <a:r>
              <a:rPr lang="zh-CN" altLang="en-US"/>
              <a:t>个后，每个变量有单独的权重，相当于为模型引入了非线性，能够提升模型表达能力，加大拟合；</a:t>
            </a:r>
          </a:p>
          <a:p>
            <a:pPr latinLnBrk="1"/>
            <a:r>
              <a:rPr lang="en-US" altLang="zh-CN"/>
              <a:t>5. </a:t>
            </a:r>
            <a:r>
              <a:rPr lang="zh-CN" altLang="en-US"/>
              <a:t>离散化后可以进行特征交叉，由</a:t>
            </a:r>
            <a:r>
              <a:rPr lang="en-US" altLang="zh-CN"/>
              <a:t>M+N</a:t>
            </a:r>
            <a:r>
              <a:rPr lang="zh-CN" altLang="en-US"/>
              <a:t>个变量变为</a:t>
            </a:r>
            <a:r>
              <a:rPr lang="en-US" altLang="zh-CN"/>
              <a:t>M*N</a:t>
            </a:r>
            <a:r>
              <a:rPr lang="zh-CN" altLang="en-US"/>
              <a:t>个变量，进一步引入非线性，提升表达能力</a:t>
            </a:r>
          </a:p>
          <a:p>
            <a:pPr latinLnBrk="1"/>
            <a:r>
              <a:rPr lang="en-US" altLang="zh-CN"/>
              <a:t>6. </a:t>
            </a:r>
            <a:r>
              <a:rPr lang="zh-CN" altLang="en-US"/>
              <a:t>特征离散化后，模型会更稳定，比如如果对用户年龄离散化，</a:t>
            </a:r>
            <a:r>
              <a:rPr lang="en-US" altLang="zh-CN"/>
              <a:t>20-30</a:t>
            </a:r>
            <a:r>
              <a:rPr lang="zh-CN" altLang="en-US"/>
              <a:t>作为一个区间，不会因为一个用户年龄长了一岁就变成一个完全不同的人。当然处于区间相邻处的样本会刚好相反，所以怎么划分区间是门学问；</a:t>
            </a:r>
            <a:endParaRPr lang="en-US" altLang="zh-CN"/>
          </a:p>
          <a:p>
            <a:pPr latinLnBrk="1"/>
            <a:endParaRPr lang="en-US" altLang="zh-CN"/>
          </a:p>
          <a:p>
            <a:pPr latinLnBrk="1"/>
            <a:r>
              <a:rPr lang="zh-CN" altLang="en-US"/>
              <a:t>拿年龄来举个糖炒栗子。</a:t>
            </a:r>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30</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200507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a:t>那么离散化有那几中方法呢？</a:t>
            </a:r>
            <a:endParaRPr kumimoji="1" lang="en-US" altLang="zh-CN"/>
          </a:p>
          <a:p>
            <a:r>
              <a:rPr kumimoji="1" lang="zh-CN" altLang="en-US"/>
              <a:t>第一种介绍的是就是等距等频离散方法</a:t>
            </a:r>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31</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318080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32</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251177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33</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268281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34</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425595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35</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631043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36</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838827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38</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368796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39</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892282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40</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711561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a:t>这里是本课程的几个重点内容。也就是大家能够从本课程学习了解的东西。</a:t>
            </a:r>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4</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9098773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42</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847399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43</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37748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1" i="0" kern="1200">
                <a:solidFill>
                  <a:schemeClr val="tx1"/>
                </a:solidFill>
                <a:effectLst/>
                <a:latin typeface="Arial" pitchFamily="34" charset="0"/>
                <a:ea typeface="宋体" pitchFamily="2" charset="-122"/>
                <a:cs typeface="Calibri" pitchFamily="34" charset="0"/>
              </a:rPr>
              <a:t>“如果你不使用</a:t>
            </a:r>
            <a:r>
              <a:rPr lang="en-US" altLang="zh-CN" sz="1200" b="1" i="0" kern="1200">
                <a:solidFill>
                  <a:schemeClr val="tx1"/>
                </a:solidFill>
                <a:effectLst/>
                <a:latin typeface="Arial" pitchFamily="34" charset="0"/>
                <a:ea typeface="宋体" pitchFamily="2" charset="-122"/>
                <a:cs typeface="Calibri" pitchFamily="34" charset="0"/>
              </a:rPr>
              <a:t>regularization</a:t>
            </a:r>
            <a:r>
              <a:rPr lang="zh-CN" altLang="en-US" sz="1200" b="1" i="0" kern="1200">
                <a:solidFill>
                  <a:schemeClr val="tx1"/>
                </a:solidFill>
                <a:effectLst/>
                <a:latin typeface="Arial" pitchFamily="34" charset="0"/>
                <a:ea typeface="宋体" pitchFamily="2" charset="-122"/>
                <a:cs typeface="Calibri" pitchFamily="34" charset="0"/>
              </a:rPr>
              <a:t>，那么</a:t>
            </a:r>
            <a:r>
              <a:rPr lang="en-US" altLang="zh-CN" sz="1200" b="1" i="0" kern="1200">
                <a:solidFill>
                  <a:schemeClr val="tx1"/>
                </a:solidFill>
                <a:effectLst/>
                <a:latin typeface="Arial" pitchFamily="34" charset="0"/>
                <a:ea typeface="宋体" pitchFamily="2" charset="-122"/>
                <a:cs typeface="Calibri" pitchFamily="34" charset="0"/>
              </a:rPr>
              <a:t>one-hot encoding</a:t>
            </a:r>
            <a:r>
              <a:rPr lang="zh-CN" altLang="en-US" sz="1200" b="1" i="0" kern="1200">
                <a:solidFill>
                  <a:schemeClr val="tx1"/>
                </a:solidFill>
                <a:effectLst/>
                <a:latin typeface="Arial" pitchFamily="34" charset="0"/>
                <a:ea typeface="宋体" pitchFamily="2" charset="-122"/>
                <a:cs typeface="Calibri" pitchFamily="34" charset="0"/>
              </a:rPr>
              <a:t>的模型会有多余的自由度。这个自由度体现在你可以把某一个分类型变量各个值对应的权重都增加某一数值，同时把另一个分类型变量各个值对应的权重都减小某一数值，而模型不变。在</a:t>
            </a:r>
            <a:r>
              <a:rPr lang="en-US" altLang="zh-CN" sz="1200" b="1" i="0" kern="1200">
                <a:solidFill>
                  <a:schemeClr val="tx1"/>
                </a:solidFill>
                <a:effectLst/>
                <a:latin typeface="Arial" pitchFamily="34" charset="0"/>
                <a:ea typeface="宋体" pitchFamily="2" charset="-122"/>
                <a:cs typeface="Calibri" pitchFamily="34" charset="0"/>
              </a:rPr>
              <a:t>dummy encoding</a:t>
            </a:r>
            <a:r>
              <a:rPr lang="zh-CN" altLang="en-US" sz="1200" b="1" i="0" kern="1200">
                <a:solidFill>
                  <a:schemeClr val="tx1"/>
                </a:solidFill>
                <a:effectLst/>
                <a:latin typeface="Arial" pitchFamily="34" charset="0"/>
                <a:ea typeface="宋体" pitchFamily="2" charset="-122"/>
                <a:cs typeface="Calibri" pitchFamily="34" charset="0"/>
              </a:rPr>
              <a:t>中，这些多余的自由度都被统摄到</a:t>
            </a:r>
            <a:r>
              <a:rPr lang="en-US" altLang="zh-CN" sz="1200" b="1" i="0" kern="1200">
                <a:solidFill>
                  <a:schemeClr val="tx1"/>
                </a:solidFill>
                <a:effectLst/>
                <a:latin typeface="Arial" pitchFamily="34" charset="0"/>
                <a:ea typeface="宋体" pitchFamily="2" charset="-122"/>
                <a:cs typeface="Calibri" pitchFamily="34" charset="0"/>
              </a:rPr>
              <a:t>intercept</a:t>
            </a:r>
            <a:r>
              <a:rPr lang="zh-CN" altLang="en-US" sz="1200" b="1" i="0" kern="1200">
                <a:solidFill>
                  <a:schemeClr val="tx1"/>
                </a:solidFill>
                <a:effectLst/>
                <a:latin typeface="Arial" pitchFamily="34" charset="0"/>
                <a:ea typeface="宋体" pitchFamily="2" charset="-122"/>
                <a:cs typeface="Calibri" pitchFamily="34" charset="0"/>
              </a:rPr>
              <a:t>里去了。这么看来，</a:t>
            </a:r>
            <a:r>
              <a:rPr lang="en-US" altLang="zh-CN" sz="1200" b="1" i="0" kern="1200">
                <a:solidFill>
                  <a:schemeClr val="tx1"/>
                </a:solidFill>
                <a:effectLst/>
                <a:latin typeface="Arial" pitchFamily="34" charset="0"/>
                <a:ea typeface="宋体" pitchFamily="2" charset="-122"/>
                <a:cs typeface="Calibri" pitchFamily="34" charset="0"/>
              </a:rPr>
              <a:t>dummy encoding</a:t>
            </a:r>
            <a:r>
              <a:rPr lang="zh-CN" altLang="en-US" sz="1200" b="1" i="0" kern="1200">
                <a:solidFill>
                  <a:schemeClr val="tx1"/>
                </a:solidFill>
                <a:effectLst/>
                <a:latin typeface="Arial" pitchFamily="34" charset="0"/>
                <a:ea typeface="宋体" pitchFamily="2" charset="-122"/>
                <a:cs typeface="Calibri" pitchFamily="34" charset="0"/>
              </a:rPr>
              <a:t>更好一些。</a:t>
            </a:r>
            <a:r>
              <a:rPr lang="zh-CN" altLang="en-US" sz="1200" b="0" i="0" kern="1200">
                <a:solidFill>
                  <a:schemeClr val="tx1"/>
                </a:solidFill>
                <a:effectLst/>
                <a:latin typeface="Arial" pitchFamily="34" charset="0"/>
                <a:ea typeface="宋体" pitchFamily="2" charset="-122"/>
                <a:cs typeface="Calibri" pitchFamily="34" charset="0"/>
              </a:rPr>
              <a:t> </a:t>
            </a:r>
            <a:r>
              <a:rPr lang="zh-CN" altLang="en-US"/>
              <a:t/>
            </a:r>
            <a:br>
              <a:rPr lang="zh-CN" altLang="en-US"/>
            </a:br>
            <a:r>
              <a:rPr lang="zh-CN" altLang="en-US" sz="1200" b="1" i="0" kern="1200">
                <a:solidFill>
                  <a:schemeClr val="tx1"/>
                </a:solidFill>
                <a:effectLst/>
                <a:latin typeface="Arial" pitchFamily="34" charset="0"/>
                <a:ea typeface="宋体" pitchFamily="2" charset="-122"/>
                <a:cs typeface="Calibri" pitchFamily="34" charset="0"/>
              </a:rPr>
              <a:t>如果你使用</a:t>
            </a:r>
            <a:r>
              <a:rPr lang="en-US" altLang="zh-CN" sz="1200" b="1" i="0" kern="1200">
                <a:solidFill>
                  <a:schemeClr val="tx1"/>
                </a:solidFill>
                <a:effectLst/>
                <a:latin typeface="Arial" pitchFamily="34" charset="0"/>
                <a:ea typeface="宋体" pitchFamily="2" charset="-122"/>
                <a:cs typeface="Calibri" pitchFamily="34" charset="0"/>
              </a:rPr>
              <a:t>regularization</a:t>
            </a:r>
            <a:r>
              <a:rPr lang="zh-CN" altLang="en-US" sz="1200" b="1" i="0" kern="1200">
                <a:solidFill>
                  <a:schemeClr val="tx1"/>
                </a:solidFill>
                <a:effectLst/>
                <a:latin typeface="Arial" pitchFamily="34" charset="0"/>
                <a:ea typeface="宋体" pitchFamily="2" charset="-122"/>
                <a:cs typeface="Calibri" pitchFamily="34" charset="0"/>
              </a:rPr>
              <a:t>，那么</a:t>
            </a:r>
            <a:r>
              <a:rPr lang="en-US" altLang="zh-CN" sz="1200" b="1" i="0" kern="1200">
                <a:solidFill>
                  <a:schemeClr val="tx1"/>
                </a:solidFill>
                <a:effectLst/>
                <a:latin typeface="Arial" pitchFamily="34" charset="0"/>
                <a:ea typeface="宋体" pitchFamily="2" charset="-122"/>
                <a:cs typeface="Calibri" pitchFamily="34" charset="0"/>
              </a:rPr>
              <a:t>regularization</a:t>
            </a:r>
            <a:r>
              <a:rPr lang="zh-CN" altLang="en-US" sz="1200" b="1" i="0" kern="1200">
                <a:solidFill>
                  <a:schemeClr val="tx1"/>
                </a:solidFill>
                <a:effectLst/>
                <a:latin typeface="Arial" pitchFamily="34" charset="0"/>
                <a:ea typeface="宋体" pitchFamily="2" charset="-122"/>
                <a:cs typeface="Calibri" pitchFamily="34" charset="0"/>
              </a:rPr>
              <a:t>就能够处理这些多余的自由度。此时，我觉得用</a:t>
            </a:r>
            <a:r>
              <a:rPr lang="en-US" altLang="zh-CN" sz="1200" b="1" i="0" kern="1200">
                <a:solidFill>
                  <a:schemeClr val="tx1"/>
                </a:solidFill>
                <a:effectLst/>
                <a:latin typeface="Arial" pitchFamily="34" charset="0"/>
                <a:ea typeface="宋体" pitchFamily="2" charset="-122"/>
                <a:cs typeface="Calibri" pitchFamily="34" charset="0"/>
              </a:rPr>
              <a:t>one-hot encoding</a:t>
            </a:r>
            <a:r>
              <a:rPr lang="zh-CN" altLang="en-US" sz="1200" b="1" i="0" kern="1200">
                <a:solidFill>
                  <a:schemeClr val="tx1"/>
                </a:solidFill>
                <a:effectLst/>
                <a:latin typeface="Arial" pitchFamily="34" charset="0"/>
                <a:ea typeface="宋体" pitchFamily="2" charset="-122"/>
                <a:cs typeface="Calibri" pitchFamily="34" charset="0"/>
              </a:rPr>
              <a:t>更好，因为每个分类型变量的各个值的地位就是对等的了。”</a:t>
            </a:r>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44</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612794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45</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160518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b="0" i="0" kern="1200">
                <a:solidFill>
                  <a:schemeClr val="tx1"/>
                </a:solidFill>
                <a:effectLst/>
                <a:latin typeface="Arial" pitchFamily="34" charset="0"/>
                <a:ea typeface="宋体" pitchFamily="2" charset="-122"/>
                <a:cs typeface="Calibri" pitchFamily="34" charset="0"/>
              </a:rPr>
              <a:t>1</a:t>
            </a:r>
            <a:r>
              <a:rPr lang="zh-CN" altLang="en-US" sz="1200" b="0" i="0" kern="1200">
                <a:solidFill>
                  <a:schemeClr val="tx1"/>
                </a:solidFill>
                <a:effectLst/>
                <a:latin typeface="Arial" pitchFamily="34" charset="0"/>
                <a:ea typeface="宋体" pitchFamily="2" charset="-122"/>
                <a:cs typeface="Calibri" pitchFamily="34" charset="0"/>
              </a:rPr>
              <a:t>）完全随机缺失（</a:t>
            </a:r>
            <a:r>
              <a:rPr lang="en-US" altLang="zh-CN" sz="1200" b="0" i="0" kern="1200">
                <a:solidFill>
                  <a:schemeClr val="tx1"/>
                </a:solidFill>
                <a:effectLst/>
                <a:latin typeface="Arial" pitchFamily="34" charset="0"/>
                <a:ea typeface="宋体" pitchFamily="2" charset="-122"/>
                <a:cs typeface="Calibri" pitchFamily="34" charset="0"/>
              </a:rPr>
              <a:t>Missing Completely at Random</a:t>
            </a:r>
            <a:r>
              <a:rPr lang="zh-CN" altLang="en-US" sz="1200" b="0" i="0" kern="1200">
                <a:solidFill>
                  <a:schemeClr val="tx1"/>
                </a:solidFill>
                <a:effectLst/>
                <a:latin typeface="Arial" pitchFamily="34" charset="0"/>
                <a:ea typeface="宋体" pitchFamily="2" charset="-122"/>
                <a:cs typeface="Calibri" pitchFamily="34" charset="0"/>
              </a:rPr>
              <a:t>，</a:t>
            </a:r>
            <a:r>
              <a:rPr lang="en-US" altLang="zh-CN" sz="1200" b="0" i="0" kern="1200">
                <a:solidFill>
                  <a:schemeClr val="tx1"/>
                </a:solidFill>
                <a:effectLst/>
                <a:latin typeface="Arial" pitchFamily="34" charset="0"/>
                <a:ea typeface="宋体" pitchFamily="2" charset="-122"/>
                <a:cs typeface="Calibri" pitchFamily="34" charset="0"/>
              </a:rPr>
              <a:t>MCAR</a:t>
            </a:r>
            <a:r>
              <a:rPr lang="zh-CN" altLang="en-US" sz="1200" b="0" i="0" kern="1200">
                <a:solidFill>
                  <a:schemeClr val="tx1"/>
                </a:solidFill>
                <a:effectLst/>
                <a:latin typeface="Arial" pitchFamily="34" charset="0"/>
                <a:ea typeface="宋体" pitchFamily="2" charset="-122"/>
                <a:cs typeface="Calibri" pitchFamily="34" charset="0"/>
              </a:rPr>
              <a:t>）。数据的缺失与不完全变量以及完全变量都是无关的。</a:t>
            </a:r>
            <a:r>
              <a:rPr lang="zh-CN" altLang="en-US"/>
              <a:t/>
            </a:r>
            <a:br>
              <a:rPr lang="zh-CN" altLang="en-US"/>
            </a:br>
            <a:r>
              <a:rPr lang="en-US" altLang="zh-CN" sz="1200" b="0" i="0" kern="1200">
                <a:solidFill>
                  <a:schemeClr val="tx1"/>
                </a:solidFill>
                <a:effectLst/>
                <a:latin typeface="Arial" pitchFamily="34" charset="0"/>
                <a:ea typeface="宋体" pitchFamily="2" charset="-122"/>
                <a:cs typeface="Calibri" pitchFamily="34" charset="0"/>
              </a:rPr>
              <a:t>2</a:t>
            </a:r>
            <a:r>
              <a:rPr lang="zh-CN" altLang="en-US" sz="1200" b="0" i="0" kern="1200">
                <a:solidFill>
                  <a:schemeClr val="tx1"/>
                </a:solidFill>
                <a:effectLst/>
                <a:latin typeface="Arial" pitchFamily="34" charset="0"/>
                <a:ea typeface="宋体" pitchFamily="2" charset="-122"/>
                <a:cs typeface="Calibri" pitchFamily="34" charset="0"/>
              </a:rPr>
              <a:t>）随机缺失（</a:t>
            </a:r>
            <a:r>
              <a:rPr lang="en-US" altLang="zh-CN" sz="1200" b="0" i="0" kern="1200">
                <a:solidFill>
                  <a:schemeClr val="tx1"/>
                </a:solidFill>
                <a:effectLst/>
                <a:latin typeface="Arial" pitchFamily="34" charset="0"/>
                <a:ea typeface="宋体" pitchFamily="2" charset="-122"/>
                <a:cs typeface="Calibri" pitchFamily="34" charset="0"/>
              </a:rPr>
              <a:t>Missing at Random</a:t>
            </a:r>
            <a:r>
              <a:rPr lang="zh-CN" altLang="en-US" sz="1200" b="0" i="0" kern="1200">
                <a:solidFill>
                  <a:schemeClr val="tx1"/>
                </a:solidFill>
                <a:effectLst/>
                <a:latin typeface="Arial" pitchFamily="34" charset="0"/>
                <a:ea typeface="宋体" pitchFamily="2" charset="-122"/>
                <a:cs typeface="Calibri" pitchFamily="34" charset="0"/>
              </a:rPr>
              <a:t>，</a:t>
            </a:r>
            <a:r>
              <a:rPr lang="en-US" altLang="zh-CN" sz="1200" b="0" i="0" kern="1200">
                <a:solidFill>
                  <a:schemeClr val="tx1"/>
                </a:solidFill>
                <a:effectLst/>
                <a:latin typeface="Arial" pitchFamily="34" charset="0"/>
                <a:ea typeface="宋体" pitchFamily="2" charset="-122"/>
                <a:cs typeface="Calibri" pitchFamily="34" charset="0"/>
              </a:rPr>
              <a:t>MAR</a:t>
            </a:r>
            <a:r>
              <a:rPr lang="zh-CN" altLang="en-US" sz="1200" b="0" i="0" kern="1200">
                <a:solidFill>
                  <a:schemeClr val="tx1"/>
                </a:solidFill>
                <a:effectLst/>
                <a:latin typeface="Arial" pitchFamily="34" charset="0"/>
                <a:ea typeface="宋体" pitchFamily="2" charset="-122"/>
                <a:cs typeface="Calibri" pitchFamily="34" charset="0"/>
              </a:rPr>
              <a:t>）。数据的缺失仅仅依赖于完全变量。</a:t>
            </a:r>
            <a:r>
              <a:rPr lang="zh-CN" altLang="en-US"/>
              <a:t/>
            </a:r>
            <a:br>
              <a:rPr lang="zh-CN" altLang="en-US"/>
            </a:br>
            <a:r>
              <a:rPr lang="en-US" altLang="zh-CN" sz="1200" b="0" i="0" kern="1200">
                <a:solidFill>
                  <a:schemeClr val="tx1"/>
                </a:solidFill>
                <a:effectLst/>
                <a:latin typeface="Arial" pitchFamily="34" charset="0"/>
                <a:ea typeface="宋体" pitchFamily="2" charset="-122"/>
                <a:cs typeface="Calibri" pitchFamily="34" charset="0"/>
              </a:rPr>
              <a:t>3</a:t>
            </a:r>
            <a:r>
              <a:rPr lang="zh-CN" altLang="en-US" sz="1200" b="0" i="0" kern="1200">
                <a:solidFill>
                  <a:schemeClr val="tx1"/>
                </a:solidFill>
                <a:effectLst/>
                <a:latin typeface="Arial" pitchFamily="34" charset="0"/>
                <a:ea typeface="宋体" pitchFamily="2" charset="-122"/>
                <a:cs typeface="Calibri" pitchFamily="34" charset="0"/>
              </a:rPr>
              <a:t>）非随机、不可忽略缺失（</a:t>
            </a:r>
            <a:r>
              <a:rPr lang="en-US" altLang="zh-CN" sz="1200" b="0" i="0" kern="1200">
                <a:solidFill>
                  <a:schemeClr val="tx1"/>
                </a:solidFill>
                <a:effectLst/>
                <a:latin typeface="Arial" pitchFamily="34" charset="0"/>
                <a:ea typeface="宋体" pitchFamily="2" charset="-122"/>
                <a:cs typeface="Calibri" pitchFamily="34" charset="0"/>
              </a:rPr>
              <a:t>Not Missing at Random,NMAR</a:t>
            </a:r>
            <a:r>
              <a:rPr lang="zh-CN" altLang="en-US" sz="1200" b="0" i="0" kern="1200">
                <a:solidFill>
                  <a:schemeClr val="tx1"/>
                </a:solidFill>
                <a:effectLst/>
                <a:latin typeface="Arial" pitchFamily="34" charset="0"/>
                <a:ea typeface="宋体" pitchFamily="2" charset="-122"/>
                <a:cs typeface="Calibri" pitchFamily="34" charset="0"/>
              </a:rPr>
              <a:t>，</a:t>
            </a:r>
            <a:r>
              <a:rPr lang="en-US" altLang="zh-CN" sz="1200" b="0" i="0" kern="1200">
                <a:solidFill>
                  <a:schemeClr val="tx1"/>
                </a:solidFill>
                <a:effectLst/>
                <a:latin typeface="Arial" pitchFamily="34" charset="0"/>
                <a:ea typeface="宋体" pitchFamily="2" charset="-122"/>
                <a:cs typeface="Calibri" pitchFamily="34" charset="0"/>
              </a:rPr>
              <a:t>or nonignorable</a:t>
            </a:r>
            <a:r>
              <a:rPr lang="zh-CN" altLang="en-US" sz="1200" b="0" i="0" kern="1200">
                <a:solidFill>
                  <a:schemeClr val="tx1"/>
                </a:solidFill>
                <a:effectLst/>
                <a:latin typeface="Arial" pitchFamily="34" charset="0"/>
                <a:ea typeface="宋体" pitchFamily="2" charset="-122"/>
                <a:cs typeface="Calibri" pitchFamily="34" charset="0"/>
              </a:rPr>
              <a:t>）。不完全变量中数据的缺失依赖于不完全变量本身，这种缺失是不可忽略的。</a:t>
            </a:r>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47</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903093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51</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00198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52</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568915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53</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439188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幻灯片编号占位符 3"/>
          <p:cNvSpPr>
            <a:spLocks noGrp="1"/>
          </p:cNvSpPr>
          <p:nvPr>
            <p:ph type="sldNum" idx="10"/>
          </p:nvPr>
        </p:nvSpPr>
        <p:spPr/>
        <p:txBody>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54</a:t>
            </a:fld>
            <a:endParaRPr lang="zh-CN" altLang="en-US" sz="1200">
              <a:latin typeface="Calibri" pitchFamily="34" charset="0"/>
              <a:ea typeface="宋体" pitchFamily="2" charset="-122"/>
              <a:cs typeface="Calibri" pitchFamily="34" charset="0"/>
            </a:endParaRPr>
          </a:p>
        </p:txBody>
      </p:sp>
      <p:sp>
        <p:nvSpPr>
          <p:cNvPr id="5" name="日期占位符 4"/>
          <p:cNvSpPr>
            <a:spLocks noGrp="1"/>
          </p:cNvSpPr>
          <p:nvPr>
            <p:ph type="dt" idx="11"/>
          </p:nvPr>
        </p:nvSpPr>
        <p:spPr/>
        <p:txBody>
          <a:bodyPr/>
          <a:lstStyle/>
          <a:p>
            <a:pPr algn="r"/>
            <a:fld id="{CAD2D6BD-DE1B-4B5F-8B41-2702339687B9}" type="datetime1">
              <a:rPr lang="zh-CN" altLang="en-US">
                <a:latin typeface="Calibri" pitchFamily="34" charset="0"/>
                <a:ea typeface="宋体" pitchFamily="2" charset="-122"/>
                <a:cs typeface="Calibri" pitchFamily="34" charset="0"/>
              </a:rPr>
              <a:pPr algn="r"/>
              <a:t>2019/12/2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8772870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55</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78121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pPr marL="0" marR="0" indent="0" algn="l" defTabSz="914400" eaLnBrk="0" fontAlgn="base" latinLnBrk="0" hangingPunct="0">
              <a:lnSpc>
                <a:spcPct val="100000"/>
              </a:lnSpc>
              <a:spcBef>
                <a:spcPct val="30000"/>
              </a:spcBef>
              <a:spcAft>
                <a:spcPts val="0"/>
              </a:spcAft>
              <a:buClrTx/>
              <a:buSzTx/>
              <a:buFontTx/>
              <a:buNone/>
              <a:tabLst/>
              <a:defRPr/>
            </a:pPr>
            <a:r>
              <a:rPr lang="zh-CN" altLang="en-US" sz="1200" kern="1200">
                <a:solidFill>
                  <a:schemeClr val="tx1"/>
                </a:solidFill>
                <a:effectLst/>
                <a:latin typeface="Arial" pitchFamily="34" charset="0"/>
                <a:ea typeface="宋体" pitchFamily="2" charset="-122"/>
                <a:cs typeface="Calibri" pitchFamily="34" charset="0"/>
              </a:rPr>
              <a:t>再来，我们看下本课程的目录。</a:t>
            </a:r>
            <a:endParaRPr lang="en-US" altLang="zh-CN" sz="1200" kern="1200">
              <a:solidFill>
                <a:schemeClr val="tx1"/>
              </a:solidFill>
              <a:effectLst/>
              <a:latin typeface="Arial" pitchFamily="34" charset="0"/>
              <a:ea typeface="宋体" pitchFamily="2" charset="-122"/>
              <a:cs typeface="Calibri" pitchFamily="34" charset="0"/>
            </a:endParaRPr>
          </a:p>
          <a:p>
            <a:pPr marL="0" marR="0" indent="0" algn="l" defTabSz="914400" eaLnBrk="0" fontAlgn="base" latinLnBrk="0" hangingPunct="0">
              <a:lnSpc>
                <a:spcPct val="100000"/>
              </a:lnSpc>
              <a:spcBef>
                <a:spcPct val="30000"/>
              </a:spcBef>
              <a:spcAft>
                <a:spcPts val="0"/>
              </a:spcAft>
              <a:buClrTx/>
              <a:buSzTx/>
              <a:buFontTx/>
              <a:buNone/>
              <a:tabLst/>
              <a:defRPr/>
            </a:pPr>
            <a:r>
              <a:rPr lang="zh-CN" altLang="en-US" sz="1200" kern="1200">
                <a:solidFill>
                  <a:schemeClr val="tx1"/>
                </a:solidFill>
                <a:effectLst/>
                <a:latin typeface="Arial" pitchFamily="34" charset="0"/>
                <a:ea typeface="宋体" pitchFamily="2" charset="-122"/>
                <a:cs typeface="Calibri" pitchFamily="34" charset="0"/>
              </a:rPr>
              <a:t>在第</a:t>
            </a:r>
            <a:r>
              <a:rPr lang="en-US" altLang="zh-CN" sz="1200" kern="1200">
                <a:solidFill>
                  <a:schemeClr val="tx1"/>
                </a:solidFill>
                <a:effectLst/>
                <a:latin typeface="Arial" pitchFamily="34" charset="0"/>
                <a:ea typeface="宋体" pitchFamily="2" charset="-122"/>
                <a:cs typeface="Calibri" pitchFamily="34" charset="0"/>
              </a:rPr>
              <a:t>0</a:t>
            </a:r>
            <a:r>
              <a:rPr lang="zh-CN" altLang="en-US" sz="1200" kern="1200">
                <a:solidFill>
                  <a:schemeClr val="tx1"/>
                </a:solidFill>
                <a:effectLst/>
                <a:latin typeface="Arial" pitchFamily="34" charset="0"/>
                <a:ea typeface="宋体" pitchFamily="2" charset="-122"/>
                <a:cs typeface="Calibri" pitchFamily="34" charset="0"/>
              </a:rPr>
              <a:t>节中我们会学习到，特征处理的知识框架，特征处理的各种概念，以及特征处理的意义</a:t>
            </a:r>
            <a:endParaRPr lang="en-US" altLang="zh-CN" sz="1200" kern="1200">
              <a:solidFill>
                <a:schemeClr val="tx1"/>
              </a:solidFill>
              <a:effectLst/>
              <a:latin typeface="Arial" pitchFamily="34" charset="0"/>
              <a:ea typeface="宋体" pitchFamily="2" charset="-122"/>
              <a:cs typeface="Calibri" pitchFamily="34" charset="0"/>
            </a:endParaRPr>
          </a:p>
          <a:p>
            <a:pPr marL="0" marR="0" indent="0" algn="l" defTabSz="914400" eaLnBrk="0" fontAlgn="base" latinLnBrk="0" hangingPunct="0">
              <a:lnSpc>
                <a:spcPct val="100000"/>
              </a:lnSpc>
              <a:spcBef>
                <a:spcPct val="30000"/>
              </a:spcBef>
              <a:spcAft>
                <a:spcPts val="0"/>
              </a:spcAft>
              <a:buClrTx/>
              <a:buSzTx/>
              <a:buFontTx/>
              <a:buNone/>
              <a:tabLst/>
              <a:defRPr/>
            </a:pPr>
            <a:r>
              <a:rPr lang="zh-CN" altLang="en-US" sz="1200" kern="1200">
                <a:solidFill>
                  <a:schemeClr val="tx1"/>
                </a:solidFill>
                <a:effectLst/>
                <a:latin typeface="Arial" pitchFamily="34" charset="0"/>
                <a:ea typeface="宋体" pitchFamily="2" charset="-122"/>
                <a:cs typeface="Calibri" pitchFamily="34" charset="0"/>
              </a:rPr>
              <a:t>在剩下的</a:t>
            </a:r>
            <a:r>
              <a:rPr lang="en-US" altLang="zh-CN" sz="1200" kern="1200">
                <a:solidFill>
                  <a:schemeClr val="tx1"/>
                </a:solidFill>
                <a:effectLst/>
                <a:latin typeface="Arial" pitchFamily="34" charset="0"/>
                <a:ea typeface="宋体" pitchFamily="2" charset="-122"/>
                <a:cs typeface="Calibri" pitchFamily="34" charset="0"/>
              </a:rPr>
              <a:t>1-5</a:t>
            </a:r>
            <a:r>
              <a:rPr lang="zh-CN" altLang="en-US" sz="1200" kern="1200">
                <a:solidFill>
                  <a:schemeClr val="tx1"/>
                </a:solidFill>
                <a:effectLst/>
                <a:latin typeface="Arial" pitchFamily="34" charset="0"/>
                <a:ea typeface="宋体" pitchFamily="2" charset="-122"/>
                <a:cs typeface="Calibri" pitchFamily="34" charset="0"/>
              </a:rPr>
              <a:t>节，我们会分别讲述特征处理的各种方式方法</a:t>
            </a:r>
            <a:endParaRPr lang="en-US" altLang="zh-CN" sz="1200" kern="1200">
              <a:solidFill>
                <a:schemeClr val="tx1"/>
              </a:solidFill>
              <a:effectLst/>
              <a:latin typeface="Arial" pitchFamily="34" charset="0"/>
              <a:ea typeface="宋体" pitchFamily="2" charset="-122"/>
              <a:cs typeface="Calibri" pitchFamily="34" charset="0"/>
            </a:endParaRPr>
          </a:p>
          <a:p>
            <a:pPr marL="0" marR="0" indent="0" algn="l" defTabSz="914400" eaLnBrk="0" fontAlgn="base" latinLnBrk="0" hangingPunct="0">
              <a:lnSpc>
                <a:spcPct val="100000"/>
              </a:lnSpc>
              <a:spcBef>
                <a:spcPct val="30000"/>
              </a:spcBef>
              <a:spcAft>
                <a:spcPts val="0"/>
              </a:spcAft>
              <a:buClrTx/>
              <a:buSzTx/>
              <a:buFontTx/>
              <a:buNone/>
              <a:tabLst/>
              <a:defRPr/>
            </a:pPr>
            <a:r>
              <a:rPr lang="en-US" altLang="zh-CN" sz="1200" kern="1200">
                <a:solidFill>
                  <a:schemeClr val="tx1"/>
                </a:solidFill>
                <a:effectLst/>
                <a:latin typeface="Arial" pitchFamily="34" charset="0"/>
                <a:ea typeface="宋体" pitchFamily="2" charset="-122"/>
                <a:cs typeface="Calibri" pitchFamily="34" charset="0"/>
              </a:rPr>
              <a:t>----</a:t>
            </a:r>
          </a:p>
          <a:p>
            <a:pPr marL="0" marR="0" indent="0" algn="l" defTabSz="914400" eaLnBrk="0" fontAlgn="base" latinLnBrk="0" hangingPunct="0">
              <a:lnSpc>
                <a:spcPct val="100000"/>
              </a:lnSpc>
              <a:spcBef>
                <a:spcPct val="30000"/>
              </a:spcBef>
              <a:spcAft>
                <a:spcPts val="0"/>
              </a:spcAft>
              <a:buClrTx/>
              <a:buSzTx/>
              <a:buFontTx/>
              <a:buNone/>
              <a:tabLst/>
              <a:defRPr/>
            </a:pPr>
            <a:r>
              <a:rPr lang="zh-CN" altLang="zh-CN" sz="1200" kern="1200">
                <a:solidFill>
                  <a:schemeClr val="tx1"/>
                </a:solidFill>
                <a:effectLst/>
                <a:latin typeface="Arial" pitchFamily="34" charset="0"/>
                <a:ea typeface="宋体" pitchFamily="2" charset="-122"/>
                <a:cs typeface="Calibri" pitchFamily="34" charset="0"/>
              </a:rPr>
              <a:t>除了第</a:t>
            </a:r>
            <a:r>
              <a:rPr lang="en-US" altLang="zh-CN" sz="1200" kern="1200">
                <a:solidFill>
                  <a:schemeClr val="tx1"/>
                </a:solidFill>
                <a:effectLst/>
                <a:latin typeface="Arial" pitchFamily="34" charset="0"/>
                <a:ea typeface="宋体" pitchFamily="2" charset="-122"/>
                <a:cs typeface="Calibri" pitchFamily="34" charset="0"/>
              </a:rPr>
              <a:t>0</a:t>
            </a:r>
            <a:r>
              <a:rPr lang="zh-CN" altLang="zh-CN" sz="1200" kern="1200">
                <a:solidFill>
                  <a:schemeClr val="tx1"/>
                </a:solidFill>
                <a:effectLst/>
                <a:latin typeface="Arial" pitchFamily="34" charset="0"/>
                <a:ea typeface="宋体" pitchFamily="2" charset="-122"/>
                <a:cs typeface="Calibri" pitchFamily="34" charset="0"/>
              </a:rPr>
              <a:t>节“特征处理概念及知识导图”是基本内容，其余内容都是平行的，大家可以直接选择自己感兴趣的内容。目录的详细内容和时间线，在右侧目录文件中。</a:t>
            </a:r>
            <a:endParaRPr lang="en-US" altLang="zh-CN" sz="1200" kern="1200">
              <a:solidFill>
                <a:schemeClr val="tx1"/>
              </a:solidFill>
              <a:effectLst/>
              <a:latin typeface="Arial" pitchFamily="34" charset="0"/>
              <a:ea typeface="宋体" pitchFamily="2" charset="-122"/>
              <a:cs typeface="Calibri" pitchFamily="34" charset="0"/>
            </a:endParaRPr>
          </a:p>
          <a:p>
            <a:pPr marL="0" marR="0" indent="0" algn="l" defTabSz="914400" eaLnBrk="0" fontAlgn="base" latinLnBrk="0" hangingPunct="0">
              <a:lnSpc>
                <a:spcPct val="100000"/>
              </a:lnSpc>
              <a:spcBef>
                <a:spcPct val="30000"/>
              </a:spcBef>
              <a:spcAft>
                <a:spcPts val="0"/>
              </a:spcAft>
              <a:buClrTx/>
              <a:buSzTx/>
              <a:buFontTx/>
              <a:buNone/>
              <a:tabLst/>
              <a:defRPr/>
            </a:pPr>
            <a:r>
              <a:rPr lang="en-US" altLang="zh-CN" sz="1200" kern="1200">
                <a:solidFill>
                  <a:schemeClr val="tx1"/>
                </a:solidFill>
                <a:effectLst/>
                <a:latin typeface="Arial" pitchFamily="34" charset="0"/>
                <a:ea typeface="宋体" pitchFamily="2" charset="-122"/>
                <a:cs typeface="Calibri" pitchFamily="34" charset="0"/>
              </a:rPr>
              <a:t>--------------------</a:t>
            </a:r>
          </a:p>
          <a:p>
            <a:pPr marL="0" marR="0" indent="0" algn="l" defTabSz="914400" eaLnBrk="0" fontAlgn="base" latinLnBrk="0" hangingPunct="0">
              <a:lnSpc>
                <a:spcPct val="100000"/>
              </a:lnSpc>
              <a:spcBef>
                <a:spcPct val="30000"/>
              </a:spcBef>
              <a:spcAft>
                <a:spcPts val="0"/>
              </a:spcAft>
              <a:buClrTx/>
              <a:buSzTx/>
              <a:buFontTx/>
              <a:buNone/>
              <a:tabLst/>
              <a:defRPr/>
            </a:pPr>
            <a:r>
              <a:rPr lang="zh-CN" altLang="en-US" sz="1200" kern="1200">
                <a:solidFill>
                  <a:schemeClr val="tx1"/>
                </a:solidFill>
                <a:effectLst/>
                <a:latin typeface="Arial" pitchFamily="34" charset="0"/>
                <a:ea typeface="宋体" pitchFamily="2" charset="-122"/>
                <a:cs typeface="Calibri" pitchFamily="34" charset="0"/>
              </a:rPr>
              <a:t>序言完！</a:t>
            </a:r>
            <a:endParaRPr lang="zh-CN" altLang="zh-CN" sz="1200" kern="1200">
              <a:solidFill>
                <a:schemeClr val="tx1"/>
              </a:solidFill>
              <a:effectLst/>
              <a:latin typeface="Arial" pitchFamily="34" charset="0"/>
              <a:ea typeface="宋体" pitchFamily="2" charset="-122"/>
              <a:cs typeface="Calibri" pitchFamily="34" charset="0"/>
            </a:endParaRPr>
          </a:p>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5</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802358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58</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31806646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59</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431986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60</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7083161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61</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5798169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62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6279838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63</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3918271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64</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3290405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65</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8896023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66</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2751629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67</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876475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a:t>我觉得这里应该加个音乐特效！但我不会</a:t>
            </a:r>
            <a:endParaRPr lang="en-US" altLang="zh-CN"/>
          </a:p>
          <a:p>
            <a:r>
              <a:rPr lang="zh-CN" altLang="en-US"/>
              <a:t>肯定有一部分同学一脸懵逼的到此为止啥都不知道，</a:t>
            </a:r>
            <a:endParaRPr lang="en-US" altLang="zh-CN"/>
          </a:p>
          <a:p>
            <a:r>
              <a:rPr lang="zh-CN" altLang="en-US"/>
              <a:t>还有一部分同学</a:t>
            </a:r>
            <a:r>
              <a:rPr lang="en-US" altLang="zh-CN"/>
              <a:t>(</a:t>
            </a:r>
            <a:r>
              <a:rPr lang="zh-CN" altLang="en-US"/>
              <a:t>稍微了解一些的</a:t>
            </a:r>
            <a:r>
              <a:rPr lang="en-US" altLang="zh-CN"/>
              <a:t>)</a:t>
            </a:r>
            <a:r>
              <a:rPr lang="zh-CN" altLang="en-US"/>
              <a:t>肯定一肚子的问题</a:t>
            </a:r>
            <a:endParaRPr lang="en-US" altLang="zh-CN"/>
          </a:p>
          <a:p>
            <a:r>
              <a:rPr lang="zh-CN" altLang="en-US"/>
              <a:t>我希望无论哪部分同学，心里都怀揣着问题，来听讲解，会更有效率的多。</a:t>
            </a:r>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6</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9729192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69</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40123076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70</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42426428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71</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275705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72</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27407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73</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4585010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74</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1235605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75</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0415310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76</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9465007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77</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4880396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endParaRPr lang="zh-CN" altLang="en-US"/>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78</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721894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先来一个最简单也是最重要的问题，什么是特征。</a:t>
            </a:r>
            <a:endParaRPr lang="en-US" altLang="zh-CN" dirty="0" smtClean="0"/>
          </a:p>
          <a:p>
            <a:r>
              <a:rPr lang="zh-CN" altLang="en-US" dirty="0" smtClean="0"/>
              <a:t>我认为：特征就是在机器学习任务中，描述或者表达一件事或者一个物的数据</a:t>
            </a:r>
            <a:endParaRPr lang="en-US" altLang="zh-CN" dirty="0" smtClean="0"/>
          </a:p>
          <a:p>
            <a:r>
              <a:rPr lang="zh-CN" altLang="en-US" dirty="0" smtClean="0"/>
              <a:t>有人认为收集到的数据就是特征，这个理解完全没有问题，但是浅了点，特征是直接作用于我们最终分类</a:t>
            </a:r>
            <a:r>
              <a:rPr lang="en-US" altLang="zh-CN" dirty="0" smtClean="0"/>
              <a:t>(</a:t>
            </a:r>
            <a:r>
              <a:rPr lang="zh-CN" altLang="en-US" dirty="0" smtClean="0"/>
              <a:t>聚类回归等</a:t>
            </a:r>
            <a:r>
              <a:rPr lang="en-US" altLang="zh-CN" dirty="0" smtClean="0"/>
              <a:t>)</a:t>
            </a:r>
            <a:r>
              <a:rPr lang="zh-CN" altLang="en-US" dirty="0" smtClean="0"/>
              <a:t>任务的。</a:t>
            </a:r>
            <a:endParaRPr lang="en-US" altLang="zh-CN" dirty="0" smtClean="0"/>
          </a:p>
          <a:p>
            <a:r>
              <a:rPr lang="zh-CN" altLang="en-US" dirty="0" smtClean="0"/>
              <a:t>每个事物就是所谓的样本。因此，特征为了描述和表达一件事物包含了更多意义，并且特征是直接服务于特定的机器学习任务的。</a:t>
            </a:r>
            <a:endParaRPr lang="en-US" altLang="zh-CN" dirty="0" smtClean="0"/>
          </a:p>
          <a:p>
            <a:r>
              <a:rPr lang="zh-CN" altLang="en-US" dirty="0" smtClean="0"/>
              <a:t>在一个机器学习中这个数据是一个特征，在另一个任务中这个数据可能压根没有用。</a:t>
            </a:r>
            <a:endParaRPr lang="en-US" altLang="zh-CN" dirty="0" smtClean="0"/>
          </a:p>
          <a:p>
            <a:r>
              <a:rPr lang="zh-CN" altLang="en-US" dirty="0" smtClean="0"/>
              <a:t>我将我说了三段话写在了</a:t>
            </a:r>
            <a:r>
              <a:rPr lang="en-US" altLang="zh-CN" dirty="0" err="1" smtClean="0"/>
              <a:t>ppt</a:t>
            </a:r>
            <a:r>
              <a:rPr lang="zh-CN" altLang="en-US" dirty="0" smtClean="0"/>
              <a:t>里，供大家不听的时候也能看到，这个不一定特别准确，是我个人的理解，等大家深入解除了可能有自己的理解。</a:t>
            </a:r>
            <a:endParaRPr lang="en-US" altLang="zh-CN" dirty="0" smtClean="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7</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362531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那么引出第二个问题，为什么要进行特征处理。</a:t>
            </a:r>
            <a:endParaRPr lang="en-US" altLang="zh-CN" dirty="0" smtClean="0"/>
          </a:p>
          <a:p>
            <a:r>
              <a:rPr lang="zh-CN" altLang="en-US" dirty="0" smtClean="0"/>
              <a:t>还是我自己的理解。就是当前特征表达能力不够好，所以为了更好地表达这件事物以供机器学习任务使用，因此要进行特征处理，来得到更好的表达能力。</a:t>
            </a:r>
            <a:endParaRPr lang="en-US" altLang="zh-CN" dirty="0" smtClean="0"/>
          </a:p>
          <a:p>
            <a:r>
              <a:rPr lang="zh-CN" altLang="en-US" dirty="0" smtClean="0"/>
              <a:t>有些难懂，来举个例子。</a:t>
            </a:r>
            <a:endParaRPr lang="en-US" altLang="zh-CN" dirty="0" smtClean="0"/>
          </a:p>
          <a:p>
            <a:r>
              <a:rPr lang="zh-CN" altLang="en-US" dirty="0" smtClean="0"/>
              <a:t>这个数据是我从虎扑上找的几个著名的</a:t>
            </a:r>
            <a:r>
              <a:rPr lang="en-US" altLang="zh-CN" dirty="0" smtClean="0"/>
              <a:t>NBA</a:t>
            </a:r>
            <a:r>
              <a:rPr lang="zh-CN" altLang="en-US" dirty="0" smtClean="0"/>
              <a:t>球员数据。</a:t>
            </a:r>
            <a:endParaRPr lang="en-US" altLang="zh-CN" dirty="0" smtClean="0"/>
          </a:p>
          <a:p>
            <a:r>
              <a:rPr lang="zh-CN" altLang="en-US" dirty="0" smtClean="0"/>
              <a:t>。。。</a:t>
            </a:r>
            <a:endParaRPr lang="en-US" altLang="zh-CN" dirty="0" smtClean="0"/>
          </a:p>
          <a:p>
            <a:r>
              <a:rPr lang="zh-CN" altLang="en-US" dirty="0" smtClean="0"/>
              <a:t>好，大家可以线下稍微花点时间再次理解下，这两个问题。接下来我们就分享，本堂课所讲的特征处理，它的知识框架，它所在机器学习中是一个什么位置。</a:t>
            </a:r>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8</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1781518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p:cNvSpPr>
            <a:spLocks noGrp="1" noRot="1" noChangeAspect="1"/>
          </p:cNvSpPr>
          <p:nvPr>
            <p:ph type="sldImg"/>
          </p:nvPr>
        </p:nvSpPr>
        <p:spPr/>
      </p:sp>
      <p:sp>
        <p:nvSpPr>
          <p:cNvPr id="3" name="文本框"/>
          <p:cNvSpPr>
            <a:spLocks noGrp="1"/>
          </p:cNvSpPr>
          <p:nvPr>
            <p:ph type="body" idx="1"/>
          </p:nvPr>
        </p:nvSpPr>
        <p:spPr/>
        <p:txBody>
          <a:bodyPr/>
          <a:lstStyle/>
          <a:p>
            <a:r>
              <a:rPr lang="zh-CN" altLang="en-US" dirty="0" smtClean="0"/>
              <a:t>机器学习过程，以我自己的理解，我分为了四个部分。</a:t>
            </a:r>
            <a:endParaRPr lang="en-US" altLang="zh-CN" dirty="0" smtClean="0"/>
          </a:p>
          <a:p>
            <a:r>
              <a:rPr lang="zh-CN" altLang="en-US" dirty="0" smtClean="0"/>
              <a:t>我把特征提取和特征工程分成了两部分，特征提取主要是从一些数据源提取到一些原始特征</a:t>
            </a:r>
            <a:r>
              <a:rPr lang="en-US" altLang="zh-CN" dirty="0" smtClean="0"/>
              <a:t>(</a:t>
            </a:r>
            <a:r>
              <a:rPr lang="zh-CN" altLang="en-US" dirty="0" smtClean="0"/>
              <a:t>也可以叫原始数据</a:t>
            </a:r>
            <a:r>
              <a:rPr lang="en-US" altLang="zh-CN" dirty="0" smtClean="0"/>
              <a:t>)</a:t>
            </a:r>
            <a:r>
              <a:rPr lang="zh-CN" altLang="en-US" dirty="0" smtClean="0"/>
              <a:t>。特征工程呢，就是将这些原始特征，加工成给机器学习所用的规范化的表达能力强的特征</a:t>
            </a:r>
            <a:endParaRPr lang="en-US" altLang="zh-CN" dirty="0" smtClean="0"/>
          </a:p>
          <a:p>
            <a:r>
              <a:rPr lang="zh-CN" altLang="en-US" dirty="0" smtClean="0"/>
              <a:t>我们分别看下每一步大体在做什么</a:t>
            </a:r>
            <a:endParaRPr lang="zh-CN" altLang="en-US" dirty="0"/>
          </a:p>
        </p:txBody>
      </p:sp>
      <p:sp>
        <p:nvSpPr>
          <p:cNvPr id="9"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prstTxWarp prst="textNoShape">
              <a:avLst/>
            </a:prstTxWarp>
          </a:bodyPr>
          <a:lstStyle/>
          <a:p>
            <a:pPr algn="r"/>
            <a:fld id="{CAD2D6BD-DE1B-4B5F-8B41-2702339687B9}" type="slidenum">
              <a:rPr lang="en-US" altLang="zh-CN" sz="1800" u="none" strike="noStrike" kern="1200" cap="none" spc="0" baseline="0">
                <a:solidFill>
                  <a:schemeClr val="tx1"/>
                </a:solidFill>
                <a:latin typeface="Calibri" pitchFamily="34" charset="0"/>
                <a:ea typeface="宋体" pitchFamily="2" charset="-122"/>
                <a:cs typeface="Calibri" pitchFamily="34" charset="0"/>
              </a:rPr>
              <a:pPr algn="r"/>
              <a:t>9</a:t>
            </a:fld>
            <a:endParaRPr lang="zh-CN" altLang="en-US" sz="1200">
              <a:latin typeface="Calibri" pitchFamily="34" charset="0"/>
              <a:ea typeface="宋体" pitchFamily="2" charset="-122"/>
              <a:cs typeface="Calibri" pitchFamily="34" charset="0"/>
            </a:endParaRPr>
          </a:p>
        </p:txBody>
      </p:sp>
    </p:spTree>
    <p:extLst>
      <p:ext uri="{BB962C8B-B14F-4D97-AF65-F5344CB8AC3E}">
        <p14:creationId xmlns:p14="http://schemas.microsoft.com/office/powerpoint/2010/main" val="203771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685800" y="1597818"/>
            <a:ext cx="7772400" cy="1102518"/>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1371600" y="2914649"/>
            <a:ext cx="6400800" cy="131444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468579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355576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文本框"/>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文本框"/>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916774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685800" y="1597818"/>
            <a:ext cx="7772400" cy="1102518"/>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1371600" y="2914649"/>
            <a:ext cx="6400800" cy="131444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606871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514084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文本框"/>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框"/>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252938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643805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框"/>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文本框"/>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框"/>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文本框"/>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8" name="文本框"/>
          <p:cNvSpPr>
            <a:spLocks noGrp="1"/>
          </p:cNvSpPr>
          <p:nvPr>
            <p:ph type="ftr" sz="quarter" idx="11"/>
          </p:nvPr>
        </p:nvSpPr>
        <p:spPr/>
        <p:txBody>
          <a:bodyPr/>
          <a:lstStyle/>
          <a:p>
            <a:endParaRPr lang="zh-CN" altLang="en-US"/>
          </a:p>
        </p:txBody>
      </p:sp>
      <p:sp>
        <p:nvSpPr>
          <p:cNvPr id="9"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697177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4" name="文本框"/>
          <p:cNvSpPr>
            <a:spLocks noGrp="1"/>
          </p:cNvSpPr>
          <p:nvPr>
            <p:ph type="ftr" sz="quarter" idx="11"/>
          </p:nvPr>
        </p:nvSpPr>
        <p:spPr/>
        <p:txBody>
          <a:bodyPr/>
          <a:lstStyle/>
          <a:p>
            <a:endParaRPr lang="zh-CN" altLang="en-US"/>
          </a:p>
        </p:txBody>
      </p:sp>
      <p:sp>
        <p:nvSpPr>
          <p:cNvPr id="5"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930095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3" name="文本框"/>
          <p:cNvSpPr>
            <a:spLocks noGrp="1"/>
          </p:cNvSpPr>
          <p:nvPr>
            <p:ph type="ftr" sz="quarter" idx="11"/>
          </p:nvPr>
        </p:nvSpPr>
        <p:spPr/>
        <p:txBody>
          <a:bodyPr/>
          <a:lstStyle/>
          <a:p>
            <a:endParaRPr lang="zh-CN" altLang="en-US"/>
          </a:p>
        </p:txBody>
      </p:sp>
      <p:sp>
        <p:nvSpPr>
          <p:cNvPr id="4"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5097865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文本框"/>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文本框"/>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240585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4993748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文本框"/>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文本框"/>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框"/>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373958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31506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文本框"/>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文本框"/>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218768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685800" y="1597818"/>
            <a:ext cx="7772400" cy="1102518"/>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1371600" y="2914649"/>
            <a:ext cx="6400800" cy="131444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64285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7697973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文本框"/>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框"/>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2992113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20900104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框"/>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文本框"/>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框"/>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文本框"/>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8" name="文本框"/>
          <p:cNvSpPr>
            <a:spLocks noGrp="1"/>
          </p:cNvSpPr>
          <p:nvPr>
            <p:ph type="ftr" sz="quarter" idx="11"/>
          </p:nvPr>
        </p:nvSpPr>
        <p:spPr/>
        <p:txBody>
          <a:bodyPr/>
          <a:lstStyle/>
          <a:p>
            <a:endParaRPr lang="zh-CN" altLang="en-US"/>
          </a:p>
        </p:txBody>
      </p:sp>
      <p:sp>
        <p:nvSpPr>
          <p:cNvPr id="9"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6131392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4" name="文本框"/>
          <p:cNvSpPr>
            <a:spLocks noGrp="1"/>
          </p:cNvSpPr>
          <p:nvPr>
            <p:ph type="ftr" sz="quarter" idx="11"/>
          </p:nvPr>
        </p:nvSpPr>
        <p:spPr/>
        <p:txBody>
          <a:bodyPr/>
          <a:lstStyle/>
          <a:p>
            <a:endParaRPr lang="zh-CN" altLang="en-US"/>
          </a:p>
        </p:txBody>
      </p:sp>
      <p:sp>
        <p:nvSpPr>
          <p:cNvPr id="5"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5381235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3" name="文本框"/>
          <p:cNvSpPr>
            <a:spLocks noGrp="1"/>
          </p:cNvSpPr>
          <p:nvPr>
            <p:ph type="ftr" sz="quarter" idx="11"/>
          </p:nvPr>
        </p:nvSpPr>
        <p:spPr/>
        <p:txBody>
          <a:bodyPr/>
          <a:lstStyle/>
          <a:p>
            <a:endParaRPr lang="zh-CN" altLang="en-US"/>
          </a:p>
        </p:txBody>
      </p:sp>
      <p:sp>
        <p:nvSpPr>
          <p:cNvPr id="4"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048394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文本框"/>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框"/>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2109232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文本框"/>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文本框"/>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2168368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文本框"/>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文本框"/>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框"/>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8469299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904064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文本框"/>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文本框"/>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5" name="文本框"/>
          <p:cNvSpPr>
            <a:spLocks noGrp="1"/>
          </p:cNvSpPr>
          <p:nvPr>
            <p:ph type="ftr" sz="quarter" idx="11"/>
          </p:nvPr>
        </p:nvSpPr>
        <p:spPr/>
        <p:txBody>
          <a:bodyPr/>
          <a:lstStyle/>
          <a:p>
            <a:endParaRPr lang="zh-CN" altLang="en-US"/>
          </a:p>
        </p:txBody>
      </p:sp>
      <p:sp>
        <p:nvSpPr>
          <p:cNvPr id="6"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608098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563384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框"/>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文本框"/>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框"/>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文本框"/>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8" name="文本框"/>
          <p:cNvSpPr>
            <a:spLocks noGrp="1"/>
          </p:cNvSpPr>
          <p:nvPr>
            <p:ph type="ftr" sz="quarter" idx="11"/>
          </p:nvPr>
        </p:nvSpPr>
        <p:spPr/>
        <p:txBody>
          <a:bodyPr/>
          <a:lstStyle/>
          <a:p>
            <a:endParaRPr lang="zh-CN" altLang="en-US"/>
          </a:p>
        </p:txBody>
      </p:sp>
      <p:sp>
        <p:nvSpPr>
          <p:cNvPr id="9"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48701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4" name="文本框"/>
          <p:cNvSpPr>
            <a:spLocks noGrp="1"/>
          </p:cNvSpPr>
          <p:nvPr>
            <p:ph type="ftr" sz="quarter" idx="11"/>
          </p:nvPr>
        </p:nvSpPr>
        <p:spPr/>
        <p:txBody>
          <a:bodyPr/>
          <a:lstStyle/>
          <a:p>
            <a:endParaRPr lang="zh-CN" altLang="en-US"/>
          </a:p>
        </p:txBody>
      </p:sp>
      <p:sp>
        <p:nvSpPr>
          <p:cNvPr id="5"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47255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3" name="文本框"/>
          <p:cNvSpPr>
            <a:spLocks noGrp="1"/>
          </p:cNvSpPr>
          <p:nvPr>
            <p:ph type="ftr" sz="quarter" idx="11"/>
          </p:nvPr>
        </p:nvSpPr>
        <p:spPr/>
        <p:txBody>
          <a:bodyPr/>
          <a:lstStyle/>
          <a:p>
            <a:endParaRPr lang="zh-CN" altLang="en-US"/>
          </a:p>
        </p:txBody>
      </p:sp>
      <p:sp>
        <p:nvSpPr>
          <p:cNvPr id="4"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876360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文本框"/>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文本框"/>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649182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文本框"/>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文本框"/>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框"/>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文本框"/>
          <p:cNvSpPr>
            <a:spLocks noGrp="1"/>
          </p:cNvSpPr>
          <p:nvPr>
            <p:ph type="dt" sz="half" idx="10"/>
          </p:nvPr>
        </p:nvSpPr>
        <p:spPr/>
        <p:txBody>
          <a:bodyPr/>
          <a:lstStyle/>
          <a:p>
            <a:fld id="{72514870-5082-4025-BC8A-5E070B8EB77D}" type="datetimeFigureOut">
              <a:rPr lang="zh-CN" altLang="en-US" smtClean="0"/>
              <a:pPr/>
              <a:t>2019/12/2</a:t>
            </a:fld>
            <a:endParaRPr lang="zh-CN" altLang="en-US"/>
          </a:p>
        </p:txBody>
      </p:sp>
      <p:sp>
        <p:nvSpPr>
          <p:cNvPr id="6" name="文本框"/>
          <p:cNvSpPr>
            <a:spLocks noGrp="1"/>
          </p:cNvSpPr>
          <p:nvPr>
            <p:ph type="ftr" sz="quarter" idx="11"/>
          </p:nvPr>
        </p:nvSpPr>
        <p:spPr/>
        <p:txBody>
          <a:bodyPr/>
          <a:lstStyle/>
          <a:p>
            <a:endParaRPr lang="zh-CN" altLang="en-US"/>
          </a:p>
        </p:txBody>
      </p:sp>
      <p:sp>
        <p:nvSpPr>
          <p:cNvPr id="7" name="文本框"/>
          <p:cNvSpPr>
            <a:spLocks noGrp="1"/>
          </p:cNvSpPr>
          <p:nvPr>
            <p:ph type="sldNum" sz="quarter" idx="12"/>
          </p:nvPr>
        </p:nvSpPr>
        <p:spPr/>
        <p:txBody>
          <a:bodyPr/>
          <a:lstStyle/>
          <a:p>
            <a:fld id="{3E00D155-3BB6-43CF-9AC4-BC63A66E74A9}" type="slidenum">
              <a:rPr lang="zh-CN" altLang="en-US" smtClean="0"/>
              <a:pPr/>
              <a:t>‹#›</a:t>
            </a:fld>
            <a:endParaRPr lang="zh-CN" altLang="en-US"/>
          </a:p>
        </p:txBody>
      </p:sp>
    </p:spTree>
    <p:extLst>
      <p:ext uri="{BB962C8B-B14F-4D97-AF65-F5344CB8AC3E}">
        <p14:creationId xmlns:p14="http://schemas.microsoft.com/office/powerpoint/2010/main" val="13340158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p:cNvSpPr>
            <a:spLocks noGrp="1"/>
          </p:cNvSpPr>
          <p:nvPr>
            <p:ph type="title"/>
          </p:nvPr>
        </p:nvSpPr>
        <p:spPr>
          <a:xfrm>
            <a:off x="457200" y="206374"/>
            <a:ext cx="8229600" cy="857250"/>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p>
            <a:r>
              <a:rPr lang="zh-CN" altLang="en-US">
                <a:sym typeface="Calibri" pitchFamily="34" charset="0"/>
              </a:rPr>
              <a:t>单击此处编辑母版标题样式</a:t>
            </a:r>
          </a:p>
        </p:txBody>
      </p:sp>
      <p:sp>
        <p:nvSpPr>
          <p:cNvPr id="3" name="文本框"/>
          <p:cNvSpPr>
            <a:spLocks noGrp="1"/>
          </p:cNvSpPr>
          <p:nvPr>
            <p:ph type="body" idx="1"/>
          </p:nvPr>
        </p:nvSpPr>
        <p:spPr>
          <a:xfrm>
            <a:off x="457200" y="1200150"/>
            <a:ext cx="8229600" cy="3394075"/>
          </a:xfrm>
          <a:prstGeom prst="rect">
            <a:avLst/>
          </a:prstGeom>
          <a:noFill/>
          <a:ln w="9525" cap="flat" cmpd="sng">
            <a:noFill/>
            <a:prstDash val="solid"/>
            <a:round/>
          </a:ln>
        </p:spPr>
        <p:txBody>
          <a:bodyPr vert="horz" wrap="square" lIns="91440" tIns="45720" rIns="91440" bIns="45720" anchor="t" anchorCtr="0">
            <a:prstTxWarp prst="textNoShape">
              <a:avLst/>
            </a:prstTxWarp>
          </a:bodyPr>
          <a:lstStyle/>
          <a:p>
            <a:r>
              <a:rPr lang="zh-CN" altLang="en-US">
                <a:sym typeface="Calibri" pitchFamily="34" charset="0"/>
              </a:rPr>
              <a:t>单击此处编辑母版文本样式</a:t>
            </a:r>
            <a:endParaRPr lang="en-US" altLang="zh-CN">
              <a:sym typeface="Calibri" pitchFamily="34" charset="0"/>
            </a:endParaRPr>
          </a:p>
          <a:p>
            <a:pPr lvl="1"/>
            <a:r>
              <a:rPr lang="zh-CN" altLang="en-US">
                <a:sym typeface="Calibri" pitchFamily="34" charset="0"/>
              </a:rPr>
              <a:t>第二级</a:t>
            </a:r>
            <a:endParaRPr lang="en-US" altLang="zh-CN">
              <a:sym typeface="Calibri" pitchFamily="34" charset="0"/>
            </a:endParaRPr>
          </a:p>
          <a:p>
            <a:pPr lvl="2"/>
            <a:r>
              <a:rPr lang="zh-CN" altLang="en-US">
                <a:sym typeface="Calibri" pitchFamily="34" charset="0"/>
              </a:rPr>
              <a:t>第三级</a:t>
            </a:r>
            <a:endParaRPr lang="en-US" altLang="zh-CN">
              <a:sym typeface="Calibri" pitchFamily="34" charset="0"/>
            </a:endParaRPr>
          </a:p>
          <a:p>
            <a:pPr lvl="3"/>
            <a:r>
              <a:rPr lang="zh-CN" altLang="en-US">
                <a:sym typeface="Calibri" pitchFamily="34" charset="0"/>
              </a:rPr>
              <a:t>第四级</a:t>
            </a:r>
            <a:endParaRPr lang="en-US" altLang="zh-CN">
              <a:sym typeface="Calibri" pitchFamily="34" charset="0"/>
            </a:endParaRPr>
          </a:p>
          <a:p>
            <a:pPr lvl="4"/>
            <a:r>
              <a:rPr lang="zh-CN" altLang="en-US">
                <a:sym typeface="Calibri" pitchFamily="34" charset="0"/>
              </a:rPr>
              <a:t>第五级</a:t>
            </a:r>
          </a:p>
        </p:txBody>
      </p:sp>
    </p:spTree>
    <p:extLst>
      <p:ext uri="{BB962C8B-B14F-4D97-AF65-F5344CB8AC3E}">
        <p14:creationId xmlns:p14="http://schemas.microsoft.com/office/powerpoint/2010/main" val="1942944350"/>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lvl1pPr algn="ctr" defTabSz="914400" eaLnBrk="1" fontAlgn="base" hangingPunct="1">
        <a:spcBef>
          <a:spcPts val="0"/>
        </a:spcBef>
        <a:spcAft>
          <a:spcPts val="0"/>
        </a:spcAft>
        <a:buNone/>
        <a:defRPr sz="3000" b="1">
          <a:solidFill>
            <a:srgbClr val="C94251"/>
          </a:solidFill>
          <a:latin typeface="微软雅黑" charset="0"/>
          <a:ea typeface="微软雅黑" charset="0"/>
          <a:cs typeface="微软雅黑" charset="0"/>
        </a:defRPr>
      </a:lvl1pPr>
    </p:titleStyle>
    <p:bodyStyle>
      <a:lvl1pPr marL="342900" indent="-342900" algn="l" defTabSz="914400" eaLnBrk="1" fontAlgn="base" hangingPunct="1">
        <a:spcBef>
          <a:spcPct val="20000"/>
        </a:spcBef>
        <a:spcAft>
          <a:spcPts val="0"/>
        </a:spcAft>
        <a:buFont typeface="Arial" pitchFamily="34" charset="0"/>
        <a:buChar char="•"/>
        <a:defRPr sz="2000" b="1">
          <a:solidFill>
            <a:srgbClr val="474747"/>
          </a:solidFill>
          <a:latin typeface="微软雅黑" charset="0"/>
          <a:ea typeface="微软雅黑" charset="0"/>
          <a:cs typeface="微软雅黑" charset="0"/>
        </a:defRPr>
      </a:lvl1pPr>
      <a:lvl2pPr marL="742950" indent="-28575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2pPr>
      <a:lvl3pPr marL="11430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3pPr>
      <a:lvl4pPr marL="16002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4pPr>
      <a:lvl5pPr marL="20574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5pPr>
      <a:lvl6pPr marL="25146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6pPr>
      <a:lvl7pPr marL="29718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7pPr>
      <a:lvl8pPr marL="34290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8pPr>
      <a:lvl9pPr marL="34290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9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文本框"/>
          <p:cNvSpPr>
            <a:spLocks noGrp="1"/>
          </p:cNvSpPr>
          <p:nvPr>
            <p:ph type="title"/>
          </p:nvPr>
        </p:nvSpPr>
        <p:spPr>
          <a:xfrm>
            <a:off x="457200" y="206374"/>
            <a:ext cx="8229600" cy="857250"/>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p>
            <a:r>
              <a:rPr lang="zh-CN" altLang="en-US"/>
              <a:t>单击此处编辑母版标题样式</a:t>
            </a:r>
          </a:p>
        </p:txBody>
      </p:sp>
      <p:sp>
        <p:nvSpPr>
          <p:cNvPr id="11" name="文本框"/>
          <p:cNvSpPr>
            <a:spLocks noGrp="1"/>
          </p:cNvSpPr>
          <p:nvPr>
            <p:ph type="body" idx="1"/>
          </p:nvPr>
        </p:nvSpPr>
        <p:spPr>
          <a:xfrm>
            <a:off x="457200" y="1200150"/>
            <a:ext cx="8229600" cy="3394075"/>
          </a:xfrm>
          <a:prstGeom prst="rect">
            <a:avLst/>
          </a:prstGeom>
          <a:noFill/>
          <a:ln w="9525" cap="flat" cmpd="sng">
            <a:noFill/>
            <a:prstDash val="solid"/>
            <a:round/>
          </a:ln>
        </p:spPr>
        <p:txBody>
          <a:bodyPr vert="horz" wrap="square" lIns="91440" tIns="45720" rIns="91440" bIns="45720" anchor="t" anchorCtr="0">
            <a:prstTxWarp prst="textNoShape">
              <a:avLst/>
            </a:prstTxWarp>
          </a:bodyPr>
          <a:lstStyle/>
          <a:p>
            <a:r>
              <a:rPr lang="zh-CN" altLang="en-US" sz="2200">
                <a:solidFill>
                  <a:srgbClr val="212121"/>
                </a:solidFill>
              </a:rPr>
              <a:t>单击此处编辑母版文本样式</a:t>
            </a:r>
            <a:endParaRPr lang="en-US" altLang="zh-CN" sz="2200">
              <a:solidFill>
                <a:srgbClr val="212121"/>
              </a:solidFill>
            </a:endParaRPr>
          </a:p>
          <a:p>
            <a:pPr lvl="1"/>
            <a:r>
              <a:rPr lang="zh-CN" altLang="en-US" sz="2000">
                <a:solidFill>
                  <a:srgbClr val="474747"/>
                </a:solidFill>
              </a:rPr>
              <a:t>第二级</a:t>
            </a:r>
            <a:endParaRPr lang="en-US" altLang="zh-CN" sz="2000">
              <a:solidFill>
                <a:srgbClr val="474747"/>
              </a:solidFill>
            </a:endParaRPr>
          </a:p>
          <a:p>
            <a:pPr lvl="2"/>
            <a:r>
              <a:rPr lang="zh-CN" altLang="en-US"/>
              <a:t>第三级</a:t>
            </a:r>
            <a:endParaRPr lang="en-US" altLang="zh-CN"/>
          </a:p>
          <a:p>
            <a:pPr lvl="3"/>
            <a:r>
              <a:rPr lang="zh-CN" altLang="en-US"/>
              <a:t>第四级</a:t>
            </a:r>
            <a:endParaRPr lang="en-US" altLang="zh-CN"/>
          </a:p>
          <a:p>
            <a:pPr lvl="4"/>
            <a:r>
              <a:rPr lang="zh-CN" altLang="en-US"/>
              <a:t>第五级</a:t>
            </a:r>
          </a:p>
        </p:txBody>
      </p:sp>
    </p:spTree>
    <p:extLst>
      <p:ext uri="{BB962C8B-B14F-4D97-AF65-F5344CB8AC3E}">
        <p14:creationId xmlns:p14="http://schemas.microsoft.com/office/powerpoint/2010/main" val="212803724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lvl1pPr algn="ctr" defTabSz="914400" eaLnBrk="1" fontAlgn="base" hangingPunct="1">
        <a:spcBef>
          <a:spcPts val="0"/>
        </a:spcBef>
        <a:spcAft>
          <a:spcPts val="0"/>
        </a:spcAft>
        <a:buNone/>
        <a:defRPr sz="3000" b="1">
          <a:solidFill>
            <a:srgbClr val="C94251"/>
          </a:solidFill>
          <a:latin typeface="微软雅黑" charset="0"/>
          <a:ea typeface="微软雅黑" charset="0"/>
          <a:cs typeface="微软雅黑" charset="0"/>
        </a:defRPr>
      </a:lvl1pPr>
    </p:titleStyle>
    <p:bodyStyle>
      <a:lvl1pPr marL="342900" indent="-342900" algn="l" defTabSz="914400" eaLnBrk="1" fontAlgn="base" hangingPunct="1">
        <a:spcBef>
          <a:spcPct val="20000"/>
        </a:spcBef>
        <a:spcAft>
          <a:spcPts val="0"/>
        </a:spcAft>
        <a:buFont typeface="Arial" pitchFamily="34" charset="0"/>
        <a:buChar char="•"/>
        <a:defRPr sz="2000" b="1">
          <a:solidFill>
            <a:srgbClr val="474747"/>
          </a:solidFill>
          <a:latin typeface="微软雅黑" charset="0"/>
          <a:ea typeface="微软雅黑" charset="0"/>
          <a:cs typeface="微软雅黑" charset="0"/>
        </a:defRPr>
      </a:lvl1pPr>
      <a:lvl2pPr marL="742950" indent="-28575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2pPr>
      <a:lvl3pPr marL="11430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3pPr>
      <a:lvl4pPr marL="16002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4pPr>
      <a:lvl5pPr marL="20574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5pPr>
      <a:lvl6pPr marL="25146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6pPr>
      <a:lvl7pPr marL="29718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7pPr>
      <a:lvl8pPr marL="34290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8pPr>
      <a:lvl9pPr marL="34290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9pPr>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4946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ctr" defTabSz="914400" eaLnBrk="1" fontAlgn="base" hangingPunct="1">
        <a:spcBef>
          <a:spcPts val="0"/>
        </a:spcBef>
        <a:spcAft>
          <a:spcPts val="0"/>
        </a:spcAft>
        <a:buNone/>
        <a:defRPr sz="3000" b="1">
          <a:solidFill>
            <a:srgbClr val="C94251"/>
          </a:solidFill>
          <a:latin typeface="微软雅黑" charset="0"/>
          <a:ea typeface="微软雅黑" charset="0"/>
          <a:cs typeface="微软雅黑" charset="0"/>
        </a:defRPr>
      </a:lvl1pPr>
    </p:titleStyle>
    <p:bodyStyle>
      <a:lvl1pPr marL="342900" indent="-342900" algn="l" defTabSz="914400" eaLnBrk="1" fontAlgn="base" hangingPunct="1">
        <a:spcBef>
          <a:spcPct val="20000"/>
        </a:spcBef>
        <a:spcAft>
          <a:spcPts val="0"/>
        </a:spcAft>
        <a:buFont typeface="Arial" pitchFamily="34" charset="0"/>
        <a:buChar char="•"/>
        <a:defRPr sz="2000" b="1">
          <a:solidFill>
            <a:srgbClr val="474747"/>
          </a:solidFill>
          <a:latin typeface="微软雅黑" charset="0"/>
          <a:ea typeface="微软雅黑" charset="0"/>
          <a:cs typeface="微软雅黑" charset="0"/>
        </a:defRPr>
      </a:lvl1pPr>
      <a:lvl2pPr marL="742950" indent="-28575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2pPr>
      <a:lvl3pPr marL="11430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3pPr>
      <a:lvl4pPr marL="16002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4pPr>
      <a:lvl5pPr marL="20574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5pPr>
      <a:lvl6pPr marL="25146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6pPr>
      <a:lvl7pPr marL="29718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7pPr>
      <a:lvl8pPr marL="34290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8pPr>
      <a:lvl9pPr marL="3429000" indent="-228600" algn="l" defTabSz="914400" eaLnBrk="1" fontAlgn="base" hangingPunct="1">
        <a:spcBef>
          <a:spcPct val="20000"/>
        </a:spcBef>
        <a:spcAft>
          <a:spcPts val="0"/>
        </a:spcAft>
        <a:buFont typeface="Arial" pitchFamily="34" charset="0"/>
        <a:buChar char="»"/>
        <a:defRPr sz="1500" b="1">
          <a:solidFill>
            <a:srgbClr val="212121"/>
          </a:solidFill>
          <a:latin typeface="微软雅黑" charset="0"/>
          <a:ea typeface="微软雅黑" charset="0"/>
        </a:defRPr>
      </a:lvl9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tiff"/><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4.gi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2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0.png"/><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 Id="rId3" Type="http://schemas.openxmlformats.org/officeDocument/2006/relationships/image" Target="../media/image41.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41.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s://timgsa.baidu.com/timg?image&amp;quality=80&amp;size=b9999_10000&amp;sec=1524857243327&amp;di=993fbbda9952379f9b2cd3960bd9a635&amp;imgtype=jpg&amp;src=http%3A%2F%2Fimg3.imgtn.bdimg.com%2Fit%2Fu%3D2376500183%2C1098005782%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77556"/>
            <a:ext cx="3588205" cy="134801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4"/>
          <a:srcRect l="8179" t="10847" r="-592" b="1"/>
          <a:stretch/>
        </p:blipFill>
        <p:spPr>
          <a:xfrm>
            <a:off x="5223958" y="3219822"/>
            <a:ext cx="3920042" cy="1775434"/>
          </a:xfrm>
          <a:prstGeom prst="rect">
            <a:avLst/>
          </a:prstGeom>
        </p:spPr>
      </p:pic>
      <p:sp>
        <p:nvSpPr>
          <p:cNvPr id="2" name="矩形"/>
          <p:cNvSpPr>
            <a:spLocks/>
          </p:cNvSpPr>
          <p:nvPr/>
        </p:nvSpPr>
        <p:spPr>
          <a:xfrm>
            <a:off x="2195736" y="1635646"/>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algn="ctr"/>
            <a:r>
              <a:rPr lang="zh-CN" altLang="en-US" sz="3000" b="1" kern="0" dirty="0">
                <a:solidFill>
                  <a:srgbClr val="C9394A"/>
                </a:solidFill>
                <a:latin typeface="微软雅黑" charset="0"/>
                <a:ea typeface="微软雅黑" charset="0"/>
                <a:cs typeface="微软雅黑" charset="0"/>
                <a:sym typeface="Calibri" pitchFamily="34" charset="0"/>
              </a:rPr>
              <a:t>特征工程三部曲之特征处理</a:t>
            </a:r>
            <a:endParaRPr lang="en-US" altLang="zh-CN" sz="3000" b="1" kern="0" dirty="0" smtClean="0">
              <a:solidFill>
                <a:srgbClr val="C9394A"/>
              </a:solidFill>
              <a:latin typeface="微软雅黑" charset="0"/>
              <a:ea typeface="微软雅黑" charset="0"/>
              <a:cs typeface="微软雅黑" charset="0"/>
              <a:sym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30400"/>
          <a:stretch/>
        </p:blipFill>
        <p:spPr>
          <a:xfrm>
            <a:off x="1549536" y="1039044"/>
            <a:ext cx="5661665" cy="4104456"/>
          </a:xfrm>
          <a:prstGeom prst="rect">
            <a:avLst/>
          </a:prstGeom>
        </p:spPr>
      </p:pic>
    </p:spTree>
    <p:extLst>
      <p:ext uri="{BB962C8B-B14F-4D97-AF65-F5344CB8AC3E}">
        <p14:creationId xmlns:p14="http://schemas.microsoft.com/office/powerpoint/2010/main" val="1999896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49623"/>
          <a:stretch/>
        </p:blipFill>
        <p:spPr>
          <a:xfrm>
            <a:off x="1619672" y="1059582"/>
            <a:ext cx="5037404" cy="4011910"/>
          </a:xfrm>
          <a:prstGeom prst="rect">
            <a:avLst/>
          </a:prstGeom>
        </p:spPr>
      </p:pic>
    </p:spTree>
    <p:extLst>
      <p:ext uri="{BB962C8B-B14F-4D97-AF65-F5344CB8AC3E}">
        <p14:creationId xmlns:p14="http://schemas.microsoft.com/office/powerpoint/2010/main" val="2345177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t="30400"/>
          <a:stretch/>
        </p:blipFill>
        <p:spPr>
          <a:xfrm>
            <a:off x="1857108" y="978064"/>
            <a:ext cx="5046522" cy="4177548"/>
          </a:xfrm>
          <a:prstGeom prst="rect">
            <a:avLst/>
          </a:prstGeom>
        </p:spPr>
      </p:pic>
    </p:spTree>
    <p:extLst>
      <p:ext uri="{BB962C8B-B14F-4D97-AF65-F5344CB8AC3E}">
        <p14:creationId xmlns:p14="http://schemas.microsoft.com/office/powerpoint/2010/main" val="1137919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1545483" y="1491630"/>
            <a:ext cx="4108817"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特</a:t>
            </a:r>
            <a:r>
              <a:rPr kumimoji="1" lang="zh-CN" altLang="en-US" dirty="0">
                <a:latin typeface="Microsoft YaHei" charset="-122"/>
                <a:ea typeface="Microsoft YaHei" charset="-122"/>
                <a:cs typeface="Microsoft YaHei" charset="-122"/>
              </a:rPr>
              <a:t>征处</a:t>
            </a:r>
            <a:r>
              <a:rPr kumimoji="1" lang="zh-CN" altLang="en-US" dirty="0" smtClean="0">
                <a:latin typeface="Microsoft YaHei" charset="-122"/>
                <a:ea typeface="Microsoft YaHei" charset="-122"/>
                <a:cs typeface="Microsoft YaHei" charset="-122"/>
              </a:rPr>
              <a:t>理在机器学习中处于哪个位置？</a:t>
            </a:r>
            <a:endParaRPr kumimoji="1" lang="zh-CN" altLang="en-US" dirty="0">
              <a:latin typeface="Microsoft YaHei" charset="-122"/>
              <a:ea typeface="Microsoft YaHei" charset="-122"/>
              <a:cs typeface="Microsoft YaHei"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49623"/>
          <a:stretch/>
        </p:blipFill>
        <p:spPr>
          <a:xfrm>
            <a:off x="2051720" y="1923678"/>
            <a:ext cx="3960440" cy="3154190"/>
          </a:xfrm>
          <a:prstGeom prst="rect">
            <a:avLst/>
          </a:prstGeom>
        </p:spPr>
      </p:pic>
    </p:spTree>
    <p:extLst>
      <p:ext uri="{BB962C8B-B14F-4D97-AF65-F5344CB8AC3E}">
        <p14:creationId xmlns:p14="http://schemas.microsoft.com/office/powerpoint/2010/main" val="25497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68201" b="-1"/>
          <a:stretch/>
        </p:blipFill>
        <p:spPr>
          <a:xfrm>
            <a:off x="1331640" y="1779662"/>
            <a:ext cx="6681298" cy="2232248"/>
          </a:xfrm>
          <a:prstGeom prst="rect">
            <a:avLst/>
          </a:prstGeom>
        </p:spPr>
      </p:pic>
    </p:spTree>
    <p:extLst>
      <p:ext uri="{BB962C8B-B14F-4D97-AF65-F5344CB8AC3E}">
        <p14:creationId xmlns:p14="http://schemas.microsoft.com/office/powerpoint/2010/main" val="2863278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58400"/>
          <a:stretch/>
        </p:blipFill>
        <p:spPr>
          <a:xfrm>
            <a:off x="323528" y="1419622"/>
            <a:ext cx="8547519" cy="3003798"/>
          </a:xfrm>
          <a:prstGeom prst="rect">
            <a:avLst/>
          </a:prstGeom>
        </p:spPr>
      </p:pic>
    </p:spTree>
    <p:extLst>
      <p:ext uri="{BB962C8B-B14F-4D97-AF65-F5344CB8AC3E}">
        <p14:creationId xmlns:p14="http://schemas.microsoft.com/office/powerpoint/2010/main" val="1572846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491880" y="1203598"/>
            <a:ext cx="1980029" cy="523220"/>
          </a:xfrm>
          <a:prstGeom prst="rect">
            <a:avLst/>
          </a:prstGeom>
          <a:noFill/>
        </p:spPr>
        <p:txBody>
          <a:bodyPr wrap="none" rtlCol="0">
            <a:spAutoFit/>
          </a:bodyPr>
          <a:lstStyle/>
          <a:p>
            <a:r>
              <a:rPr kumimoji="1" lang="zh-CN" altLang="en-US" sz="2800" dirty="0" smtClean="0">
                <a:solidFill>
                  <a:srgbClr val="FFA38E"/>
                </a:solidFill>
                <a:latin typeface="Microsoft YaHei" charset="-122"/>
                <a:ea typeface="Microsoft YaHei" charset="-122"/>
                <a:cs typeface="Microsoft YaHei" charset="-122"/>
              </a:rPr>
              <a:t>第零节总结</a:t>
            </a:r>
            <a:endParaRPr kumimoji="1" lang="zh-CN" altLang="en-US" sz="2800" dirty="0">
              <a:solidFill>
                <a:srgbClr val="FFA38E"/>
              </a:solidFill>
              <a:latin typeface="Microsoft YaHei" charset="-122"/>
              <a:ea typeface="Microsoft YaHei" charset="-122"/>
              <a:cs typeface="Microsoft YaHei"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026" y="1342021"/>
            <a:ext cx="3810000" cy="3810000"/>
          </a:xfrm>
          <a:prstGeom prst="rect">
            <a:avLst/>
          </a:prstGeom>
        </p:spPr>
      </p:pic>
      <p:sp>
        <p:nvSpPr>
          <p:cNvPr id="9" name="流程图: 可选过程 8"/>
          <p:cNvSpPr/>
          <p:nvPr/>
        </p:nvSpPr>
        <p:spPr>
          <a:xfrm>
            <a:off x="2165934" y="2813978"/>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p:cNvSpPr>
            <a:spLocks/>
          </p:cNvSpPr>
          <p:nvPr/>
        </p:nvSpPr>
        <p:spPr>
          <a:xfrm>
            <a:off x="1331640" y="2220162"/>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特征处理知识框架</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1" name="矩形"/>
          <p:cNvSpPr>
            <a:spLocks/>
          </p:cNvSpPr>
          <p:nvPr/>
        </p:nvSpPr>
        <p:spPr>
          <a:xfrm>
            <a:off x="1331640" y="2813978"/>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特征处理数据类型</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3" name="流程图: 可选过程 2"/>
          <p:cNvSpPr/>
          <p:nvPr/>
        </p:nvSpPr>
        <p:spPr>
          <a:xfrm>
            <a:off x="2179967" y="2204193"/>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83568" y="3505150"/>
            <a:ext cx="1569660"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什么是特征？</a:t>
            </a:r>
          </a:p>
        </p:txBody>
      </p:sp>
      <p:sp>
        <p:nvSpPr>
          <p:cNvPr id="16" name="文本框 15"/>
          <p:cNvSpPr txBox="1"/>
          <p:nvPr/>
        </p:nvSpPr>
        <p:spPr>
          <a:xfrm>
            <a:off x="683568" y="3803193"/>
            <a:ext cx="272382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为什么要进行特征处理？</a:t>
            </a:r>
          </a:p>
        </p:txBody>
      </p:sp>
      <p:sp>
        <p:nvSpPr>
          <p:cNvPr id="17" name="文本框 16"/>
          <p:cNvSpPr txBox="1"/>
          <p:nvPr/>
        </p:nvSpPr>
        <p:spPr>
          <a:xfrm>
            <a:off x="683568" y="4112409"/>
            <a:ext cx="4108817"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特</a:t>
            </a:r>
            <a:r>
              <a:rPr kumimoji="1" lang="zh-CN" altLang="en-US" dirty="0">
                <a:latin typeface="Microsoft YaHei" charset="-122"/>
                <a:ea typeface="Microsoft YaHei" charset="-122"/>
                <a:cs typeface="Microsoft YaHei" charset="-122"/>
              </a:rPr>
              <a:t>征处</a:t>
            </a:r>
            <a:r>
              <a:rPr kumimoji="1" lang="zh-CN" altLang="en-US" dirty="0" smtClean="0">
                <a:latin typeface="Microsoft YaHei" charset="-122"/>
                <a:ea typeface="Microsoft YaHei" charset="-122"/>
                <a:cs typeface="Microsoft YaHei" charset="-122"/>
              </a:rPr>
              <a:t>理在机器学习中处于哪个位置？</a:t>
            </a:r>
            <a:endParaRPr kumimoji="1" lang="zh-CN" altLang="en-US" dirty="0">
              <a:latin typeface="Microsoft YaHei" charset="-122"/>
              <a:ea typeface="Microsoft YaHei" charset="-122"/>
              <a:cs typeface="Microsoft YaHei" charset="-122"/>
            </a:endParaRPr>
          </a:p>
        </p:txBody>
      </p:sp>
      <p:sp>
        <p:nvSpPr>
          <p:cNvPr id="18" name="文本框 17"/>
          <p:cNvSpPr txBox="1"/>
          <p:nvPr/>
        </p:nvSpPr>
        <p:spPr>
          <a:xfrm>
            <a:off x="683567" y="4410452"/>
            <a:ext cx="2031325"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特征有哪些类型？</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3461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heel(1)">
                                      <p:cBhvr>
                                        <p:cTn id="23" dur="2000"/>
                                        <p:tgtEl>
                                          <p:spTgt spid="13"/>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heel(1)">
                                      <p:cBhvr>
                                        <p:cTn id="26" dur="2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0" grpId="0"/>
      <p:bldP spid="11" grpId="0"/>
      <p:bldP spid="13" grpId="0" animBg="1"/>
      <p:bldP spid="15"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72"/>
          <p:cNvGrpSpPr>
            <a:grpSpLocks/>
          </p:cNvGrpSpPr>
          <p:nvPr/>
        </p:nvGrpSpPr>
        <p:grpSpPr bwMode="auto">
          <a:xfrm>
            <a:off x="4034269" y="3999165"/>
            <a:ext cx="4824032" cy="1143823"/>
            <a:chOff x="72" y="2942"/>
            <a:chExt cx="5120" cy="1214"/>
          </a:xfrm>
        </p:grpSpPr>
        <p:grpSp>
          <p:nvGrpSpPr>
            <p:cNvPr id="59" name="Group 4"/>
            <p:cNvGrpSpPr>
              <a:grpSpLocks/>
            </p:cNvGrpSpPr>
            <p:nvPr/>
          </p:nvGrpSpPr>
          <p:grpSpPr bwMode="auto">
            <a:xfrm>
              <a:off x="72" y="2942"/>
              <a:ext cx="1864" cy="1214"/>
              <a:chOff x="226" y="3106"/>
              <a:chExt cx="1864" cy="1214"/>
            </a:xfrm>
          </p:grpSpPr>
          <p:pic>
            <p:nvPicPr>
              <p:cNvPr id="63"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65"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6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五</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62" name="Rectangle 134"/>
            <p:cNvSpPr>
              <a:spLocks noChangeArrowheads="1"/>
            </p:cNvSpPr>
            <p:nvPr/>
          </p:nvSpPr>
          <p:spPr bwMode="auto">
            <a:xfrm>
              <a:off x="1481" y="3489"/>
              <a:ext cx="1503"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特征组合变换</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sp>
        <p:nvSpPr>
          <p:cNvPr id="3" name="流程图: 可选过程 2"/>
          <p:cNvSpPr/>
          <p:nvPr/>
        </p:nvSpPr>
        <p:spPr>
          <a:xfrm>
            <a:off x="1805894" y="2517494"/>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72"/>
          <p:cNvGrpSpPr>
            <a:grpSpLocks/>
          </p:cNvGrpSpPr>
          <p:nvPr/>
        </p:nvGrpSpPr>
        <p:grpSpPr bwMode="auto">
          <a:xfrm>
            <a:off x="4031094" y="3380699"/>
            <a:ext cx="4824032" cy="1143823"/>
            <a:chOff x="72" y="2942"/>
            <a:chExt cx="5120" cy="1214"/>
          </a:xfrm>
        </p:grpSpPr>
        <p:grpSp>
          <p:nvGrpSpPr>
            <p:cNvPr id="48" name="Group 4"/>
            <p:cNvGrpSpPr>
              <a:grpSpLocks/>
            </p:cNvGrpSpPr>
            <p:nvPr/>
          </p:nvGrpSpPr>
          <p:grpSpPr bwMode="auto">
            <a:xfrm>
              <a:off x="72" y="2942"/>
              <a:ext cx="1864" cy="1214"/>
              <a:chOff x="226" y="3106"/>
              <a:chExt cx="1864" cy="1214"/>
            </a:xfrm>
          </p:grpSpPr>
          <p:pic>
            <p:nvPicPr>
              <p:cNvPr id="52"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54"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55"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9"/>
              <p:cNvSpPr>
                <a:spLocks noEditPoints="1"/>
              </p:cNvSpPr>
              <p:nvPr/>
            </p:nvSpPr>
            <p:spPr bwMode="auto">
              <a:xfrm>
                <a:off x="1020" y="3601"/>
                <a:ext cx="208" cy="351"/>
              </a:xfrm>
              <a:custGeom>
                <a:avLst/>
                <a:gdLst>
                  <a:gd name="T0" fmla="*/ 175 w 208"/>
                  <a:gd name="T1" fmla="*/ 0 h 351"/>
                  <a:gd name="T2" fmla="*/ 175 w 208"/>
                  <a:gd name="T3" fmla="*/ 226 h 351"/>
                  <a:gd name="T4" fmla="*/ 208 w 208"/>
                  <a:gd name="T5" fmla="*/ 226 h 351"/>
                  <a:gd name="T6" fmla="*/ 208 w 208"/>
                  <a:gd name="T7" fmla="*/ 281 h 351"/>
                  <a:gd name="T8" fmla="*/ 175 w 208"/>
                  <a:gd name="T9" fmla="*/ 281 h 351"/>
                  <a:gd name="T10" fmla="*/ 175 w 208"/>
                  <a:gd name="T11" fmla="*/ 351 h 351"/>
                  <a:gd name="T12" fmla="*/ 111 w 208"/>
                  <a:gd name="T13" fmla="*/ 351 h 351"/>
                  <a:gd name="T14" fmla="*/ 111 w 208"/>
                  <a:gd name="T15" fmla="*/ 281 h 351"/>
                  <a:gd name="T16" fmla="*/ 0 w 208"/>
                  <a:gd name="T17" fmla="*/ 281 h 351"/>
                  <a:gd name="T18" fmla="*/ 0 w 208"/>
                  <a:gd name="T19" fmla="*/ 217 h 351"/>
                  <a:gd name="T20" fmla="*/ 99 w 208"/>
                  <a:gd name="T21" fmla="*/ 0 h 351"/>
                  <a:gd name="T22" fmla="*/ 175 w 208"/>
                  <a:gd name="T23" fmla="*/ 0 h 351"/>
                  <a:gd name="T24" fmla="*/ 111 w 208"/>
                  <a:gd name="T25" fmla="*/ 80 h 351"/>
                  <a:gd name="T26" fmla="*/ 47 w 208"/>
                  <a:gd name="T27" fmla="*/ 226 h 351"/>
                  <a:gd name="T28" fmla="*/ 111 w 208"/>
                  <a:gd name="T29" fmla="*/ 226 h 351"/>
                  <a:gd name="T30" fmla="*/ 111 w 208"/>
                  <a:gd name="T31" fmla="*/ 80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8" h="351">
                    <a:moveTo>
                      <a:pt x="175" y="0"/>
                    </a:moveTo>
                    <a:lnTo>
                      <a:pt x="175" y="226"/>
                    </a:lnTo>
                    <a:lnTo>
                      <a:pt x="208" y="226"/>
                    </a:lnTo>
                    <a:lnTo>
                      <a:pt x="208" y="281"/>
                    </a:lnTo>
                    <a:lnTo>
                      <a:pt x="175" y="281"/>
                    </a:lnTo>
                    <a:lnTo>
                      <a:pt x="175" y="351"/>
                    </a:lnTo>
                    <a:lnTo>
                      <a:pt x="111" y="351"/>
                    </a:lnTo>
                    <a:lnTo>
                      <a:pt x="111" y="281"/>
                    </a:lnTo>
                    <a:lnTo>
                      <a:pt x="0" y="281"/>
                    </a:lnTo>
                    <a:lnTo>
                      <a:pt x="0" y="217"/>
                    </a:lnTo>
                    <a:lnTo>
                      <a:pt x="99" y="0"/>
                    </a:lnTo>
                    <a:lnTo>
                      <a:pt x="175" y="0"/>
                    </a:lnTo>
                    <a:close/>
                    <a:moveTo>
                      <a:pt x="111" y="80"/>
                    </a:moveTo>
                    <a:lnTo>
                      <a:pt x="47" y="226"/>
                    </a:lnTo>
                    <a:lnTo>
                      <a:pt x="111" y="226"/>
                    </a:lnTo>
                    <a:lnTo>
                      <a:pt x="111"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4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四</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51" name="Rectangle 134"/>
            <p:cNvSpPr>
              <a:spLocks noChangeArrowheads="1"/>
            </p:cNvSpPr>
            <p:nvPr/>
          </p:nvSpPr>
          <p:spPr bwMode="auto">
            <a:xfrm>
              <a:off x="1481" y="3489"/>
              <a:ext cx="1285"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缺失值填充</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grpSp>
        <p:nvGrpSpPr>
          <p:cNvPr id="10" name="Group 71"/>
          <p:cNvGrpSpPr>
            <a:grpSpLocks/>
          </p:cNvGrpSpPr>
          <p:nvPr/>
        </p:nvGrpSpPr>
        <p:grpSpPr bwMode="auto">
          <a:xfrm>
            <a:off x="4031092" y="2769609"/>
            <a:ext cx="4763732" cy="1143823"/>
            <a:chOff x="68" y="2289"/>
            <a:chExt cx="5056" cy="1214"/>
          </a:xfrm>
        </p:grpSpPr>
        <p:pic>
          <p:nvPicPr>
            <p:cNvPr id="3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15" y="400"/>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10"/>
            <p:cNvGrpSpPr>
              <a:grpSpLocks/>
            </p:cNvGrpSpPr>
            <p:nvPr/>
          </p:nvGrpSpPr>
          <p:grpSpPr bwMode="auto">
            <a:xfrm>
              <a:off x="68" y="2289"/>
              <a:ext cx="1864" cy="1214"/>
              <a:chOff x="411" y="2818"/>
              <a:chExt cx="1864" cy="1214"/>
            </a:xfrm>
          </p:grpSpPr>
          <p:pic>
            <p:nvPicPr>
              <p:cNvPr id="43" name="Picture 11"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0" y="2818"/>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12"/>
              <p:cNvSpPr>
                <a:spLocks/>
              </p:cNvSpPr>
              <p:nvPr/>
            </p:nvSpPr>
            <p:spPr bwMode="auto">
              <a:xfrm>
                <a:off x="1014" y="3026"/>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45" name="Freeform 13"/>
              <p:cNvSpPr>
                <a:spLocks/>
              </p:cNvSpPr>
              <p:nvPr/>
            </p:nvSpPr>
            <p:spPr bwMode="auto">
              <a:xfrm>
                <a:off x="1014" y="3031"/>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4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136" y="2293"/>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15"/>
              <p:cNvSpPr>
                <a:spLocks/>
              </p:cNvSpPr>
              <p:nvPr/>
            </p:nvSpPr>
            <p:spPr bwMode="auto">
              <a:xfrm>
                <a:off x="1247" y="3312"/>
                <a:ext cx="196" cy="368"/>
              </a:xfrm>
              <a:custGeom>
                <a:avLst/>
                <a:gdLst>
                  <a:gd name="T0" fmla="*/ 139 w 83"/>
                  <a:gd name="T1" fmla="*/ 351 h 156"/>
                  <a:gd name="T2" fmla="*/ 184 w 83"/>
                  <a:gd name="T3" fmla="*/ 351 h 156"/>
                  <a:gd name="T4" fmla="*/ 302 w 83"/>
                  <a:gd name="T5" fmla="*/ 212 h 156"/>
                  <a:gd name="T6" fmla="*/ 222 w 83"/>
                  <a:gd name="T7" fmla="*/ 123 h 156"/>
                  <a:gd name="T8" fmla="*/ 139 w 83"/>
                  <a:gd name="T9" fmla="*/ 222 h 156"/>
                  <a:gd name="T10" fmla="*/ 139 w 83"/>
                  <a:gd name="T11" fmla="*/ 250 h 156"/>
                  <a:gd name="T12" fmla="*/ 0 w 83"/>
                  <a:gd name="T13" fmla="*/ 250 h 156"/>
                  <a:gd name="T14" fmla="*/ 0 w 83"/>
                  <a:gd name="T15" fmla="*/ 217 h 156"/>
                  <a:gd name="T16" fmla="*/ 222 w 83"/>
                  <a:gd name="T17" fmla="*/ 0 h 156"/>
                  <a:gd name="T18" fmla="*/ 451 w 83"/>
                  <a:gd name="T19" fmla="*/ 205 h 156"/>
                  <a:gd name="T20" fmla="*/ 328 w 83"/>
                  <a:gd name="T21" fmla="*/ 401 h 156"/>
                  <a:gd name="T22" fmla="*/ 463 w 83"/>
                  <a:gd name="T23" fmla="*/ 611 h 156"/>
                  <a:gd name="T24" fmla="*/ 217 w 83"/>
                  <a:gd name="T25" fmla="*/ 868 h 156"/>
                  <a:gd name="T26" fmla="*/ 0 w 83"/>
                  <a:gd name="T27" fmla="*/ 639 h 156"/>
                  <a:gd name="T28" fmla="*/ 0 w 83"/>
                  <a:gd name="T29" fmla="*/ 590 h 156"/>
                  <a:gd name="T30" fmla="*/ 139 w 83"/>
                  <a:gd name="T31" fmla="*/ 590 h 156"/>
                  <a:gd name="T32" fmla="*/ 139 w 83"/>
                  <a:gd name="T33" fmla="*/ 618 h 156"/>
                  <a:gd name="T34" fmla="*/ 222 w 83"/>
                  <a:gd name="T35" fmla="*/ 741 h 156"/>
                  <a:gd name="T36" fmla="*/ 307 w 83"/>
                  <a:gd name="T37" fmla="*/ 606 h 156"/>
                  <a:gd name="T38" fmla="*/ 205 w 83"/>
                  <a:gd name="T39" fmla="*/ 462 h 156"/>
                  <a:gd name="T40" fmla="*/ 139 w 83"/>
                  <a:gd name="T41" fmla="*/ 462 h 156"/>
                  <a:gd name="T42" fmla="*/ 139 w 83"/>
                  <a:gd name="T43" fmla="*/ 351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156">
                    <a:moveTo>
                      <a:pt x="25" y="63"/>
                    </a:moveTo>
                    <a:cubicBezTo>
                      <a:pt x="33" y="63"/>
                      <a:pt x="33" y="63"/>
                      <a:pt x="33" y="63"/>
                    </a:cubicBezTo>
                    <a:cubicBezTo>
                      <a:pt x="52" y="63"/>
                      <a:pt x="54" y="48"/>
                      <a:pt x="54" y="38"/>
                    </a:cubicBezTo>
                    <a:cubicBezTo>
                      <a:pt x="54" y="28"/>
                      <a:pt x="50" y="22"/>
                      <a:pt x="40" y="22"/>
                    </a:cubicBezTo>
                    <a:cubicBezTo>
                      <a:pt x="31" y="22"/>
                      <a:pt x="25" y="29"/>
                      <a:pt x="25" y="40"/>
                    </a:cubicBezTo>
                    <a:cubicBezTo>
                      <a:pt x="25" y="45"/>
                      <a:pt x="25" y="45"/>
                      <a:pt x="25" y="45"/>
                    </a:cubicBezTo>
                    <a:cubicBezTo>
                      <a:pt x="0" y="45"/>
                      <a:pt x="0" y="45"/>
                      <a:pt x="0" y="45"/>
                    </a:cubicBezTo>
                    <a:cubicBezTo>
                      <a:pt x="0" y="39"/>
                      <a:pt x="0" y="39"/>
                      <a:pt x="0" y="39"/>
                    </a:cubicBezTo>
                    <a:cubicBezTo>
                      <a:pt x="0" y="16"/>
                      <a:pt x="15" y="0"/>
                      <a:pt x="40" y="0"/>
                    </a:cubicBezTo>
                    <a:cubicBezTo>
                      <a:pt x="65" y="0"/>
                      <a:pt x="81" y="14"/>
                      <a:pt x="81" y="37"/>
                    </a:cubicBezTo>
                    <a:cubicBezTo>
                      <a:pt x="81" y="57"/>
                      <a:pt x="73" y="67"/>
                      <a:pt x="59" y="72"/>
                    </a:cubicBezTo>
                    <a:cubicBezTo>
                      <a:pt x="75" y="75"/>
                      <a:pt x="83" y="88"/>
                      <a:pt x="83" y="110"/>
                    </a:cubicBezTo>
                    <a:cubicBezTo>
                      <a:pt x="83" y="143"/>
                      <a:pt x="67" y="156"/>
                      <a:pt x="39" y="156"/>
                    </a:cubicBezTo>
                    <a:cubicBezTo>
                      <a:pt x="11" y="156"/>
                      <a:pt x="0" y="138"/>
                      <a:pt x="0" y="115"/>
                    </a:cubicBezTo>
                    <a:cubicBezTo>
                      <a:pt x="0" y="106"/>
                      <a:pt x="0" y="106"/>
                      <a:pt x="0" y="106"/>
                    </a:cubicBezTo>
                    <a:cubicBezTo>
                      <a:pt x="25" y="106"/>
                      <a:pt x="25" y="106"/>
                      <a:pt x="25" y="106"/>
                    </a:cubicBezTo>
                    <a:cubicBezTo>
                      <a:pt x="25" y="111"/>
                      <a:pt x="25" y="111"/>
                      <a:pt x="25" y="111"/>
                    </a:cubicBezTo>
                    <a:cubicBezTo>
                      <a:pt x="25" y="124"/>
                      <a:pt x="29" y="133"/>
                      <a:pt x="40" y="133"/>
                    </a:cubicBezTo>
                    <a:cubicBezTo>
                      <a:pt x="54" y="133"/>
                      <a:pt x="55" y="123"/>
                      <a:pt x="55" y="109"/>
                    </a:cubicBezTo>
                    <a:cubicBezTo>
                      <a:pt x="55" y="90"/>
                      <a:pt x="50" y="83"/>
                      <a:pt x="37" y="83"/>
                    </a:cubicBezTo>
                    <a:cubicBezTo>
                      <a:pt x="25" y="83"/>
                      <a:pt x="25" y="83"/>
                      <a:pt x="25" y="83"/>
                    </a:cubicBezTo>
                    <a:lnTo>
                      <a:pt x="2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1" name="Rectangle 134"/>
            <p:cNvSpPr>
              <a:spLocks noChangeArrowheads="1"/>
            </p:cNvSpPr>
            <p:nvPr/>
          </p:nvSpPr>
          <p:spPr bwMode="auto">
            <a:xfrm>
              <a:off x="1473" y="2485"/>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三</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42" name="Rectangle 134"/>
            <p:cNvSpPr>
              <a:spLocks noChangeArrowheads="1"/>
            </p:cNvSpPr>
            <p:nvPr/>
          </p:nvSpPr>
          <p:spPr bwMode="auto">
            <a:xfrm>
              <a:off x="1465" y="2809"/>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baseline="0" dirty="0">
                  <a:solidFill>
                    <a:srgbClr val="777777"/>
                  </a:solidFill>
                  <a:latin typeface="微软雅黑" panose="020B0503020204020204" pitchFamily="34" charset="-122"/>
                  <a:ea typeface="微软雅黑" panose="020B0503020204020204" pitchFamily="34" charset="-122"/>
                </a:rPr>
                <a:t>离散特征哑编码</a:t>
              </a:r>
            </a:p>
          </p:txBody>
        </p:sp>
      </p:grpSp>
      <p:grpSp>
        <p:nvGrpSpPr>
          <p:cNvPr id="11" name="Group 70"/>
          <p:cNvGrpSpPr>
            <a:grpSpLocks/>
          </p:cNvGrpSpPr>
          <p:nvPr/>
        </p:nvGrpSpPr>
        <p:grpSpPr bwMode="auto">
          <a:xfrm>
            <a:off x="4068782" y="2169518"/>
            <a:ext cx="4786344" cy="1143823"/>
            <a:chOff x="112" y="1644"/>
            <a:chExt cx="5080" cy="1214"/>
          </a:xfrm>
        </p:grpSpPr>
        <p:pic>
          <p:nvPicPr>
            <p:cNvPr id="2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242"/>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6"/>
            <p:cNvGrpSpPr>
              <a:grpSpLocks/>
            </p:cNvGrpSpPr>
            <p:nvPr/>
          </p:nvGrpSpPr>
          <p:grpSpPr bwMode="auto">
            <a:xfrm>
              <a:off x="112" y="1644"/>
              <a:ext cx="1864" cy="1214"/>
              <a:chOff x="0" y="2251"/>
              <a:chExt cx="1864" cy="1214"/>
            </a:xfrm>
          </p:grpSpPr>
          <p:grpSp>
            <p:nvGrpSpPr>
              <p:cNvPr id="33" name="Group 17"/>
              <p:cNvGrpSpPr>
                <a:grpSpLocks/>
              </p:cNvGrpSpPr>
              <p:nvPr/>
            </p:nvGrpSpPr>
            <p:grpSpPr bwMode="auto">
              <a:xfrm>
                <a:off x="377" y="2251"/>
                <a:ext cx="1007" cy="1214"/>
                <a:chOff x="377" y="2251"/>
                <a:chExt cx="1007" cy="1214"/>
              </a:xfrm>
            </p:grpSpPr>
            <p:pic>
              <p:nvPicPr>
                <p:cNvPr id="35" name="Picture 18"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7" y="225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9"/>
                <p:cNvSpPr>
                  <a:spLocks/>
                </p:cNvSpPr>
                <p:nvPr/>
              </p:nvSpPr>
              <p:spPr bwMode="auto">
                <a:xfrm>
                  <a:off x="561" y="245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7" name="Freeform 20"/>
                <p:cNvSpPr>
                  <a:spLocks/>
                </p:cNvSpPr>
                <p:nvPr/>
              </p:nvSpPr>
              <p:spPr bwMode="auto">
                <a:xfrm>
                  <a:off x="561" y="246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8" name="Freeform 21"/>
                <p:cNvSpPr>
                  <a:spLocks/>
                </p:cNvSpPr>
                <p:nvPr/>
              </p:nvSpPr>
              <p:spPr bwMode="auto">
                <a:xfrm>
                  <a:off x="794" y="2727"/>
                  <a:ext cx="205" cy="359"/>
                </a:xfrm>
                <a:custGeom>
                  <a:avLst/>
                  <a:gdLst>
                    <a:gd name="T0" fmla="*/ 250 w 87"/>
                    <a:gd name="T1" fmla="*/ 0 h 152"/>
                    <a:gd name="T2" fmla="*/ 12 w 87"/>
                    <a:gd name="T3" fmla="*/ 257 h 152"/>
                    <a:gd name="T4" fmla="*/ 12 w 87"/>
                    <a:gd name="T5" fmla="*/ 302 h 152"/>
                    <a:gd name="T6" fmla="*/ 160 w 87"/>
                    <a:gd name="T7" fmla="*/ 302 h 152"/>
                    <a:gd name="T8" fmla="*/ 160 w 87"/>
                    <a:gd name="T9" fmla="*/ 257 h 152"/>
                    <a:gd name="T10" fmla="*/ 250 w 87"/>
                    <a:gd name="T11" fmla="*/ 128 h 152"/>
                    <a:gd name="T12" fmla="*/ 332 w 87"/>
                    <a:gd name="T13" fmla="*/ 234 h 152"/>
                    <a:gd name="T14" fmla="*/ 245 w 87"/>
                    <a:gd name="T15" fmla="*/ 397 h 152"/>
                    <a:gd name="T16" fmla="*/ 0 w 87"/>
                    <a:gd name="T17" fmla="*/ 808 h 152"/>
                    <a:gd name="T18" fmla="*/ 0 w 87"/>
                    <a:gd name="T19" fmla="*/ 848 h 152"/>
                    <a:gd name="T20" fmla="*/ 462 w 87"/>
                    <a:gd name="T21" fmla="*/ 848 h 152"/>
                    <a:gd name="T22" fmla="*/ 462 w 87"/>
                    <a:gd name="T23" fmla="*/ 720 h 152"/>
                    <a:gd name="T24" fmla="*/ 172 w 87"/>
                    <a:gd name="T25" fmla="*/ 720 h 152"/>
                    <a:gd name="T26" fmla="*/ 372 w 87"/>
                    <a:gd name="T27" fmla="*/ 468 h 152"/>
                    <a:gd name="T28" fmla="*/ 483 w 87"/>
                    <a:gd name="T29" fmla="*/ 222 h 152"/>
                    <a:gd name="T30" fmla="*/ 250 w 87"/>
                    <a:gd name="T31" fmla="*/ 0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 h="152">
                      <a:moveTo>
                        <a:pt x="45" y="0"/>
                      </a:moveTo>
                      <a:cubicBezTo>
                        <a:pt x="24" y="0"/>
                        <a:pt x="2" y="14"/>
                        <a:pt x="2" y="46"/>
                      </a:cubicBezTo>
                      <a:cubicBezTo>
                        <a:pt x="2" y="54"/>
                        <a:pt x="2" y="54"/>
                        <a:pt x="2" y="54"/>
                      </a:cubicBezTo>
                      <a:cubicBezTo>
                        <a:pt x="29" y="54"/>
                        <a:pt x="29" y="54"/>
                        <a:pt x="29" y="54"/>
                      </a:cubicBezTo>
                      <a:cubicBezTo>
                        <a:pt x="29" y="46"/>
                        <a:pt x="29" y="46"/>
                        <a:pt x="29" y="46"/>
                      </a:cubicBezTo>
                      <a:cubicBezTo>
                        <a:pt x="29" y="29"/>
                        <a:pt x="35" y="23"/>
                        <a:pt x="45" y="23"/>
                      </a:cubicBezTo>
                      <a:cubicBezTo>
                        <a:pt x="54" y="23"/>
                        <a:pt x="60" y="28"/>
                        <a:pt x="60" y="42"/>
                      </a:cubicBezTo>
                      <a:cubicBezTo>
                        <a:pt x="60" y="52"/>
                        <a:pt x="57" y="58"/>
                        <a:pt x="44" y="71"/>
                      </a:cubicBezTo>
                      <a:cubicBezTo>
                        <a:pt x="32" y="83"/>
                        <a:pt x="0" y="103"/>
                        <a:pt x="0" y="145"/>
                      </a:cubicBezTo>
                      <a:cubicBezTo>
                        <a:pt x="0" y="152"/>
                        <a:pt x="0" y="152"/>
                        <a:pt x="0" y="152"/>
                      </a:cubicBezTo>
                      <a:cubicBezTo>
                        <a:pt x="83" y="152"/>
                        <a:pt x="83" y="152"/>
                        <a:pt x="83" y="152"/>
                      </a:cubicBezTo>
                      <a:cubicBezTo>
                        <a:pt x="83" y="129"/>
                        <a:pt x="83" y="129"/>
                        <a:pt x="83" y="129"/>
                      </a:cubicBezTo>
                      <a:cubicBezTo>
                        <a:pt x="31" y="129"/>
                        <a:pt x="31" y="129"/>
                        <a:pt x="31" y="129"/>
                      </a:cubicBezTo>
                      <a:cubicBezTo>
                        <a:pt x="33" y="111"/>
                        <a:pt x="51" y="99"/>
                        <a:pt x="67" y="84"/>
                      </a:cubicBezTo>
                      <a:cubicBezTo>
                        <a:pt x="80" y="72"/>
                        <a:pt x="87" y="56"/>
                        <a:pt x="87" y="40"/>
                      </a:cubicBezTo>
                      <a:cubicBezTo>
                        <a:pt x="87" y="15"/>
                        <a:pt x="68" y="0"/>
                        <a:pt x="45" y="0"/>
                      </a:cubicBezTo>
                    </a:path>
                  </a:pathLst>
                </a:custGeom>
                <a:solidFill>
                  <a:schemeClr val="bg1">
                    <a:alpha val="90000"/>
                  </a:scheme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3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725" y="1732"/>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134"/>
            <p:cNvSpPr>
              <a:spLocks noChangeArrowheads="1"/>
            </p:cNvSpPr>
            <p:nvPr/>
          </p:nvSpPr>
          <p:spPr bwMode="auto">
            <a:xfrm>
              <a:off x="1482" y="1850"/>
              <a:ext cx="1014"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二</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32" name="Rectangle 134"/>
            <p:cNvSpPr>
              <a:spLocks noChangeArrowheads="1"/>
            </p:cNvSpPr>
            <p:nvPr/>
          </p:nvSpPr>
          <p:spPr bwMode="auto">
            <a:xfrm>
              <a:off x="1474" y="2174"/>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50000"/>
                    </a:schemeClr>
                  </a:solidFill>
                  <a:latin typeface="微软雅黑" panose="020B0503020204020204" pitchFamily="34" charset="-122"/>
                  <a:ea typeface="微软雅黑" panose="020B0503020204020204" pitchFamily="34" charset="-122"/>
                </a:rPr>
                <a:t>连续特征离散化</a:t>
              </a:r>
              <a:endParaRPr lang="zh-CN" altLang="en-US" sz="1600" b="1" baseline="0" dirty="0">
                <a:solidFill>
                  <a:schemeClr val="accent3">
                    <a:lumMod val="50000"/>
                  </a:schemeClr>
                </a:solidFill>
                <a:latin typeface="微软雅黑" panose="020B0503020204020204" pitchFamily="34" charset="-122"/>
                <a:ea typeface="微软雅黑" panose="020B0503020204020204" pitchFamily="34" charset="-122"/>
              </a:endParaRPr>
            </a:p>
          </p:txBody>
        </p:sp>
      </p:grpSp>
      <p:grpSp>
        <p:nvGrpSpPr>
          <p:cNvPr id="12" name="Group 69"/>
          <p:cNvGrpSpPr>
            <a:grpSpLocks/>
          </p:cNvGrpSpPr>
          <p:nvPr/>
        </p:nvGrpSpPr>
        <p:grpSpPr bwMode="auto">
          <a:xfrm>
            <a:off x="4068783" y="1566946"/>
            <a:ext cx="4679876" cy="1143823"/>
            <a:chOff x="112" y="997"/>
            <a:chExt cx="4967" cy="1214"/>
          </a:xfrm>
        </p:grpSpPr>
        <p:grpSp>
          <p:nvGrpSpPr>
            <p:cNvPr id="19" name="Group 23"/>
            <p:cNvGrpSpPr>
              <a:grpSpLocks/>
            </p:cNvGrpSpPr>
            <p:nvPr/>
          </p:nvGrpSpPr>
          <p:grpSpPr bwMode="auto">
            <a:xfrm>
              <a:off x="112" y="997"/>
              <a:ext cx="1864" cy="1214"/>
              <a:chOff x="317" y="913"/>
              <a:chExt cx="1864" cy="1214"/>
            </a:xfrm>
          </p:grpSpPr>
          <p:grpSp>
            <p:nvGrpSpPr>
              <p:cNvPr id="23" name="Group 24"/>
              <p:cNvGrpSpPr>
                <a:grpSpLocks/>
              </p:cNvGrpSpPr>
              <p:nvPr/>
            </p:nvGrpSpPr>
            <p:grpSpPr bwMode="auto">
              <a:xfrm>
                <a:off x="694" y="913"/>
                <a:ext cx="1007" cy="1214"/>
                <a:chOff x="798" y="291"/>
                <a:chExt cx="1007" cy="1214"/>
              </a:xfrm>
            </p:grpSpPr>
            <p:pic>
              <p:nvPicPr>
                <p:cNvPr id="25"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7"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8" name="Freeform 28"/>
                <p:cNvSpPr>
                  <a:spLocks/>
                </p:cNvSpPr>
                <p:nvPr/>
              </p:nvSpPr>
              <p:spPr bwMode="auto">
                <a:xfrm>
                  <a:off x="1209" y="747"/>
                  <a:ext cx="146" cy="352"/>
                </a:xfrm>
                <a:custGeom>
                  <a:avLst/>
                  <a:gdLst>
                    <a:gd name="T0" fmla="*/ 344 w 62"/>
                    <a:gd name="T1" fmla="*/ 0 h 149"/>
                    <a:gd name="T2" fmla="*/ 344 w 62"/>
                    <a:gd name="T3" fmla="*/ 832 h 149"/>
                    <a:gd name="T4" fmla="*/ 193 w 62"/>
                    <a:gd name="T5" fmla="*/ 832 h 149"/>
                    <a:gd name="T6" fmla="*/ 193 w 62"/>
                    <a:gd name="T7" fmla="*/ 258 h 149"/>
                    <a:gd name="T8" fmla="*/ 0 w 62"/>
                    <a:gd name="T9" fmla="*/ 258 h 149"/>
                    <a:gd name="T10" fmla="*/ 0 w 62"/>
                    <a:gd name="T11" fmla="*/ 144 h 149"/>
                    <a:gd name="T12" fmla="*/ 21 w 62"/>
                    <a:gd name="T13" fmla="*/ 144 h 149"/>
                    <a:gd name="T14" fmla="*/ 233 w 62"/>
                    <a:gd name="T15" fmla="*/ 0 h 149"/>
                    <a:gd name="T16" fmla="*/ 344 w 62"/>
                    <a:gd name="T17" fmla="*/ 0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149">
                      <a:moveTo>
                        <a:pt x="62" y="0"/>
                      </a:moveTo>
                      <a:cubicBezTo>
                        <a:pt x="62" y="149"/>
                        <a:pt x="62" y="149"/>
                        <a:pt x="62" y="149"/>
                      </a:cubicBezTo>
                      <a:cubicBezTo>
                        <a:pt x="35" y="149"/>
                        <a:pt x="35" y="149"/>
                        <a:pt x="35" y="149"/>
                      </a:cubicBezTo>
                      <a:cubicBezTo>
                        <a:pt x="35" y="46"/>
                        <a:pt x="35" y="46"/>
                        <a:pt x="35" y="46"/>
                      </a:cubicBezTo>
                      <a:cubicBezTo>
                        <a:pt x="0" y="46"/>
                        <a:pt x="0" y="46"/>
                        <a:pt x="0" y="46"/>
                      </a:cubicBezTo>
                      <a:cubicBezTo>
                        <a:pt x="0" y="26"/>
                        <a:pt x="0" y="26"/>
                        <a:pt x="0" y="26"/>
                      </a:cubicBezTo>
                      <a:cubicBezTo>
                        <a:pt x="4" y="26"/>
                        <a:pt x="4" y="26"/>
                        <a:pt x="4" y="26"/>
                      </a:cubicBezTo>
                      <a:cubicBezTo>
                        <a:pt x="27" y="26"/>
                        <a:pt x="39" y="14"/>
                        <a:pt x="42" y="0"/>
                      </a:cubicBezTo>
                      <a:lnTo>
                        <a:pt x="6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FF0000"/>
                    </a:solidFill>
                    <a:latin typeface="微软雅黑" panose="020B0503020204020204" pitchFamily="34" charset="-122"/>
                    <a:ea typeface="微软雅黑" panose="020B0503020204020204" pitchFamily="34" charset="-122"/>
                  </a:endParaRPr>
                </a:p>
              </p:txBody>
            </p:sp>
          </p:grpSp>
          <p:pic>
            <p:nvPicPr>
              <p:cNvPr id="2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一节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22" name="Rectangle 134"/>
            <p:cNvSpPr>
              <a:spLocks noChangeArrowheads="1"/>
            </p:cNvSpPr>
            <p:nvPr/>
          </p:nvSpPr>
          <p:spPr bwMode="auto">
            <a:xfrm>
              <a:off x="1474" y="1493"/>
              <a:ext cx="1067"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C9394A"/>
                  </a:solidFill>
                  <a:latin typeface="微软雅黑" panose="020B0503020204020204" pitchFamily="34" charset="-122"/>
                  <a:ea typeface="微软雅黑" panose="020B0503020204020204" pitchFamily="34" charset="-122"/>
                </a:rPr>
                <a:t>无量纲化</a:t>
              </a:r>
              <a:endParaRPr lang="zh-CN" altLang="en-US" sz="1600" b="1" baseline="0" dirty="0">
                <a:solidFill>
                  <a:srgbClr val="C9394A"/>
                </a:solidFill>
                <a:latin typeface="微软雅黑" panose="020B0503020204020204" pitchFamily="34" charset="-122"/>
                <a:ea typeface="微软雅黑" panose="020B0503020204020204" pitchFamily="34" charset="-122"/>
              </a:endParaRPr>
            </a:p>
          </p:txBody>
        </p:sp>
      </p:grpSp>
      <p:sp>
        <p:nvSpPr>
          <p:cNvPr id="18" name="WordArt 15"/>
          <p:cNvSpPr>
            <a:spLocks noChangeArrowheads="1" noChangeShapeType="1" noTextEdit="1"/>
          </p:cNvSpPr>
          <p:nvPr/>
        </p:nvSpPr>
        <p:spPr bwMode="auto">
          <a:xfrm>
            <a:off x="7668344" y="781443"/>
            <a:ext cx="753725" cy="333057"/>
          </a:xfrm>
          <a:prstGeom prst="rect">
            <a:avLst/>
          </a:prstGeom>
        </p:spPr>
        <p:txBody>
          <a:bodyPr wrap="none" numCol="1" fromWordArt="1">
            <a:prstTxWarp prst="textDeflate">
              <a:avLst>
                <a:gd name="adj" fmla="val 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kern="10" dirty="0">
                <a:ln w="9525">
                  <a:solidFill>
                    <a:srgbClr val="4D4D4D"/>
                  </a:solidFill>
                  <a:round/>
                  <a:headEnd/>
                  <a:tailEnd/>
                </a:ln>
                <a:solidFill>
                  <a:srgbClr val="4D4D4D"/>
                </a:solidFill>
                <a:effectLst>
                  <a:outerShdw dist="35921" dir="2700000" algn="ctr" rotWithShape="0">
                    <a:srgbClr val="868686">
                      <a:alpha val="50000"/>
                    </a:srgbClr>
                  </a:outerShdw>
                </a:effectLst>
                <a:latin typeface="黑体"/>
                <a:ea typeface="黑体"/>
              </a:rPr>
              <a:t>目录</a:t>
            </a:r>
          </a:p>
        </p:txBody>
      </p:sp>
      <p:sp>
        <p:nvSpPr>
          <p:cNvPr id="57" name="矩形"/>
          <p:cNvSpPr>
            <a:spLocks/>
          </p:cNvSpPr>
          <p:nvPr/>
        </p:nvSpPr>
        <p:spPr>
          <a:xfrm>
            <a:off x="2271245" y="444461"/>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algn="ctr"/>
            <a:r>
              <a:rPr lang="zh-CN" altLang="en-US" sz="3000" b="1" kern="0" dirty="0">
                <a:solidFill>
                  <a:srgbClr val="C9394A"/>
                </a:solidFill>
                <a:latin typeface="微软雅黑" charset="0"/>
                <a:ea typeface="微软雅黑" charset="0"/>
                <a:cs typeface="微软雅黑" charset="0"/>
                <a:sym typeface="Calibri" pitchFamily="34" charset="0"/>
              </a:rPr>
              <a:t>特征工程三部曲之特征处理</a:t>
            </a:r>
            <a:endParaRPr lang="en-US" altLang="zh-CN" sz="3000" b="1" kern="0" dirty="0" smtClean="0">
              <a:solidFill>
                <a:srgbClr val="C9394A"/>
              </a:solidFill>
              <a:latin typeface="微软雅黑" charset="0"/>
              <a:ea typeface="微软雅黑" charset="0"/>
              <a:cs typeface="微软雅黑" charset="0"/>
              <a:sym typeface="Calibri" pitchFamily="34" charset="0"/>
            </a:endParaRPr>
          </a:p>
        </p:txBody>
      </p:sp>
      <p:grpSp>
        <p:nvGrpSpPr>
          <p:cNvPr id="82" name="Group 69"/>
          <p:cNvGrpSpPr>
            <a:grpSpLocks/>
          </p:cNvGrpSpPr>
          <p:nvPr/>
        </p:nvGrpSpPr>
        <p:grpSpPr bwMode="auto">
          <a:xfrm>
            <a:off x="4067944" y="947972"/>
            <a:ext cx="4679876" cy="1143823"/>
            <a:chOff x="112" y="997"/>
            <a:chExt cx="4967" cy="1214"/>
          </a:xfrm>
        </p:grpSpPr>
        <p:grpSp>
          <p:nvGrpSpPr>
            <p:cNvPr id="83" name="Group 23"/>
            <p:cNvGrpSpPr>
              <a:grpSpLocks/>
            </p:cNvGrpSpPr>
            <p:nvPr/>
          </p:nvGrpSpPr>
          <p:grpSpPr bwMode="auto">
            <a:xfrm>
              <a:off x="112" y="997"/>
              <a:ext cx="1864" cy="1214"/>
              <a:chOff x="317" y="913"/>
              <a:chExt cx="1864" cy="1214"/>
            </a:xfrm>
          </p:grpSpPr>
          <p:grpSp>
            <p:nvGrpSpPr>
              <p:cNvPr id="87" name="Group 24"/>
              <p:cNvGrpSpPr>
                <a:grpSpLocks/>
              </p:cNvGrpSpPr>
              <p:nvPr/>
            </p:nvGrpSpPr>
            <p:grpSpPr bwMode="auto">
              <a:xfrm>
                <a:off x="694" y="913"/>
                <a:ext cx="1007" cy="1214"/>
                <a:chOff x="798" y="291"/>
                <a:chExt cx="1007" cy="1214"/>
              </a:xfrm>
            </p:grpSpPr>
            <p:pic>
              <p:nvPicPr>
                <p:cNvPr id="89"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91"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88"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4"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零节</a:t>
              </a:r>
              <a:endPar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86" name="Rectangle 134"/>
            <p:cNvSpPr>
              <a:spLocks noChangeArrowheads="1"/>
            </p:cNvSpPr>
            <p:nvPr/>
          </p:nvSpPr>
          <p:spPr bwMode="auto">
            <a:xfrm>
              <a:off x="1474" y="1493"/>
              <a:ext cx="1938"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特征处理知识框架</a:t>
              </a:r>
              <a:endParaRPr lang="zh-CN" altLang="en-US" sz="16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4687984" y="1217358"/>
            <a:ext cx="485624" cy="646331"/>
          </a:xfrm>
          <a:prstGeom prst="rect">
            <a:avLst/>
          </a:prstGeom>
          <a:noFill/>
        </p:spPr>
        <p:txBody>
          <a:bodyPr wrap="square" rtlCol="0">
            <a:spAutoFit/>
          </a:bodyPr>
          <a:lstStyle/>
          <a:p>
            <a:r>
              <a:rPr kumimoji="1" lang="en-US" altLang="zh-CN" sz="3500" b="1" dirty="0">
                <a:solidFill>
                  <a:schemeClr val="accent3">
                    <a:lumMod val="75000"/>
                  </a:schemeClr>
                </a:solidFill>
                <a:latin typeface="Helvetica" charset="0"/>
                <a:ea typeface="Helvetica" charset="0"/>
                <a:cs typeface="Helvetica" charset="0"/>
              </a:rPr>
              <a:t>0</a:t>
            </a:r>
            <a:endParaRPr kumimoji="1" lang="zh-CN" altLang="en-US" sz="3500" b="1" dirty="0">
              <a:solidFill>
                <a:schemeClr val="accent3">
                  <a:lumMod val="75000"/>
                </a:schemeClr>
              </a:solidFill>
              <a:latin typeface="Helvetica" charset="0"/>
              <a:ea typeface="Helvetica" charset="0"/>
              <a:cs typeface="Helvetica" charset="0"/>
            </a:endParaRPr>
          </a:p>
        </p:txBody>
      </p:sp>
      <p:sp>
        <p:nvSpPr>
          <p:cNvPr id="94" name="文本框 93"/>
          <p:cNvSpPr txBox="1"/>
          <p:nvPr/>
        </p:nvSpPr>
        <p:spPr>
          <a:xfrm>
            <a:off x="4682030" y="4290864"/>
            <a:ext cx="485624" cy="646331"/>
          </a:xfrm>
          <a:prstGeom prst="rect">
            <a:avLst/>
          </a:prstGeom>
          <a:noFill/>
        </p:spPr>
        <p:txBody>
          <a:bodyPr wrap="square" rtlCol="0">
            <a:spAutoFit/>
          </a:bodyPr>
          <a:lstStyle/>
          <a:p>
            <a:r>
              <a:rPr kumimoji="1" lang="en-US" altLang="zh-CN" sz="3500" b="1">
                <a:solidFill>
                  <a:schemeClr val="bg1"/>
                </a:solidFill>
                <a:latin typeface="Helvetica" charset="0"/>
                <a:ea typeface="Helvetica" charset="0"/>
                <a:cs typeface="Helvetica" charset="0"/>
              </a:rPr>
              <a:t>5</a:t>
            </a:r>
            <a:endParaRPr kumimoji="1" lang="zh-CN" altLang="en-US" sz="3500" b="1">
              <a:solidFill>
                <a:schemeClr val="bg1"/>
              </a:solidFill>
              <a:latin typeface="Helvetica" charset="0"/>
              <a:ea typeface="Helvetica" charset="0"/>
              <a:cs typeface="Helvetica" charset="0"/>
            </a:endParaRPr>
          </a:p>
        </p:txBody>
      </p:sp>
      <p:sp>
        <p:nvSpPr>
          <p:cNvPr id="95" name="矩形"/>
          <p:cNvSpPr>
            <a:spLocks/>
          </p:cNvSpPr>
          <p:nvPr/>
        </p:nvSpPr>
        <p:spPr>
          <a:xfrm>
            <a:off x="971600" y="1923678"/>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特征处理知识框架</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6" name="矩形"/>
          <p:cNvSpPr>
            <a:spLocks/>
          </p:cNvSpPr>
          <p:nvPr/>
        </p:nvSpPr>
        <p:spPr>
          <a:xfrm>
            <a:off x="971600" y="2517494"/>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特征处理数据类型</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7" name="矩形"/>
          <p:cNvSpPr>
            <a:spLocks/>
          </p:cNvSpPr>
          <p:nvPr/>
        </p:nvSpPr>
        <p:spPr>
          <a:xfrm>
            <a:off x="971600" y="3111310"/>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smtClean="0">
                <a:solidFill>
                  <a:srgbClr val="474747"/>
                </a:solidFill>
                <a:latin typeface="微软雅黑" charset="0"/>
                <a:ea typeface="微软雅黑" charset="0"/>
                <a:cs typeface="微软雅黑" charset="0"/>
                <a:sym typeface="Calibri" pitchFamily="34" charset="0"/>
              </a:rPr>
              <a:t>特征处理各种方式</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8" name="流程图: 可选过程 2"/>
          <p:cNvSpPr/>
          <p:nvPr/>
        </p:nvSpPr>
        <p:spPr>
          <a:xfrm>
            <a:off x="1819927" y="1907709"/>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流程图: 可选过程 2"/>
          <p:cNvSpPr/>
          <p:nvPr/>
        </p:nvSpPr>
        <p:spPr>
          <a:xfrm>
            <a:off x="1811777" y="3113956"/>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1242" y="4429872"/>
            <a:ext cx="3849493" cy="584775"/>
          </a:xfrm>
          <a:prstGeom prst="rect">
            <a:avLst/>
          </a:prstGeom>
          <a:noFill/>
        </p:spPr>
        <p:txBody>
          <a:bodyPr wrap="square" rtlCol="0">
            <a:spAutoFit/>
          </a:bodyPr>
          <a:lstStyle/>
          <a:p>
            <a:r>
              <a:rPr kumimoji="1" lang="zh-CN" altLang="en-US" sz="1600">
                <a:solidFill>
                  <a:schemeClr val="bg1">
                    <a:lumMod val="50000"/>
                  </a:schemeClr>
                </a:solidFill>
                <a:latin typeface="Microsoft YaHei" charset="-122"/>
                <a:ea typeface="Microsoft YaHei" charset="-122"/>
                <a:cs typeface="Microsoft YaHei" charset="-122"/>
              </a:rPr>
              <a:t>除第</a:t>
            </a:r>
            <a:r>
              <a:rPr kumimoji="1" lang="en-US" altLang="zh-CN" sz="1600">
                <a:solidFill>
                  <a:schemeClr val="bg1">
                    <a:lumMod val="50000"/>
                  </a:schemeClr>
                </a:solidFill>
                <a:latin typeface="Microsoft YaHei" charset="-122"/>
                <a:ea typeface="Microsoft YaHei" charset="-122"/>
                <a:cs typeface="Microsoft YaHei" charset="-122"/>
              </a:rPr>
              <a:t>0</a:t>
            </a:r>
            <a:r>
              <a:rPr kumimoji="1" lang="zh-CN" altLang="en-US" sz="1600">
                <a:solidFill>
                  <a:schemeClr val="bg1">
                    <a:lumMod val="50000"/>
                  </a:schemeClr>
                </a:solidFill>
                <a:latin typeface="Microsoft YaHei" charset="-122"/>
                <a:ea typeface="Microsoft YaHei" charset="-122"/>
                <a:cs typeface="Microsoft YaHei" charset="-122"/>
              </a:rPr>
              <a:t>节外其余小节都为平行知识内容，可以根据自己感兴趣的直接跳转</a:t>
            </a:r>
          </a:p>
        </p:txBody>
      </p:sp>
    </p:spTree>
    <p:extLst>
      <p:ext uri="{BB962C8B-B14F-4D97-AF65-F5344CB8AC3E}">
        <p14:creationId xmlns:p14="http://schemas.microsoft.com/office/powerpoint/2010/main" val="39520360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5323893"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第一节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无</a:t>
            </a:r>
            <a:r>
              <a:rPr lang="zh-CN" altLang="en-US" sz="3000" b="1" kern="0" dirty="0" smtClean="0">
                <a:solidFill>
                  <a:srgbClr val="C9394A"/>
                </a:solidFill>
                <a:latin typeface="微软雅黑" charset="0"/>
                <a:ea typeface="微软雅黑" charset="0"/>
                <a:cs typeface="微软雅黑" charset="0"/>
              </a:rPr>
              <a:t>量纲化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1545483" y="1491630"/>
            <a:ext cx="2031325"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什</a:t>
            </a:r>
            <a:r>
              <a:rPr kumimoji="1" lang="zh-CN" altLang="en-US" dirty="0" smtClean="0">
                <a:latin typeface="Microsoft YaHei" charset="-122"/>
                <a:ea typeface="Microsoft YaHei" charset="-122"/>
                <a:cs typeface="Microsoft YaHei" charset="-122"/>
              </a:rPr>
              <a:t>么是无量纲化？</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1545483" y="1867184"/>
            <a:ext cx="5493812" cy="369332"/>
          </a:xfrm>
          <a:prstGeom prst="rect">
            <a:avLst/>
          </a:prstGeom>
          <a:noFill/>
        </p:spPr>
        <p:txBody>
          <a:bodyPr wrap="none" rtlCol="0">
            <a:spAutoFit/>
          </a:bodyPr>
          <a:lstStyle/>
          <a:p>
            <a:pPr lvl="0" rtl="0"/>
            <a:r>
              <a:rPr kumimoji="1" lang="zh-CN" altLang="en-US" dirty="0">
                <a:latin typeface="Microsoft YaHei" charset="-122"/>
                <a:ea typeface="Microsoft YaHei" charset="-122"/>
                <a:cs typeface="Microsoft YaHei" charset="-122"/>
              </a:rPr>
              <a:t>量</a:t>
            </a:r>
            <a:r>
              <a:rPr kumimoji="1" lang="zh-CN" altLang="en-US" dirty="0" smtClean="0">
                <a:latin typeface="Microsoft YaHei" charset="-122"/>
                <a:ea typeface="Microsoft YaHei" charset="-122"/>
                <a:cs typeface="Microsoft YaHei" charset="-122"/>
              </a:rPr>
              <a:t>纲</a:t>
            </a:r>
            <a:r>
              <a:rPr kumimoji="1" lang="zh-CN" altLang="en-US" dirty="0">
                <a:latin typeface="Microsoft YaHei" charset="-122"/>
                <a:ea typeface="Microsoft YaHei" charset="-122"/>
                <a:cs typeface="Microsoft YaHei" charset="-122"/>
              </a:rPr>
              <a:t>数</a:t>
            </a:r>
            <a:r>
              <a:rPr kumimoji="1" lang="zh-CN" altLang="en-US" dirty="0" smtClean="0">
                <a:latin typeface="Microsoft YaHei" charset="-122"/>
                <a:ea typeface="Microsoft YaHei" charset="-122"/>
                <a:cs typeface="Microsoft YaHei" charset="-122"/>
              </a:rPr>
              <a:t>据表达式转</a:t>
            </a:r>
            <a:r>
              <a:rPr kumimoji="1" lang="en-US" altLang="en-US" dirty="0" err="1" smtClean="0">
                <a:latin typeface="Microsoft YaHei" charset="-122"/>
                <a:ea typeface="Microsoft YaHei" charset="-122"/>
                <a:cs typeface="Microsoft YaHei" charset="-122"/>
              </a:rPr>
              <a:t>化为无量纲的表达式</a:t>
            </a:r>
            <a:r>
              <a:rPr kumimoji="1" lang="en-US" altLang="en-US" dirty="0" err="1">
                <a:latin typeface="Microsoft YaHei" charset="-122"/>
                <a:ea typeface="Microsoft YaHei" charset="-122"/>
                <a:cs typeface="Microsoft YaHei" charset="-122"/>
              </a:rPr>
              <a:t>，</a:t>
            </a:r>
            <a:r>
              <a:rPr kumimoji="1" lang="en-US" altLang="en-US" dirty="0" err="1" smtClean="0">
                <a:latin typeface="Microsoft YaHei" charset="-122"/>
                <a:ea typeface="Microsoft YaHei" charset="-122"/>
                <a:cs typeface="Microsoft YaHei" charset="-122"/>
              </a:rPr>
              <a:t>成为纯量</a:t>
            </a:r>
            <a:r>
              <a:rPr kumimoji="1" lang="zh-CN" altLang="en-US" dirty="0" smtClean="0">
                <a:latin typeface="Microsoft YaHei" charset="-122"/>
                <a:ea typeface="Microsoft YaHei" charset="-122"/>
                <a:cs typeface="Microsoft YaHei" charset="-122"/>
              </a:rPr>
              <a:t>。</a:t>
            </a:r>
            <a:endParaRPr kumimoji="1" lang="en-US" altLang="zh-CN" dirty="0" smtClean="0">
              <a:latin typeface="Microsoft YaHei" charset="-122"/>
              <a:ea typeface="Microsoft YaHei" charset="-122"/>
              <a:cs typeface="Microsoft YaHei" charset="-122"/>
            </a:endParaRPr>
          </a:p>
        </p:txBody>
      </p:sp>
      <p:pic>
        <p:nvPicPr>
          <p:cNvPr id="1027" name="Picture 3" descr="https://ss0.bdstatic.com/70cFuHSh_Q1YnxGkpoWK1HF6hhy/it/u=1562396827,4074943987&amp;fm=27&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r="50405"/>
          <a:stretch/>
        </p:blipFill>
        <p:spPr bwMode="auto">
          <a:xfrm>
            <a:off x="6516216" y="2227374"/>
            <a:ext cx="2448272" cy="26258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表格 3"/>
          <p:cNvGraphicFramePr>
            <a:graphicFrameLocks noGrp="1"/>
          </p:cNvGraphicFramePr>
          <p:nvPr>
            <p:extLst>
              <p:ext uri="{D42A27DB-BD31-4B8C-83A1-F6EECF244321}">
                <p14:modId xmlns:p14="http://schemas.microsoft.com/office/powerpoint/2010/main" val="417779032"/>
              </p:ext>
            </p:extLst>
          </p:nvPr>
        </p:nvGraphicFramePr>
        <p:xfrm>
          <a:off x="899592" y="3219822"/>
          <a:ext cx="1800200" cy="1828800"/>
        </p:xfrm>
        <a:graphic>
          <a:graphicData uri="http://schemas.openxmlformats.org/drawingml/2006/table">
            <a:tbl>
              <a:tblPr firstRow="1" bandRow="1">
                <a:tableStyleId>{5FD0F851-EC5A-4D38-B0AD-8093EC10F338}</a:tableStyleId>
              </a:tblPr>
              <a:tblGrid>
                <a:gridCol w="900100">
                  <a:extLst>
                    <a:ext uri="{9D8B030D-6E8A-4147-A177-3AD203B41FA5}">
                      <a16:colId xmlns:a16="http://schemas.microsoft.com/office/drawing/2014/main" xmlns="" val="1092969697"/>
                    </a:ext>
                  </a:extLst>
                </a:gridCol>
                <a:gridCol w="900100">
                  <a:extLst>
                    <a:ext uri="{9D8B030D-6E8A-4147-A177-3AD203B41FA5}">
                      <a16:colId xmlns:a16="http://schemas.microsoft.com/office/drawing/2014/main" xmlns="" val="2105312627"/>
                    </a:ext>
                  </a:extLst>
                </a:gridCol>
              </a:tblGrid>
              <a:tr h="286385">
                <a:tc>
                  <a:txBody>
                    <a:bodyPr/>
                    <a:lstStyle/>
                    <a:p>
                      <a:r>
                        <a:rPr lang="zh-CN" altLang="en-US" sz="1400" dirty="0">
                          <a:latin typeface="Microsoft YaHei" charset="-122"/>
                          <a:ea typeface="Microsoft YaHei" charset="-122"/>
                          <a:cs typeface="Microsoft YaHei" charset="-122"/>
                        </a:rPr>
                        <a:t>身高</a:t>
                      </a:r>
                      <a:r>
                        <a:rPr lang="en-US" altLang="zh-CN" sz="1400" dirty="0">
                          <a:latin typeface="Microsoft YaHei" charset="-122"/>
                          <a:ea typeface="Microsoft YaHei" charset="-122"/>
                          <a:cs typeface="Microsoft YaHei" charset="-122"/>
                        </a:rPr>
                        <a:t>mm</a:t>
                      </a:r>
                      <a:endParaRPr lang="zh-CN" altLang="en-US" sz="1400" dirty="0">
                        <a:latin typeface="Microsoft YaHei" charset="-122"/>
                        <a:ea typeface="Microsoft YaHei" charset="-122"/>
                        <a:cs typeface="Microsoft YaHei" charset="-122"/>
                      </a:endParaRPr>
                    </a:p>
                  </a:txBody>
                  <a:tcPr/>
                </a:tc>
                <a:tc>
                  <a:txBody>
                    <a:bodyPr/>
                    <a:lstStyle/>
                    <a:p>
                      <a:r>
                        <a:rPr lang="zh-CN" altLang="en-US" sz="1400" dirty="0">
                          <a:latin typeface="Microsoft YaHei" charset="-122"/>
                          <a:ea typeface="Microsoft YaHei" charset="-122"/>
                          <a:cs typeface="Microsoft YaHei" charset="-122"/>
                        </a:rPr>
                        <a:t>臂展</a:t>
                      </a:r>
                      <a:r>
                        <a:rPr lang="en-US" altLang="zh-CN" sz="1400" dirty="0">
                          <a:latin typeface="Microsoft YaHei" charset="-122"/>
                          <a:ea typeface="Microsoft YaHei" charset="-122"/>
                          <a:cs typeface="Microsoft YaHei" charset="-122"/>
                        </a:rPr>
                        <a:t>cm</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3904438759"/>
                  </a:ext>
                </a:extLst>
              </a:tr>
              <a:tr h="286385">
                <a:tc>
                  <a:txBody>
                    <a:bodyPr/>
                    <a:lstStyle/>
                    <a:p>
                      <a:r>
                        <a:rPr lang="en-US" altLang="zh-CN" sz="1400" dirty="0">
                          <a:latin typeface="Microsoft YaHei" charset="-122"/>
                          <a:ea typeface="Microsoft YaHei" charset="-122"/>
                          <a:cs typeface="Microsoft YaHei" charset="-122"/>
                        </a:rPr>
                        <a:t>1950</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210</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1723911037"/>
                  </a:ext>
                </a:extLst>
              </a:tr>
              <a:tr h="286385">
                <a:tc>
                  <a:txBody>
                    <a:bodyPr/>
                    <a:lstStyle/>
                    <a:p>
                      <a:r>
                        <a:rPr lang="is-IS" altLang="zh-CN" sz="1400">
                          <a:effectLst/>
                          <a:latin typeface="Microsoft YaHei" charset="-122"/>
                          <a:ea typeface="Microsoft YaHei" charset="-122"/>
                          <a:cs typeface="Microsoft YaHei" charset="-122"/>
                        </a:rPr>
                        <a:t>203</a:t>
                      </a:r>
                      <a:r>
                        <a:rPr lang="en-US" altLang="zh-CN" sz="1400">
                          <a:effectLst/>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tc>
                <a:tc>
                  <a:txBody>
                    <a:bodyPr/>
                    <a:lstStyle/>
                    <a:p>
                      <a:r>
                        <a:rPr lang="is-IS" altLang="zh-CN" sz="1400">
                          <a:effectLst/>
                          <a:latin typeface="Microsoft YaHei" charset="-122"/>
                          <a:ea typeface="Microsoft YaHei" charset="-122"/>
                          <a:cs typeface="Microsoft YaHei" charset="-122"/>
                        </a:rPr>
                        <a:t>21</a:t>
                      </a:r>
                      <a:r>
                        <a:rPr lang="en-US" altLang="zh-CN" sz="1400">
                          <a:effectLst/>
                          <a:latin typeface="Microsoft YaHei" charset="-122"/>
                          <a:ea typeface="Microsoft YaHei" charset="-122"/>
                          <a:cs typeface="Microsoft YaHei" charset="-122"/>
                        </a:rPr>
                        <a:t>4</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2786291545"/>
                  </a:ext>
                </a:extLst>
              </a:tr>
              <a:tr h="286385">
                <a:tc>
                  <a:txBody>
                    <a:bodyPr/>
                    <a:lstStyle/>
                    <a:p>
                      <a:r>
                        <a:rPr lang="en-US" altLang="zh-CN" sz="1400">
                          <a:latin typeface="Microsoft YaHei" charset="-122"/>
                          <a:ea typeface="Microsoft YaHei" charset="-122"/>
                          <a:cs typeface="Microsoft YaHei" charset="-122"/>
                        </a:rPr>
                        <a:t>1900</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192</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2996057462"/>
                  </a:ext>
                </a:extLst>
              </a:tr>
              <a:tr h="286385">
                <a:tc>
                  <a:txBody>
                    <a:bodyPr/>
                    <a:lstStyle/>
                    <a:p>
                      <a:r>
                        <a:rPr lang="en-US" altLang="zh-CN" sz="1400">
                          <a:latin typeface="Microsoft YaHei" charset="-122"/>
                          <a:ea typeface="Microsoft YaHei" charset="-122"/>
                          <a:cs typeface="Microsoft YaHei" charset="-122"/>
                        </a:rPr>
                        <a:t>2010</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221</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4114932950"/>
                  </a:ext>
                </a:extLst>
              </a:tr>
              <a:tr h="286385">
                <a:tc>
                  <a:txBody>
                    <a:bodyPr/>
                    <a:lstStyle/>
                    <a:p>
                      <a:r>
                        <a:rPr lang="en-US" altLang="zh-CN" sz="1400">
                          <a:latin typeface="Microsoft YaHei" charset="-122"/>
                          <a:ea typeface="Microsoft YaHei" charset="-122"/>
                          <a:cs typeface="Microsoft YaHei" charset="-122"/>
                        </a:rPr>
                        <a:t>2080</a:t>
                      </a:r>
                      <a:endParaRPr lang="zh-CN" altLang="en-US" sz="140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211</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430165246"/>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034769207"/>
              </p:ext>
            </p:extLst>
          </p:nvPr>
        </p:nvGraphicFramePr>
        <p:xfrm>
          <a:off x="3635896" y="3219822"/>
          <a:ext cx="1800200" cy="1828800"/>
        </p:xfrm>
        <a:graphic>
          <a:graphicData uri="http://schemas.openxmlformats.org/drawingml/2006/table">
            <a:tbl>
              <a:tblPr firstRow="1" bandRow="1">
                <a:tableStyleId>{5FD0F851-EC5A-4D38-B0AD-8093EC10F338}</a:tableStyleId>
              </a:tblPr>
              <a:tblGrid>
                <a:gridCol w="900100">
                  <a:extLst>
                    <a:ext uri="{9D8B030D-6E8A-4147-A177-3AD203B41FA5}">
                      <a16:colId xmlns:a16="http://schemas.microsoft.com/office/drawing/2014/main" xmlns="" val="1092969697"/>
                    </a:ext>
                  </a:extLst>
                </a:gridCol>
                <a:gridCol w="900100">
                  <a:extLst>
                    <a:ext uri="{9D8B030D-6E8A-4147-A177-3AD203B41FA5}">
                      <a16:colId xmlns:a16="http://schemas.microsoft.com/office/drawing/2014/main" xmlns="" val="2105312627"/>
                    </a:ext>
                  </a:extLst>
                </a:gridCol>
              </a:tblGrid>
              <a:tr h="286385">
                <a:tc>
                  <a:txBody>
                    <a:bodyPr/>
                    <a:lstStyle/>
                    <a:p>
                      <a:r>
                        <a:rPr lang="zh-CN" altLang="en-US" sz="1400" dirty="0">
                          <a:latin typeface="Microsoft YaHei" charset="-122"/>
                          <a:ea typeface="Microsoft YaHei" charset="-122"/>
                          <a:cs typeface="Microsoft YaHei" charset="-122"/>
                        </a:rPr>
                        <a:t>身</a:t>
                      </a:r>
                      <a:r>
                        <a:rPr lang="zh-CN" altLang="en-US" sz="1400" dirty="0" smtClean="0">
                          <a:latin typeface="Microsoft YaHei" charset="-122"/>
                          <a:ea typeface="Microsoft YaHei" charset="-122"/>
                          <a:cs typeface="Microsoft YaHei" charset="-122"/>
                        </a:rPr>
                        <a:t>高</a:t>
                      </a:r>
                      <a:endParaRPr lang="zh-CN" altLang="en-US" sz="1400" dirty="0">
                        <a:latin typeface="Microsoft YaHei" charset="-122"/>
                        <a:ea typeface="Microsoft YaHei" charset="-122"/>
                        <a:cs typeface="Microsoft YaHei" charset="-122"/>
                      </a:endParaRPr>
                    </a:p>
                  </a:txBody>
                  <a:tcPr/>
                </a:tc>
                <a:tc>
                  <a:txBody>
                    <a:bodyPr/>
                    <a:lstStyle/>
                    <a:p>
                      <a:r>
                        <a:rPr lang="zh-CN" altLang="en-US" sz="1400" dirty="0">
                          <a:latin typeface="Microsoft YaHei" charset="-122"/>
                          <a:ea typeface="Microsoft YaHei" charset="-122"/>
                          <a:cs typeface="Microsoft YaHei" charset="-122"/>
                        </a:rPr>
                        <a:t>臂</a:t>
                      </a:r>
                      <a:r>
                        <a:rPr lang="zh-CN" altLang="en-US" sz="1400" dirty="0" smtClean="0">
                          <a:latin typeface="Microsoft YaHei" charset="-122"/>
                          <a:ea typeface="Microsoft YaHei" charset="-122"/>
                          <a:cs typeface="Microsoft YaHei" charset="-122"/>
                        </a:rPr>
                        <a:t>展</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3904438759"/>
                  </a:ext>
                </a:extLst>
              </a:tr>
              <a:tr h="286385">
                <a:tc>
                  <a:txBody>
                    <a:bodyPr/>
                    <a:lstStyle/>
                    <a:p>
                      <a:r>
                        <a:rPr lang="en-US" altLang="zh-CN" sz="1400" dirty="0" smtClean="0">
                          <a:latin typeface="Microsoft YaHei" charset="-122"/>
                          <a:ea typeface="Microsoft YaHei" charset="-122"/>
                          <a:cs typeface="Microsoft YaHei" charset="-122"/>
                        </a:rPr>
                        <a:t>0.28</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smtClean="0">
                          <a:latin typeface="Microsoft YaHei" charset="-122"/>
                          <a:ea typeface="Microsoft YaHei" charset="-122"/>
                          <a:cs typeface="Microsoft YaHei" charset="-122"/>
                        </a:rPr>
                        <a:t>0.62</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1723911037"/>
                  </a:ext>
                </a:extLst>
              </a:tr>
              <a:tr h="286385">
                <a:tc>
                  <a:txBody>
                    <a:bodyPr/>
                    <a:lstStyle/>
                    <a:p>
                      <a:r>
                        <a:rPr lang="is-IS" altLang="zh-CN" sz="1400" dirty="0" smtClean="0">
                          <a:effectLst/>
                          <a:latin typeface="Microsoft YaHei" charset="-122"/>
                          <a:ea typeface="Microsoft YaHei" charset="-122"/>
                          <a:cs typeface="Microsoft YaHei" charset="-122"/>
                        </a:rPr>
                        <a:t>0.72</a:t>
                      </a:r>
                      <a:endParaRPr lang="zh-CN" altLang="en-US" sz="1400" dirty="0">
                        <a:latin typeface="Microsoft YaHei" charset="-122"/>
                        <a:ea typeface="Microsoft YaHei" charset="-122"/>
                        <a:cs typeface="Microsoft YaHei" charset="-122"/>
                      </a:endParaRPr>
                    </a:p>
                  </a:txBody>
                  <a:tcPr/>
                </a:tc>
                <a:tc>
                  <a:txBody>
                    <a:bodyPr/>
                    <a:lstStyle/>
                    <a:p>
                      <a:r>
                        <a:rPr lang="is-IS" altLang="zh-CN" sz="1400" dirty="0" smtClean="0">
                          <a:effectLst/>
                          <a:latin typeface="Microsoft YaHei" charset="-122"/>
                          <a:ea typeface="Microsoft YaHei" charset="-122"/>
                          <a:cs typeface="Microsoft YaHei" charset="-122"/>
                        </a:rPr>
                        <a:t>0.76</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2786291545"/>
                  </a:ext>
                </a:extLst>
              </a:tr>
              <a:tr h="286385">
                <a:tc>
                  <a:txBody>
                    <a:bodyPr/>
                    <a:lstStyle/>
                    <a:p>
                      <a:r>
                        <a:rPr lang="en-US" altLang="zh-CN" sz="1400" dirty="0" smtClean="0">
                          <a:latin typeface="Microsoft YaHei" charset="-122"/>
                          <a:ea typeface="Microsoft YaHei" charset="-122"/>
                          <a:cs typeface="Microsoft YaHei" charset="-122"/>
                        </a:rPr>
                        <a:t>0</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smtClean="0">
                          <a:latin typeface="Microsoft YaHei" charset="-122"/>
                          <a:ea typeface="Microsoft YaHei" charset="-122"/>
                          <a:cs typeface="Microsoft YaHei" charset="-122"/>
                        </a:rPr>
                        <a:t>0</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2996057462"/>
                  </a:ext>
                </a:extLst>
              </a:tr>
              <a:tr h="286385">
                <a:tc>
                  <a:txBody>
                    <a:bodyPr/>
                    <a:lstStyle/>
                    <a:p>
                      <a:r>
                        <a:rPr lang="en-US" altLang="zh-CN" sz="1400" dirty="0" smtClean="0">
                          <a:latin typeface="Microsoft YaHei" charset="-122"/>
                          <a:ea typeface="Microsoft YaHei" charset="-122"/>
                          <a:cs typeface="Microsoft YaHei" charset="-122"/>
                        </a:rPr>
                        <a:t>0.61</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smtClean="0">
                          <a:latin typeface="Microsoft YaHei" charset="-122"/>
                          <a:ea typeface="Microsoft YaHei" charset="-122"/>
                          <a:cs typeface="Microsoft YaHei" charset="-122"/>
                        </a:rPr>
                        <a:t>1</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4114932950"/>
                  </a:ext>
                </a:extLst>
              </a:tr>
              <a:tr h="286385">
                <a:tc>
                  <a:txBody>
                    <a:bodyPr/>
                    <a:lstStyle/>
                    <a:p>
                      <a:r>
                        <a:rPr lang="en-US" altLang="zh-CN" sz="1400" dirty="0" smtClean="0">
                          <a:latin typeface="Microsoft YaHei" charset="-122"/>
                          <a:ea typeface="Microsoft YaHei" charset="-122"/>
                          <a:cs typeface="Microsoft YaHei" charset="-122"/>
                        </a:rPr>
                        <a:t>1</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smtClean="0">
                          <a:latin typeface="Microsoft YaHei" charset="-122"/>
                          <a:ea typeface="Microsoft YaHei" charset="-122"/>
                          <a:cs typeface="Microsoft YaHei" charset="-122"/>
                        </a:rPr>
                        <a:t>0.66</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430165246"/>
                  </a:ext>
                </a:extLst>
              </a:tr>
            </a:tbl>
          </a:graphicData>
        </a:graphic>
      </p:graphicFrame>
      <p:sp>
        <p:nvSpPr>
          <p:cNvPr id="10" name="右箭头 9"/>
          <p:cNvSpPr/>
          <p:nvPr/>
        </p:nvSpPr>
        <p:spPr>
          <a:xfrm>
            <a:off x="2921185" y="3990206"/>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434241" y="2427734"/>
            <a:ext cx="5904656" cy="523220"/>
          </a:xfrm>
          <a:prstGeom prst="rect">
            <a:avLst/>
          </a:prstGeom>
        </p:spPr>
        <p:txBody>
          <a:bodyPr wrap="square">
            <a:spAutoFit/>
          </a:bodyPr>
          <a:lstStyle/>
          <a:p>
            <a:r>
              <a:rPr lang="zh-CN" altLang="en-US" sz="1400" dirty="0" smtClean="0">
                <a:solidFill>
                  <a:srgbClr val="333333"/>
                </a:solidFill>
                <a:latin typeface="微软雅黑" panose="020B0503020204020204" pitchFamily="34" charset="-122"/>
                <a:ea typeface="微软雅黑" panose="020B0503020204020204" pitchFamily="34" charset="-122"/>
              </a:rPr>
              <a:t>量纲</a:t>
            </a:r>
            <a:r>
              <a:rPr lang="en-US" altLang="zh-CN" sz="1400" dirty="0" smtClean="0">
                <a:solidFill>
                  <a:srgbClr val="333333"/>
                </a:solidFill>
                <a:latin typeface="微软雅黑" panose="020B0503020204020204" pitchFamily="34" charset="-122"/>
                <a:ea typeface="微软雅黑" panose="020B0503020204020204" pitchFamily="34" charset="-122"/>
              </a:rPr>
              <a:t>: </a:t>
            </a:r>
            <a:r>
              <a:rPr lang="zh-CN" altLang="en-US" sz="1400" dirty="0" smtClean="0">
                <a:solidFill>
                  <a:srgbClr val="333333"/>
                </a:solidFill>
                <a:latin typeface="微软雅黑" panose="020B0503020204020204" pitchFamily="34" charset="-122"/>
                <a:ea typeface="微软雅黑" panose="020B0503020204020204" pitchFamily="34" charset="-122"/>
              </a:rPr>
              <a:t>将</a:t>
            </a:r>
            <a:r>
              <a:rPr lang="zh-CN" altLang="en-US" sz="1400" dirty="0">
                <a:solidFill>
                  <a:srgbClr val="333333"/>
                </a:solidFill>
                <a:latin typeface="微软雅黑" panose="020B0503020204020204" pitchFamily="34" charset="-122"/>
                <a:ea typeface="微软雅黑" panose="020B0503020204020204" pitchFamily="34" charset="-122"/>
              </a:rPr>
              <a:t>一个物理导出量用若干个基本量的乘方之积表示出来的表达式，称为该物理量的量纲式，简称量纲</a:t>
            </a:r>
            <a:endParaRPr lang="en-US" sz="1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5484498" y="4278238"/>
                <a:ext cx="854399" cy="4592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charset="0"/>
                            </a:rPr>
                          </m:ctrlPr>
                        </m:fPr>
                        <m:num>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𝑚𝑖𝑛</m:t>
                          </m:r>
                        </m:num>
                        <m:den>
                          <m:r>
                            <a:rPr lang="en-US" sz="1600" b="0" i="1" smtClean="0">
                              <a:latin typeface="Cambria Math" panose="02040503050406030204" pitchFamily="18" charset="0"/>
                            </a:rPr>
                            <m:t>𝑚𝑎𝑥</m:t>
                          </m:r>
                          <m:r>
                            <a:rPr lang="en-US" sz="1600" b="0" i="1" smtClean="0">
                              <a:latin typeface="Cambria Math" panose="02040503050406030204" pitchFamily="18" charset="0"/>
                            </a:rPr>
                            <m:t>−</m:t>
                          </m:r>
                          <m:r>
                            <a:rPr lang="en-US" sz="1600" b="0" i="1" smtClean="0">
                              <a:latin typeface="Cambria Math" panose="02040503050406030204" pitchFamily="18" charset="0"/>
                            </a:rPr>
                            <m:t>𝑚𝑖𝑛</m:t>
                          </m:r>
                        </m:den>
                      </m:f>
                    </m:oMath>
                  </m:oMathPara>
                </a14:m>
                <a:endParaRPr lang="en-US" sz="16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5484498" y="4278238"/>
                <a:ext cx="854399" cy="459293"/>
              </a:xfrm>
              <a:prstGeom prst="rect">
                <a:avLst/>
              </a:prstGeom>
              <a:blipFill>
                <a:blip r:embed="rId4"/>
                <a:stretch>
                  <a:fillRect l="-714" r="-16429"/>
                </a:stretch>
              </a:blipFill>
            </p:spPr>
            <p:txBody>
              <a:bodyPr/>
              <a:lstStyle/>
              <a:p>
                <a:r>
                  <a:rPr lang="en-US">
                    <a:noFill/>
                  </a:rPr>
                  <a:t> </a:t>
                </a:r>
              </a:p>
            </p:txBody>
          </p:sp>
        </mc:Fallback>
      </mc:AlternateContent>
    </p:spTree>
    <p:extLst>
      <p:ext uri="{BB962C8B-B14F-4D97-AF65-F5344CB8AC3E}">
        <p14:creationId xmlns:p14="http://schemas.microsoft.com/office/powerpoint/2010/main" val="96314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additive="base">
                                        <p:cTn id="19" dur="500" fill="hold"/>
                                        <p:tgtEl>
                                          <p:spTgt spid="1027"/>
                                        </p:tgtEl>
                                        <p:attrNameLst>
                                          <p:attrName>ppt_x</p:attrName>
                                        </p:attrNameLst>
                                      </p:cBhvr>
                                      <p:tavLst>
                                        <p:tav tm="0">
                                          <p:val>
                                            <p:strVal val="#ppt_x"/>
                                          </p:val>
                                        </p:tav>
                                        <p:tav tm="100000">
                                          <p:val>
                                            <p:strVal val="#ppt_x"/>
                                          </p:val>
                                        </p:tav>
                                      </p:tavLst>
                                    </p:anim>
                                    <p:anim calcmode="lin" valueType="num">
                                      <p:cBhvr additive="base">
                                        <p:cTn id="2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nodeType="clickEffect">
                                  <p:stCondLst>
                                    <p:cond delay="0"/>
                                  </p:stCondLst>
                                  <p:childTnLst>
                                    <p:animRot by="120000">
                                      <p:cBhvr>
                                        <p:cTn id="30" dur="100" fill="hold">
                                          <p:stCondLst>
                                            <p:cond delay="0"/>
                                          </p:stCondLst>
                                        </p:cTn>
                                        <p:tgtEl>
                                          <p:spTgt spid="1027"/>
                                        </p:tgtEl>
                                        <p:attrNameLst>
                                          <p:attrName>r</p:attrName>
                                        </p:attrNameLst>
                                      </p:cBhvr>
                                    </p:animRot>
                                    <p:animRot by="-240000">
                                      <p:cBhvr>
                                        <p:cTn id="31" dur="200" fill="hold">
                                          <p:stCondLst>
                                            <p:cond delay="200"/>
                                          </p:stCondLst>
                                        </p:cTn>
                                        <p:tgtEl>
                                          <p:spTgt spid="1027"/>
                                        </p:tgtEl>
                                        <p:attrNameLst>
                                          <p:attrName>r</p:attrName>
                                        </p:attrNameLst>
                                      </p:cBhvr>
                                    </p:animRot>
                                    <p:animRot by="240000">
                                      <p:cBhvr>
                                        <p:cTn id="32" dur="200" fill="hold">
                                          <p:stCondLst>
                                            <p:cond delay="400"/>
                                          </p:stCondLst>
                                        </p:cTn>
                                        <p:tgtEl>
                                          <p:spTgt spid="1027"/>
                                        </p:tgtEl>
                                        <p:attrNameLst>
                                          <p:attrName>r</p:attrName>
                                        </p:attrNameLst>
                                      </p:cBhvr>
                                    </p:animRot>
                                    <p:animRot by="-240000">
                                      <p:cBhvr>
                                        <p:cTn id="33" dur="200" fill="hold">
                                          <p:stCondLst>
                                            <p:cond delay="600"/>
                                          </p:stCondLst>
                                        </p:cTn>
                                        <p:tgtEl>
                                          <p:spTgt spid="1027"/>
                                        </p:tgtEl>
                                        <p:attrNameLst>
                                          <p:attrName>r</p:attrName>
                                        </p:attrNameLst>
                                      </p:cBhvr>
                                    </p:animRot>
                                    <p:animRot by="120000">
                                      <p:cBhvr>
                                        <p:cTn id="34" dur="200" fill="hold">
                                          <p:stCondLst>
                                            <p:cond delay="800"/>
                                          </p:stCondLst>
                                        </p:cTn>
                                        <p:tgtEl>
                                          <p:spTgt spid="1027"/>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animBg="1"/>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5323893"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第一节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无</a:t>
            </a:r>
            <a:r>
              <a:rPr lang="zh-CN" altLang="en-US" sz="3000" b="1" kern="0" dirty="0" smtClean="0">
                <a:solidFill>
                  <a:srgbClr val="C9394A"/>
                </a:solidFill>
                <a:latin typeface="微软雅黑" charset="0"/>
                <a:ea typeface="微软雅黑" charset="0"/>
                <a:cs typeface="微软雅黑" charset="0"/>
              </a:rPr>
              <a:t>量纲化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2829457" y="1646351"/>
            <a:ext cx="3567002" cy="646331"/>
          </a:xfrm>
          <a:prstGeom prst="rect">
            <a:avLst/>
          </a:prstGeom>
          <a:noFill/>
        </p:spPr>
        <p:txBody>
          <a:bodyPr wrap="none" rtlCol="0">
            <a:spAutoFit/>
          </a:bodyPr>
          <a:lstStyle/>
          <a:p>
            <a:r>
              <a:rPr kumimoji="1" lang="en-US" altLang="zh-CN" sz="3600" dirty="0">
                <a:latin typeface="Microsoft YaHei" charset="-122"/>
                <a:ea typeface="Microsoft YaHei" charset="-122"/>
                <a:cs typeface="Microsoft YaHei" charset="-122"/>
              </a:rPr>
              <a:t>Min-Max</a:t>
            </a:r>
            <a:r>
              <a:rPr kumimoji="1" lang="zh-CN" altLang="en-US" sz="3600" dirty="0">
                <a:latin typeface="Microsoft YaHei" charset="-122"/>
                <a:ea typeface="Microsoft YaHei" charset="-122"/>
                <a:cs typeface="Microsoft YaHei" charset="-122"/>
              </a:rPr>
              <a:t>标准</a:t>
            </a:r>
            <a:r>
              <a:rPr kumimoji="1" lang="zh-CN" altLang="en-US" sz="3600" dirty="0" smtClean="0">
                <a:latin typeface="Microsoft YaHei" charset="-122"/>
                <a:ea typeface="Microsoft YaHei" charset="-122"/>
                <a:cs typeface="Microsoft YaHei" charset="-122"/>
              </a:rPr>
              <a:t>化</a:t>
            </a:r>
            <a:endParaRPr kumimoji="1" lang="zh-CN" altLang="en-US" sz="3600" dirty="0">
              <a:latin typeface="Microsoft YaHei" charset="-122"/>
              <a:ea typeface="Microsoft YaHei" charset="-122"/>
              <a:cs typeface="Microsoft YaHei" charset="-122"/>
            </a:endParaRPr>
          </a:p>
        </p:txBody>
      </p:sp>
      <p:sp>
        <p:nvSpPr>
          <p:cNvPr id="2" name="文本框 1"/>
          <p:cNvSpPr txBox="1"/>
          <p:nvPr/>
        </p:nvSpPr>
        <p:spPr>
          <a:xfrm>
            <a:off x="323528" y="3229228"/>
            <a:ext cx="4392488" cy="646331"/>
          </a:xfrm>
          <a:prstGeom prst="rect">
            <a:avLst/>
          </a:prstGeom>
          <a:noFill/>
        </p:spPr>
        <p:txBody>
          <a:bodyPr wrap="square" rtlCol="0">
            <a:spAutoFit/>
          </a:bodyPr>
          <a:lstStyle/>
          <a:p>
            <a:r>
              <a:rPr kumimoji="1" lang="en-US" altLang="zh-CN">
                <a:latin typeface="Microsoft YaHei" charset="-122"/>
                <a:ea typeface="Microsoft YaHei" charset="-122"/>
                <a:cs typeface="Microsoft YaHei" charset="-122"/>
              </a:rPr>
              <a:t>Min-Max</a:t>
            </a:r>
            <a:r>
              <a:rPr kumimoji="1" lang="zh-CN" altLang="en-US">
                <a:latin typeface="Microsoft YaHei" charset="-122"/>
                <a:ea typeface="Microsoft YaHei" charset="-122"/>
                <a:cs typeface="Microsoft YaHei" charset="-122"/>
              </a:rPr>
              <a:t> 标准化方法</a:t>
            </a:r>
            <a:r>
              <a:rPr kumimoji="1" lang="en-US" altLang="zh-CN">
                <a:latin typeface="Microsoft YaHei" charset="-122"/>
                <a:ea typeface="Microsoft YaHei" charset="-122"/>
                <a:cs typeface="Microsoft YaHei" charset="-122"/>
              </a:rPr>
              <a:t>:</a:t>
            </a:r>
          </a:p>
          <a:p>
            <a:r>
              <a:rPr kumimoji="1" lang="zh-CN" altLang="en-US">
                <a:latin typeface="Microsoft YaHei" charset="-122"/>
                <a:ea typeface="Microsoft YaHei" charset="-122"/>
                <a:cs typeface="Microsoft YaHei" charset="-122"/>
              </a:rPr>
              <a:t>是将数据从自然的范围缩放至</a:t>
            </a:r>
            <a:r>
              <a:rPr kumimoji="1" lang="en-US" altLang="zh-CN">
                <a:latin typeface="Microsoft YaHei" charset="-122"/>
                <a:ea typeface="Microsoft YaHei" charset="-122"/>
                <a:cs typeface="Microsoft YaHei" charset="-122"/>
              </a:rPr>
              <a:t>0-1</a:t>
            </a:r>
            <a:r>
              <a:rPr kumimoji="1" lang="zh-CN" altLang="en-US">
                <a:latin typeface="Microsoft YaHei" charset="-122"/>
                <a:ea typeface="Microsoft YaHei" charset="-122"/>
                <a:cs typeface="Microsoft YaHei" charset="-122"/>
              </a:rPr>
              <a:t>区间。</a:t>
            </a:r>
          </a:p>
        </p:txBody>
      </p:sp>
      <mc:AlternateContent xmlns:mc="http://schemas.openxmlformats.org/markup-compatibility/2006" xmlns:a14="http://schemas.microsoft.com/office/drawing/2010/main">
        <mc:Choice Requires="a14">
          <p:sp>
            <p:nvSpPr>
              <p:cNvPr id="6" name="文本框 5"/>
              <p:cNvSpPr txBox="1"/>
              <p:nvPr/>
            </p:nvSpPr>
            <p:spPr>
              <a:xfrm>
                <a:off x="1403648" y="4033907"/>
                <a:ext cx="1296144" cy="4592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charset="0"/>
                            </a:rPr>
                          </m:ctrlPr>
                        </m:fPr>
                        <m:num>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𝑚𝑖𝑛</m:t>
                          </m:r>
                        </m:num>
                        <m:den>
                          <m:r>
                            <a:rPr lang="en-US" sz="1600" b="0" i="1" smtClean="0">
                              <a:latin typeface="Cambria Math" panose="02040503050406030204" pitchFamily="18" charset="0"/>
                            </a:rPr>
                            <m:t>𝑚𝑎𝑥</m:t>
                          </m:r>
                          <m:r>
                            <a:rPr lang="en-US" sz="1600" b="0" i="1" smtClean="0">
                              <a:latin typeface="Cambria Math" panose="02040503050406030204" pitchFamily="18" charset="0"/>
                            </a:rPr>
                            <m:t>−</m:t>
                          </m:r>
                          <m:r>
                            <a:rPr lang="en-US" sz="1600" b="0" i="1" smtClean="0">
                              <a:latin typeface="Cambria Math" panose="02040503050406030204" pitchFamily="18" charset="0"/>
                            </a:rPr>
                            <m:t>𝑚𝑖𝑛</m:t>
                          </m:r>
                        </m:den>
                      </m:f>
                    </m:oMath>
                  </m:oMathPara>
                </a14:m>
                <a:endParaRPr lang="en-US" sz="1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403648" y="4033907"/>
                <a:ext cx="1296144" cy="459293"/>
              </a:xfrm>
              <a:prstGeom prst="rect">
                <a:avLst/>
              </a:prstGeom>
              <a:blipFill rotWithShape="0">
                <a:blip r:embed="rId3"/>
                <a:stretch>
                  <a:fillRect/>
                </a:stretch>
              </a:blipFill>
            </p:spPr>
            <p:txBody>
              <a:bodyPr/>
              <a:lstStyle/>
              <a:p>
                <a:r>
                  <a:rPr lang="zh-CN" altLang="en-US">
                    <a:noFill/>
                  </a:rPr>
                  <a:t> </a:t>
                </a:r>
              </a:p>
            </p:txBody>
          </p:sp>
        </mc:Fallback>
      </mc:AlternateContent>
      <p:graphicFrame>
        <p:nvGraphicFramePr>
          <p:cNvPr id="8" name="表格 7"/>
          <p:cNvGraphicFramePr>
            <a:graphicFrameLocks noGrp="1"/>
          </p:cNvGraphicFramePr>
          <p:nvPr>
            <p:extLst>
              <p:ext uri="{D42A27DB-BD31-4B8C-83A1-F6EECF244321}">
                <p14:modId xmlns:p14="http://schemas.microsoft.com/office/powerpoint/2010/main" val="699725902"/>
              </p:ext>
            </p:extLst>
          </p:nvPr>
        </p:nvGraphicFramePr>
        <p:xfrm>
          <a:off x="4612958" y="2962241"/>
          <a:ext cx="900100" cy="1828800"/>
        </p:xfrm>
        <a:graphic>
          <a:graphicData uri="http://schemas.openxmlformats.org/drawingml/2006/table">
            <a:tbl>
              <a:tblPr firstRow="1" bandRow="1">
                <a:tableStyleId>{5FD0F851-EC5A-4D38-B0AD-8093EC10F338}</a:tableStyleId>
              </a:tblPr>
              <a:tblGrid>
                <a:gridCol w="900100">
                  <a:extLst>
                    <a:ext uri="{9D8B030D-6E8A-4147-A177-3AD203B41FA5}">
                      <a16:colId xmlns:a16="http://schemas.microsoft.com/office/drawing/2014/main" xmlns="" val="1092969697"/>
                    </a:ext>
                  </a:extLst>
                </a:gridCol>
              </a:tblGrid>
              <a:tr h="286385">
                <a:tc>
                  <a:txBody>
                    <a:bodyPr/>
                    <a:lstStyle/>
                    <a:p>
                      <a:r>
                        <a:rPr lang="zh-CN" altLang="en-US" sz="1400" dirty="0">
                          <a:latin typeface="Microsoft YaHei" charset="-122"/>
                          <a:ea typeface="Microsoft YaHei" charset="-122"/>
                          <a:cs typeface="Microsoft YaHei" charset="-122"/>
                        </a:rPr>
                        <a:t>身高</a:t>
                      </a:r>
                      <a:r>
                        <a:rPr lang="en-US" altLang="zh-CN" sz="1400" dirty="0">
                          <a:latin typeface="Microsoft YaHei" charset="-122"/>
                          <a:ea typeface="Microsoft YaHei" charset="-122"/>
                          <a:cs typeface="Microsoft YaHei" charset="-122"/>
                        </a:rPr>
                        <a:t>mm</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3904438759"/>
                  </a:ext>
                </a:extLst>
              </a:tr>
              <a:tr h="286385">
                <a:tc>
                  <a:txBody>
                    <a:bodyPr/>
                    <a:lstStyle/>
                    <a:p>
                      <a:r>
                        <a:rPr lang="en-US" altLang="zh-CN" sz="1400" dirty="0">
                          <a:latin typeface="Microsoft YaHei" charset="-122"/>
                          <a:ea typeface="Microsoft YaHei" charset="-122"/>
                          <a:cs typeface="Microsoft YaHei" charset="-122"/>
                        </a:rPr>
                        <a:t>1950</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1723911037"/>
                  </a:ext>
                </a:extLst>
              </a:tr>
              <a:tr h="286385">
                <a:tc>
                  <a:txBody>
                    <a:bodyPr/>
                    <a:lstStyle/>
                    <a:p>
                      <a:r>
                        <a:rPr lang="is-IS" altLang="zh-CN" sz="1400">
                          <a:effectLst/>
                          <a:latin typeface="Microsoft YaHei" charset="-122"/>
                          <a:ea typeface="Microsoft YaHei" charset="-122"/>
                          <a:cs typeface="Microsoft YaHei" charset="-122"/>
                        </a:rPr>
                        <a:t>203</a:t>
                      </a:r>
                      <a:r>
                        <a:rPr lang="en-US" altLang="zh-CN" sz="1400">
                          <a:effectLst/>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2786291545"/>
                  </a:ext>
                </a:extLst>
              </a:tr>
              <a:tr h="286385">
                <a:tc>
                  <a:txBody>
                    <a:bodyPr/>
                    <a:lstStyle/>
                    <a:p>
                      <a:r>
                        <a:rPr lang="en-US" altLang="zh-CN" sz="1400">
                          <a:latin typeface="Microsoft YaHei" charset="-122"/>
                          <a:ea typeface="Microsoft YaHei" charset="-122"/>
                          <a:cs typeface="Microsoft YaHei" charset="-122"/>
                        </a:rPr>
                        <a:t>1900</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2996057462"/>
                  </a:ext>
                </a:extLst>
              </a:tr>
              <a:tr h="286385">
                <a:tc>
                  <a:txBody>
                    <a:bodyPr/>
                    <a:lstStyle/>
                    <a:p>
                      <a:r>
                        <a:rPr lang="en-US" altLang="zh-CN" sz="1400">
                          <a:latin typeface="Microsoft YaHei" charset="-122"/>
                          <a:ea typeface="Microsoft YaHei" charset="-122"/>
                          <a:cs typeface="Microsoft YaHei" charset="-122"/>
                        </a:rPr>
                        <a:t>2010</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4114932950"/>
                  </a:ext>
                </a:extLst>
              </a:tr>
              <a:tr h="286385">
                <a:tc>
                  <a:txBody>
                    <a:bodyPr/>
                    <a:lstStyle/>
                    <a:p>
                      <a:r>
                        <a:rPr lang="en-US" altLang="zh-CN" sz="1400">
                          <a:latin typeface="Microsoft YaHei" charset="-122"/>
                          <a:ea typeface="Microsoft YaHei" charset="-122"/>
                          <a:cs typeface="Microsoft YaHei" charset="-122"/>
                        </a:rPr>
                        <a:t>2080</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430165246"/>
                  </a:ext>
                </a:extLst>
              </a:tr>
            </a:tbl>
          </a:graphicData>
        </a:graphic>
      </p:graphicFrame>
      <p:sp>
        <p:nvSpPr>
          <p:cNvPr id="5" name="文本框 4"/>
          <p:cNvSpPr txBox="1"/>
          <p:nvPr/>
        </p:nvSpPr>
        <p:spPr>
          <a:xfrm>
            <a:off x="5580112" y="3506387"/>
            <a:ext cx="1099981" cy="523220"/>
          </a:xfrm>
          <a:prstGeom prst="rect">
            <a:avLst/>
          </a:prstGeom>
          <a:noFill/>
        </p:spPr>
        <p:txBody>
          <a:bodyPr wrap="none" rtlCol="0">
            <a:spAutoFit/>
          </a:bodyPr>
          <a:lstStyle/>
          <a:p>
            <a:r>
              <a:rPr kumimoji="1" lang="en-US" altLang="zh-CN" sz="1400">
                <a:solidFill>
                  <a:srgbClr val="00B050"/>
                </a:solidFill>
                <a:latin typeface="Microsoft YaHei" charset="-122"/>
                <a:ea typeface="Microsoft YaHei" charset="-122"/>
                <a:cs typeface="Microsoft YaHei" charset="-122"/>
              </a:rPr>
              <a:t>min=1900</a:t>
            </a:r>
          </a:p>
          <a:p>
            <a:r>
              <a:rPr kumimoji="1" lang="en-US" altLang="zh-CN" sz="1400">
                <a:solidFill>
                  <a:srgbClr val="FF0000"/>
                </a:solidFill>
                <a:latin typeface="Microsoft YaHei" charset="-122"/>
                <a:ea typeface="Microsoft YaHei" charset="-122"/>
                <a:cs typeface="Microsoft YaHei" charset="-122"/>
              </a:rPr>
              <a:t>max=2080</a:t>
            </a:r>
            <a:endParaRPr kumimoji="1" lang="zh-CN" altLang="en-US" sz="1400">
              <a:solidFill>
                <a:srgbClr val="FF0000"/>
              </a:solidFill>
              <a:latin typeface="Microsoft YaHei" charset="-122"/>
              <a:ea typeface="Microsoft YaHei" charset="-122"/>
              <a:cs typeface="Microsoft YaHei"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1160860871"/>
              </p:ext>
            </p:extLst>
          </p:nvPr>
        </p:nvGraphicFramePr>
        <p:xfrm>
          <a:off x="6740558" y="2961159"/>
          <a:ext cx="2223930" cy="1718310"/>
        </p:xfrm>
        <a:graphic>
          <a:graphicData uri="http://schemas.openxmlformats.org/drawingml/2006/table">
            <a:tbl>
              <a:tblPr firstRow="1" bandRow="1">
                <a:tableStyleId>{5FD0F851-EC5A-4D38-B0AD-8093EC10F338}</a:tableStyleId>
              </a:tblPr>
              <a:tblGrid>
                <a:gridCol w="2223930">
                  <a:extLst>
                    <a:ext uri="{9D8B030D-6E8A-4147-A177-3AD203B41FA5}">
                      <a16:colId xmlns:a16="http://schemas.microsoft.com/office/drawing/2014/main" xmlns="" val="1092969697"/>
                    </a:ext>
                  </a:extLst>
                </a:gridCol>
              </a:tblGrid>
              <a:tr h="286385">
                <a:tc>
                  <a:txBody>
                    <a:bodyPr/>
                    <a:lstStyle/>
                    <a:p>
                      <a:r>
                        <a:rPr lang="zh-CN" altLang="en-US" sz="1200" dirty="0">
                          <a:latin typeface="Microsoft YaHei" charset="-122"/>
                          <a:ea typeface="Microsoft YaHei" charset="-122"/>
                          <a:cs typeface="Microsoft YaHei" charset="-122"/>
                        </a:rPr>
                        <a:t>身高</a:t>
                      </a:r>
                      <a:r>
                        <a:rPr lang="en-US" altLang="zh-CN" sz="1200" dirty="0">
                          <a:latin typeface="Microsoft YaHei" charset="-122"/>
                          <a:ea typeface="Microsoft YaHei" charset="-122"/>
                          <a:cs typeface="Microsoft YaHei" charset="-122"/>
                        </a:rPr>
                        <a:t>mm</a:t>
                      </a:r>
                      <a:endParaRPr lang="zh-CN" altLang="en-US" sz="12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3904438759"/>
                  </a:ext>
                </a:extLst>
              </a:tr>
              <a:tr h="286385">
                <a:tc>
                  <a:txBody>
                    <a:bodyPr/>
                    <a:lstStyle/>
                    <a:p>
                      <a:r>
                        <a:rPr lang="en-US" altLang="zh-CN" sz="1200" dirty="0">
                          <a:solidFill>
                            <a:schemeClr val="tx1"/>
                          </a:solidFill>
                          <a:latin typeface="Microsoft YaHei" charset="-122"/>
                          <a:ea typeface="Microsoft YaHei" charset="-122"/>
                          <a:cs typeface="Microsoft YaHei" charset="-122"/>
                        </a:rPr>
                        <a:t>(1950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1900)</a:t>
                      </a:r>
                      <a:r>
                        <a:rPr lang="en-US" altLang="zh-CN" sz="1200" dirty="0">
                          <a:latin typeface="Microsoft YaHei" charset="-122"/>
                          <a:ea typeface="Microsoft YaHei" charset="-122"/>
                          <a:cs typeface="Microsoft YaHei" charset="-122"/>
                        </a:rPr>
                        <a:t>/(</a:t>
                      </a:r>
                      <a:r>
                        <a:rPr lang="en-US" altLang="zh-CN" sz="1200" dirty="0">
                          <a:solidFill>
                            <a:srgbClr val="FF0000"/>
                          </a:solidFill>
                          <a:latin typeface="Microsoft YaHei" charset="-122"/>
                          <a:ea typeface="Microsoft YaHei" charset="-122"/>
                          <a:cs typeface="Microsoft YaHei" charset="-122"/>
                        </a:rPr>
                        <a:t>2080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1900)</a:t>
                      </a:r>
                      <a:endParaRPr lang="zh-CN" altLang="en-US" sz="1200" dirty="0">
                        <a:solidFill>
                          <a:srgbClr val="00B050"/>
                        </a:solidFill>
                        <a:latin typeface="Microsoft YaHei" charset="-122"/>
                        <a:ea typeface="Microsoft YaHei" charset="-122"/>
                        <a:cs typeface="Microsoft YaHei" charset="-122"/>
                      </a:endParaRPr>
                    </a:p>
                  </a:txBody>
                  <a:tcPr/>
                </a:tc>
                <a:extLst>
                  <a:ext uri="{0D108BD9-81ED-4DB2-BD59-A6C34878D82A}">
                    <a16:rowId xmlns:a16="http://schemas.microsoft.com/office/drawing/2014/main" xmlns="" val="1723911037"/>
                  </a:ext>
                </a:extLst>
              </a:tr>
              <a:tr h="286385">
                <a:tc>
                  <a:txBody>
                    <a:bodyPr/>
                    <a:lstStyle/>
                    <a:p>
                      <a:r>
                        <a:rPr lang="en-US" altLang="zh-CN" sz="1200">
                          <a:effectLst/>
                          <a:latin typeface="Microsoft YaHei" charset="-122"/>
                          <a:ea typeface="Microsoft YaHei" charset="-122"/>
                          <a:cs typeface="Microsoft YaHei" charset="-122"/>
                        </a:rPr>
                        <a:t>(</a:t>
                      </a:r>
                      <a:r>
                        <a:rPr lang="is-IS" altLang="zh-CN" sz="1200">
                          <a:effectLst/>
                          <a:latin typeface="Microsoft YaHei" charset="-122"/>
                          <a:ea typeface="Microsoft YaHei" charset="-122"/>
                          <a:cs typeface="Microsoft YaHei" charset="-122"/>
                        </a:rPr>
                        <a:t>203</a:t>
                      </a:r>
                      <a:r>
                        <a:rPr lang="en-US" altLang="zh-CN" sz="1200">
                          <a:effectLst/>
                          <a:latin typeface="Microsoft YaHei" charset="-122"/>
                          <a:ea typeface="Microsoft YaHei" charset="-122"/>
                          <a:cs typeface="Microsoft YaHei" charset="-122"/>
                        </a:rPr>
                        <a:t>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1900)</a:t>
                      </a:r>
                      <a:r>
                        <a:rPr lang="en-US" altLang="zh-CN" sz="1200" dirty="0">
                          <a:latin typeface="Microsoft YaHei" charset="-122"/>
                          <a:ea typeface="Microsoft YaHei" charset="-122"/>
                          <a:cs typeface="Microsoft YaHei" charset="-122"/>
                        </a:rPr>
                        <a:t>/(</a:t>
                      </a:r>
                      <a:r>
                        <a:rPr lang="en-US" altLang="zh-CN" sz="1200" dirty="0">
                          <a:solidFill>
                            <a:srgbClr val="FF0000"/>
                          </a:solidFill>
                          <a:latin typeface="Microsoft YaHei" charset="-122"/>
                          <a:ea typeface="Microsoft YaHei" charset="-122"/>
                          <a:cs typeface="Microsoft YaHei" charset="-122"/>
                        </a:rPr>
                        <a:t>2080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1900)</a:t>
                      </a:r>
                      <a:endParaRPr lang="zh-CN" altLang="en-US" sz="1200">
                        <a:latin typeface="Microsoft YaHei" charset="-122"/>
                        <a:ea typeface="Microsoft YaHei" charset="-122"/>
                        <a:cs typeface="Microsoft YaHei" charset="-122"/>
                      </a:endParaRPr>
                    </a:p>
                  </a:txBody>
                  <a:tcPr/>
                </a:tc>
                <a:extLst>
                  <a:ext uri="{0D108BD9-81ED-4DB2-BD59-A6C34878D82A}">
                    <a16:rowId xmlns:a16="http://schemas.microsoft.com/office/drawing/2014/main" xmlns="" val="2786291545"/>
                  </a:ext>
                </a:extLst>
              </a:tr>
              <a:tr h="286385">
                <a:tc>
                  <a:txBody>
                    <a:bodyPr/>
                    <a:lstStyle/>
                    <a:p>
                      <a:r>
                        <a:rPr lang="en-US" altLang="zh-CN" sz="1200">
                          <a:latin typeface="Microsoft YaHei" charset="-122"/>
                          <a:ea typeface="Microsoft YaHei" charset="-122"/>
                          <a:cs typeface="Microsoft YaHei" charset="-122"/>
                        </a:rPr>
                        <a:t>(1900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1900)</a:t>
                      </a:r>
                      <a:r>
                        <a:rPr lang="en-US" altLang="zh-CN" sz="1200" dirty="0">
                          <a:latin typeface="Microsoft YaHei" charset="-122"/>
                          <a:ea typeface="Microsoft YaHei" charset="-122"/>
                          <a:cs typeface="Microsoft YaHei" charset="-122"/>
                        </a:rPr>
                        <a:t>/(</a:t>
                      </a:r>
                      <a:r>
                        <a:rPr lang="en-US" altLang="zh-CN" sz="1200" dirty="0">
                          <a:solidFill>
                            <a:srgbClr val="FF0000"/>
                          </a:solidFill>
                          <a:latin typeface="Microsoft YaHei" charset="-122"/>
                          <a:ea typeface="Microsoft YaHei" charset="-122"/>
                          <a:cs typeface="Microsoft YaHei" charset="-122"/>
                        </a:rPr>
                        <a:t>2080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1900)</a:t>
                      </a:r>
                      <a:endParaRPr lang="zh-CN" altLang="en-US" sz="1200">
                        <a:latin typeface="Microsoft YaHei" charset="-122"/>
                        <a:ea typeface="Microsoft YaHei" charset="-122"/>
                        <a:cs typeface="Microsoft YaHei" charset="-122"/>
                      </a:endParaRPr>
                    </a:p>
                  </a:txBody>
                  <a:tcPr/>
                </a:tc>
                <a:extLst>
                  <a:ext uri="{0D108BD9-81ED-4DB2-BD59-A6C34878D82A}">
                    <a16:rowId xmlns:a16="http://schemas.microsoft.com/office/drawing/2014/main" xmlns="" val="2996057462"/>
                  </a:ext>
                </a:extLst>
              </a:tr>
              <a:tr h="286385">
                <a:tc>
                  <a:txBody>
                    <a:bodyPr/>
                    <a:lstStyle/>
                    <a:p>
                      <a:r>
                        <a:rPr lang="en-US" altLang="zh-CN" sz="1200">
                          <a:latin typeface="Microsoft YaHei" charset="-122"/>
                          <a:ea typeface="Microsoft YaHei" charset="-122"/>
                          <a:cs typeface="Microsoft YaHei" charset="-122"/>
                        </a:rPr>
                        <a:t>(2010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1900)</a:t>
                      </a:r>
                      <a:r>
                        <a:rPr lang="en-US" altLang="zh-CN" sz="1200" dirty="0">
                          <a:latin typeface="Microsoft YaHei" charset="-122"/>
                          <a:ea typeface="Microsoft YaHei" charset="-122"/>
                          <a:cs typeface="Microsoft YaHei" charset="-122"/>
                        </a:rPr>
                        <a:t>/(</a:t>
                      </a:r>
                      <a:r>
                        <a:rPr lang="en-US" altLang="zh-CN" sz="1200" dirty="0">
                          <a:solidFill>
                            <a:srgbClr val="FF0000"/>
                          </a:solidFill>
                          <a:latin typeface="Microsoft YaHei" charset="-122"/>
                          <a:ea typeface="Microsoft YaHei" charset="-122"/>
                          <a:cs typeface="Microsoft YaHei" charset="-122"/>
                        </a:rPr>
                        <a:t>2080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1900)</a:t>
                      </a:r>
                      <a:endParaRPr lang="zh-CN" altLang="en-US" sz="1200">
                        <a:latin typeface="Microsoft YaHei" charset="-122"/>
                        <a:ea typeface="Microsoft YaHei" charset="-122"/>
                        <a:cs typeface="Microsoft YaHei" charset="-122"/>
                      </a:endParaRPr>
                    </a:p>
                  </a:txBody>
                  <a:tcPr/>
                </a:tc>
                <a:extLst>
                  <a:ext uri="{0D108BD9-81ED-4DB2-BD59-A6C34878D82A}">
                    <a16:rowId xmlns:a16="http://schemas.microsoft.com/office/drawing/2014/main" xmlns="" val="4114932950"/>
                  </a:ext>
                </a:extLst>
              </a:tr>
              <a:tr h="286385">
                <a:tc>
                  <a:txBody>
                    <a:bodyPr/>
                    <a:lstStyle/>
                    <a:p>
                      <a:r>
                        <a:rPr lang="en-US" altLang="zh-CN" sz="1200">
                          <a:latin typeface="Microsoft YaHei" charset="-122"/>
                          <a:ea typeface="Microsoft YaHei" charset="-122"/>
                          <a:cs typeface="Microsoft YaHei" charset="-122"/>
                        </a:rPr>
                        <a:t>(2080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1900)</a:t>
                      </a:r>
                      <a:r>
                        <a:rPr lang="en-US" altLang="zh-CN" sz="1200" dirty="0">
                          <a:latin typeface="Microsoft YaHei" charset="-122"/>
                          <a:ea typeface="Microsoft YaHei" charset="-122"/>
                          <a:cs typeface="Microsoft YaHei" charset="-122"/>
                        </a:rPr>
                        <a:t>/(</a:t>
                      </a:r>
                      <a:r>
                        <a:rPr lang="en-US" altLang="zh-CN" sz="1200" dirty="0">
                          <a:solidFill>
                            <a:srgbClr val="FF0000"/>
                          </a:solidFill>
                          <a:latin typeface="Microsoft YaHei" charset="-122"/>
                          <a:ea typeface="Microsoft YaHei" charset="-122"/>
                          <a:cs typeface="Microsoft YaHei" charset="-122"/>
                        </a:rPr>
                        <a:t>2080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1900)</a:t>
                      </a:r>
                      <a:endParaRPr lang="zh-CN" altLang="en-US" sz="1200">
                        <a:latin typeface="Microsoft YaHei" charset="-122"/>
                        <a:ea typeface="Microsoft YaHei" charset="-122"/>
                        <a:cs typeface="Microsoft YaHei" charset="-122"/>
                      </a:endParaRPr>
                    </a:p>
                  </a:txBody>
                  <a:tcPr/>
                </a:tc>
                <a:extLst>
                  <a:ext uri="{0D108BD9-81ED-4DB2-BD59-A6C34878D82A}">
                    <a16:rowId xmlns:a16="http://schemas.microsoft.com/office/drawing/2014/main" xmlns="" val="430165246"/>
                  </a:ext>
                </a:extLst>
              </a:tr>
            </a:tbl>
          </a:graphicData>
        </a:graphic>
      </p:graphicFrame>
      <p:sp>
        <p:nvSpPr>
          <p:cNvPr id="11" name="矩形 10"/>
          <p:cNvSpPr/>
          <p:nvPr/>
        </p:nvSpPr>
        <p:spPr>
          <a:xfrm>
            <a:off x="1835696" y="2336117"/>
            <a:ext cx="5616624" cy="307777"/>
          </a:xfrm>
          <a:prstGeom prst="rect">
            <a:avLst/>
          </a:prstGeom>
        </p:spPr>
        <p:txBody>
          <a:bodyPr wrap="square">
            <a:spAutoFit/>
          </a:bodyPr>
          <a:lstStyle/>
          <a:p>
            <a:r>
              <a:rPr lang="zh-CN" altLang="en-US" sz="1400" dirty="0">
                <a:solidFill>
                  <a:srgbClr val="333333"/>
                </a:solidFill>
                <a:latin typeface="微软雅黑" panose="020B0503020204020204" pitchFamily="34" charset="-122"/>
                <a:ea typeface="微软雅黑" panose="020B0503020204020204" pitchFamily="34" charset="-122"/>
              </a:rPr>
              <a:t>数据的标准化是将数据按比例缩放，使之落入一个小的特定区间。</a:t>
            </a:r>
            <a:endParaRPr 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814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5"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p:cNvSpPr>
            <a:spLocks noGrp="1"/>
          </p:cNvSpPr>
          <p:nvPr>
            <p:ph type="body" idx="4294967295"/>
          </p:nvPr>
        </p:nvSpPr>
        <p:spPr>
          <a:xfrm>
            <a:off x="467544" y="1707654"/>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p>
            <a:pPr marL="0" indent="0" algn="ctr">
              <a:buNone/>
            </a:pPr>
            <a:r>
              <a:rPr lang="zh-CN" altLang="en-US" sz="2800" dirty="0">
                <a:solidFill>
                  <a:srgbClr val="212121"/>
                </a:solidFill>
                <a:cs typeface="Times New Roman" charset="0"/>
              </a:rPr>
              <a:t>本课程主要讲述特征工程中最核心的部分</a:t>
            </a:r>
            <a:r>
              <a:rPr lang="en-US" altLang="zh-CN" sz="2800" dirty="0">
                <a:solidFill>
                  <a:srgbClr val="212121"/>
                </a:solidFill>
                <a:cs typeface="Times New Roman" charset="0"/>
              </a:rPr>
              <a:t>:</a:t>
            </a:r>
            <a:r>
              <a:rPr lang="zh-CN" altLang="en-US" sz="2800" dirty="0">
                <a:solidFill>
                  <a:srgbClr val="212121"/>
                </a:solidFill>
                <a:cs typeface="Times New Roman" charset="0"/>
              </a:rPr>
              <a:t> </a:t>
            </a:r>
            <a:r>
              <a:rPr lang="zh-CN" altLang="en-US" sz="2800" dirty="0">
                <a:solidFill>
                  <a:srgbClr val="FF0000"/>
                </a:solidFill>
                <a:cs typeface="Times New Roman" charset="0"/>
              </a:rPr>
              <a:t>特征处理</a:t>
            </a:r>
            <a:endParaRPr lang="en-US" altLang="zh-CN" sz="2800" dirty="0">
              <a:solidFill>
                <a:srgbClr val="FF0000"/>
              </a:solidFill>
              <a:cs typeface="Times New Roman" charset="0"/>
            </a:endParaRPr>
          </a:p>
        </p:txBody>
      </p:sp>
      <p:sp>
        <p:nvSpPr>
          <p:cNvPr id="17" name="矩形"/>
          <p:cNvSpPr>
            <a:spLocks/>
          </p:cNvSpPr>
          <p:nvPr/>
        </p:nvSpPr>
        <p:spPr>
          <a:xfrm>
            <a:off x="2775599" y="363540"/>
            <a:ext cx="3613490"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a:solidFill>
                  <a:srgbClr val="C9394A"/>
                </a:solidFill>
                <a:latin typeface="微软雅黑" charset="0"/>
                <a:ea typeface="微软雅黑" charset="0"/>
                <a:cs typeface="微软雅黑" charset="0"/>
              </a:rPr>
              <a:t>课程介绍</a:t>
            </a:r>
            <a:r>
              <a:rPr lang="en-US" altLang="zh-CN" sz="3000" b="1" kern="0" dirty="0">
                <a:solidFill>
                  <a:srgbClr val="C9394A"/>
                </a:solidFill>
                <a:latin typeface="微软雅黑" charset="0"/>
                <a:ea typeface="微软雅黑" charset="0"/>
                <a:cs typeface="微软雅黑" charset="0"/>
              </a:rPr>
              <a:t>&amp;</a:t>
            </a:r>
            <a:r>
              <a:rPr lang="zh-CN" altLang="en-US" sz="3000" b="1" kern="0" dirty="0">
                <a:solidFill>
                  <a:srgbClr val="C9394A"/>
                </a:solidFill>
                <a:latin typeface="微软雅黑" charset="0"/>
                <a:ea typeface="微软雅黑" charset="0"/>
                <a:cs typeface="微软雅黑" charset="0"/>
              </a:rPr>
              <a:t>本章预览</a:t>
            </a:r>
            <a:endParaRPr lang="zh-CN" altLang="en-US" sz="3200" dirty="0">
              <a:cs typeface="微软雅黑" charset="0"/>
            </a:endParaRPr>
          </a:p>
        </p:txBody>
      </p:sp>
      <p:sp>
        <p:nvSpPr>
          <p:cNvPr id="3" name="文本框 2"/>
          <p:cNvSpPr txBox="1"/>
          <p:nvPr/>
        </p:nvSpPr>
        <p:spPr>
          <a:xfrm>
            <a:off x="467544" y="2643758"/>
            <a:ext cx="8229600" cy="2031325"/>
          </a:xfrm>
          <a:prstGeom prst="rect">
            <a:avLst/>
          </a:prstGeom>
          <a:noFill/>
        </p:spPr>
        <p:txBody>
          <a:bodyPr wrap="square" rtlCol="0">
            <a:spAutoFit/>
          </a:bodyPr>
          <a:lstStyle/>
          <a:p>
            <a:r>
              <a:rPr lang="zh-CN" altLang="en-US" b="1">
                <a:latin typeface="Microsoft YaHei" charset="-122"/>
                <a:ea typeface="Microsoft YaHei" charset="-122"/>
                <a:cs typeface="Microsoft YaHei" charset="-122"/>
              </a:rPr>
              <a:t>特征工程</a:t>
            </a:r>
            <a:r>
              <a:rPr lang="zh-CN" altLang="en-US">
                <a:latin typeface="Microsoft YaHei" charset="-122"/>
                <a:ea typeface="Microsoft YaHei" charset="-122"/>
                <a:cs typeface="Microsoft YaHei" charset="-122"/>
              </a:rPr>
              <a:t>（</a:t>
            </a:r>
            <a:r>
              <a:rPr lang="en-US" altLang="zh-CN" b="1">
                <a:latin typeface="Microsoft YaHei" charset="-122"/>
                <a:ea typeface="Microsoft YaHei" charset="-122"/>
                <a:cs typeface="Microsoft YaHei" charset="-122"/>
              </a:rPr>
              <a:t>Feature Engineering</a:t>
            </a:r>
            <a:r>
              <a:rPr lang="zh-CN" altLang="en-US">
                <a:latin typeface="Microsoft YaHei" charset="-122"/>
                <a:ea typeface="Microsoft YaHei" charset="-122"/>
                <a:cs typeface="Microsoft YaHei" charset="-122"/>
              </a:rPr>
              <a:t>）泛指从原始数据转换为特征向量的过程。</a:t>
            </a:r>
            <a:endParaRPr lang="en-US" altLang="zh-CN" b="1">
              <a:latin typeface="Microsoft YaHei" charset="-122"/>
              <a:ea typeface="Microsoft YaHei" charset="-122"/>
              <a:cs typeface="Microsoft YaHei" charset="-122"/>
            </a:endParaRPr>
          </a:p>
          <a:p>
            <a:r>
              <a:rPr lang="zh-CN" altLang="en-US" b="1">
                <a:latin typeface="Microsoft YaHei" charset="-122"/>
                <a:ea typeface="Microsoft YaHei" charset="-122"/>
                <a:cs typeface="Microsoft YaHei" charset="-122"/>
              </a:rPr>
              <a:t>特征工程</a:t>
            </a:r>
            <a:r>
              <a:rPr lang="zh-CN" altLang="en-US">
                <a:latin typeface="Microsoft YaHei" charset="-122"/>
                <a:ea typeface="Microsoft YaHei" charset="-122"/>
                <a:cs typeface="Microsoft YaHei" charset="-122"/>
              </a:rPr>
              <a:t>经常被说为机器学习的玄学之一，里面包含了很多无法言明的东西。但实际上它也是有迹可循，有很多科学的方法。我们需要做的还是要了解如何解决问题，如何处理好特征数据，来得到更好的模型效果。</a:t>
            </a:r>
            <a:endParaRPr lang="en-US" altLang="zh-CN">
              <a:latin typeface="Microsoft YaHei" charset="-122"/>
              <a:ea typeface="Microsoft YaHei" charset="-122"/>
              <a:cs typeface="Microsoft YaHei" charset="-122"/>
            </a:endParaRPr>
          </a:p>
          <a:p>
            <a:endParaRPr lang="en-US" altLang="zh-CN">
              <a:latin typeface="Microsoft YaHei" charset="-122"/>
              <a:ea typeface="Microsoft YaHei" charset="-122"/>
              <a:cs typeface="Microsoft YaHei" charset="-122"/>
            </a:endParaRPr>
          </a:p>
          <a:p>
            <a:r>
              <a:rPr lang="zh-CN" altLang="en-US">
                <a:latin typeface="Microsoft YaHei" charset="-122"/>
                <a:ea typeface="Microsoft YaHei" charset="-122"/>
                <a:cs typeface="Microsoft YaHei" charset="-122"/>
              </a:rPr>
              <a:t>本课程就</a:t>
            </a:r>
            <a:r>
              <a:rPr lang="zh-CN" altLang="en-US" b="1">
                <a:latin typeface="Microsoft YaHei" charset="-122"/>
                <a:ea typeface="Microsoft YaHei" charset="-122"/>
                <a:cs typeface="Microsoft YaHei" charset="-122"/>
              </a:rPr>
              <a:t>特征处理（</a:t>
            </a:r>
            <a:r>
              <a:rPr lang="en-US" altLang="zh-CN" b="1">
                <a:latin typeface="Microsoft YaHei" charset="-122"/>
                <a:ea typeface="Microsoft YaHei" charset="-122"/>
                <a:cs typeface="Microsoft YaHei" charset="-122"/>
              </a:rPr>
              <a:t>Feature Processing</a:t>
            </a:r>
            <a:r>
              <a:rPr lang="zh-CN" altLang="en-US">
                <a:latin typeface="Microsoft YaHei" charset="-122"/>
                <a:ea typeface="Microsoft YaHei" charset="-122"/>
                <a:cs typeface="Microsoft YaHei" charset="-122"/>
              </a:rPr>
              <a:t>）为大家介绍特征工程中的一小部分内容，为大家打开一道大门进而更加容易了解特征工程。</a:t>
            </a:r>
            <a:endParaRPr lang="en-US" altLang="zh-CN">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4242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5323893"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第一节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无</a:t>
            </a:r>
            <a:r>
              <a:rPr lang="zh-CN" altLang="en-US" sz="3000" b="1" kern="0" dirty="0" smtClean="0">
                <a:solidFill>
                  <a:srgbClr val="C9394A"/>
                </a:solidFill>
                <a:latin typeface="微软雅黑" charset="0"/>
                <a:ea typeface="微软雅黑" charset="0"/>
                <a:cs typeface="微软雅黑" charset="0"/>
              </a:rPr>
              <a:t>量纲化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2843808" y="1594034"/>
            <a:ext cx="3225498" cy="646331"/>
          </a:xfrm>
          <a:prstGeom prst="rect">
            <a:avLst/>
          </a:prstGeom>
          <a:noFill/>
        </p:spPr>
        <p:txBody>
          <a:bodyPr wrap="none" rtlCol="0">
            <a:spAutoFit/>
          </a:bodyPr>
          <a:lstStyle/>
          <a:p>
            <a:r>
              <a:rPr kumimoji="1" lang="en-US" altLang="zh-CN" sz="3600" dirty="0">
                <a:latin typeface="Microsoft YaHei" charset="-122"/>
                <a:ea typeface="Microsoft YaHei" charset="-122"/>
                <a:cs typeface="Microsoft YaHei" charset="-122"/>
              </a:rPr>
              <a:t>Z-score</a:t>
            </a:r>
            <a:r>
              <a:rPr kumimoji="1" lang="zh-CN" altLang="en-US" sz="3600" dirty="0">
                <a:latin typeface="Microsoft YaHei" charset="-122"/>
                <a:ea typeface="Microsoft YaHei" charset="-122"/>
                <a:cs typeface="Microsoft YaHei" charset="-122"/>
              </a:rPr>
              <a:t>标准</a:t>
            </a:r>
            <a:r>
              <a:rPr kumimoji="1" lang="zh-CN" altLang="en-US" sz="3600" dirty="0" smtClean="0">
                <a:latin typeface="Microsoft YaHei" charset="-122"/>
                <a:ea typeface="Microsoft YaHei" charset="-122"/>
                <a:cs typeface="Microsoft YaHei" charset="-122"/>
              </a:rPr>
              <a:t>化</a:t>
            </a:r>
            <a:endParaRPr kumimoji="1" lang="zh-CN" altLang="en-US" sz="3600" dirty="0">
              <a:latin typeface="Microsoft YaHei" charset="-122"/>
              <a:ea typeface="Microsoft YaHei" charset="-122"/>
              <a:cs typeface="Microsoft YaHei" charset="-122"/>
            </a:endParaRPr>
          </a:p>
        </p:txBody>
      </p:sp>
      <p:sp>
        <p:nvSpPr>
          <p:cNvPr id="4" name="矩形 3"/>
          <p:cNvSpPr/>
          <p:nvPr/>
        </p:nvSpPr>
        <p:spPr>
          <a:xfrm>
            <a:off x="1835696" y="2336117"/>
            <a:ext cx="5616624" cy="307777"/>
          </a:xfrm>
          <a:prstGeom prst="rect">
            <a:avLst/>
          </a:prstGeom>
        </p:spPr>
        <p:txBody>
          <a:bodyPr wrap="square">
            <a:spAutoFit/>
          </a:bodyPr>
          <a:lstStyle/>
          <a:p>
            <a:r>
              <a:rPr lang="zh-CN" altLang="en-US" sz="1400" dirty="0">
                <a:solidFill>
                  <a:srgbClr val="333333"/>
                </a:solidFill>
                <a:latin typeface="微软雅黑" panose="020B0503020204020204" pitchFamily="34" charset="-122"/>
                <a:ea typeface="微软雅黑" panose="020B0503020204020204" pitchFamily="34" charset="-122"/>
              </a:rPr>
              <a:t>数据的标准化是将数据按比例缩放，使之落入一个小的特定区间。</a:t>
            </a:r>
            <a:endParaRPr lang="en-US" sz="14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23528" y="3430848"/>
            <a:ext cx="4392488" cy="646331"/>
          </a:xfrm>
          <a:prstGeom prst="rect">
            <a:avLst/>
          </a:prstGeom>
          <a:noFill/>
        </p:spPr>
        <p:txBody>
          <a:bodyPr wrap="square" rtlCol="0">
            <a:spAutoFit/>
          </a:bodyPr>
          <a:lstStyle/>
          <a:p>
            <a:r>
              <a:rPr kumimoji="1" lang="en-US" altLang="zh-CN">
                <a:latin typeface="Microsoft YaHei" charset="-122"/>
                <a:ea typeface="Microsoft YaHei" charset="-122"/>
                <a:cs typeface="Microsoft YaHei" charset="-122"/>
              </a:rPr>
              <a:t>z-score</a:t>
            </a:r>
            <a:r>
              <a:rPr kumimoji="1" lang="zh-CN" altLang="en-US">
                <a:latin typeface="Microsoft YaHei" charset="-122"/>
                <a:ea typeface="Microsoft YaHei" charset="-122"/>
                <a:cs typeface="Microsoft YaHei" charset="-122"/>
              </a:rPr>
              <a:t> 标准化方法</a:t>
            </a:r>
            <a:r>
              <a:rPr kumimoji="1" lang="en-US" altLang="zh-CN">
                <a:latin typeface="Microsoft YaHei" charset="-122"/>
                <a:ea typeface="Microsoft YaHei" charset="-122"/>
                <a:cs typeface="Microsoft YaHei" charset="-122"/>
              </a:rPr>
              <a:t>:</a:t>
            </a:r>
          </a:p>
          <a:p>
            <a:r>
              <a:rPr kumimoji="1" lang="zh-CN" altLang="en-US">
                <a:latin typeface="Microsoft YaHei" charset="-122"/>
                <a:ea typeface="Microsoft YaHei" charset="-122"/>
                <a:cs typeface="Microsoft YaHei" charset="-122"/>
              </a:rPr>
              <a:t>是将每个数据减去均值再除以标准差</a:t>
            </a:r>
            <a:endParaRPr kumimoji="1" lang="en-US" altLang="zh-CN">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文本框 5"/>
              <p:cNvSpPr txBox="1"/>
              <p:nvPr/>
            </p:nvSpPr>
            <p:spPr>
              <a:xfrm>
                <a:off x="1187624" y="4204718"/>
                <a:ext cx="1296144" cy="4217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charset="0"/>
                            </a:rPr>
                          </m:ctrlPr>
                        </m:fPr>
                        <m:num>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altLang="zh-CN" sz="1600" b="0" i="1">
                              <a:latin typeface="Cambria Math" charset="0"/>
                            </a:rPr>
                            <m:t>𝜇</m:t>
                          </m:r>
                        </m:num>
                        <m:den>
                          <m:r>
                            <m:rPr>
                              <m:nor/>
                            </m:rPr>
                            <a:rPr lang="el-GR" altLang="zh-CN" sz="1600"/>
                            <m:t>σ</m:t>
                          </m:r>
                        </m:den>
                      </m:f>
                    </m:oMath>
                  </m:oMathPara>
                </a14:m>
                <a:endParaRPr lang="en-US" sz="1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187624" y="4204718"/>
                <a:ext cx="1296144" cy="421719"/>
              </a:xfrm>
              <a:prstGeom prst="rect">
                <a:avLst/>
              </a:prstGeom>
              <a:blipFill rotWithShape="0">
                <a:blip r:embed="rId3"/>
                <a:stretch>
                  <a:fillRect b="-11594"/>
                </a:stretch>
              </a:blipFill>
            </p:spPr>
            <p:txBody>
              <a:bodyPr/>
              <a:lstStyle/>
              <a:p>
                <a:r>
                  <a:rPr lang="zh-CN" altLang="en-US">
                    <a:noFill/>
                  </a:rPr>
                  <a:t> </a:t>
                </a:r>
              </a:p>
            </p:txBody>
          </p:sp>
        </mc:Fallback>
      </mc:AlternateContent>
      <p:graphicFrame>
        <p:nvGraphicFramePr>
          <p:cNvPr id="8" name="表格 7"/>
          <p:cNvGraphicFramePr>
            <a:graphicFrameLocks noGrp="1"/>
          </p:cNvGraphicFramePr>
          <p:nvPr>
            <p:extLst/>
          </p:nvPr>
        </p:nvGraphicFramePr>
        <p:xfrm>
          <a:off x="4612958" y="2962241"/>
          <a:ext cx="900100" cy="1828800"/>
        </p:xfrm>
        <a:graphic>
          <a:graphicData uri="http://schemas.openxmlformats.org/drawingml/2006/table">
            <a:tbl>
              <a:tblPr firstRow="1" bandRow="1">
                <a:tableStyleId>{5FD0F851-EC5A-4D38-B0AD-8093EC10F338}</a:tableStyleId>
              </a:tblPr>
              <a:tblGrid>
                <a:gridCol w="900100">
                  <a:extLst>
                    <a:ext uri="{9D8B030D-6E8A-4147-A177-3AD203B41FA5}">
                      <a16:colId xmlns:a16="http://schemas.microsoft.com/office/drawing/2014/main" xmlns="" val="1092969697"/>
                    </a:ext>
                  </a:extLst>
                </a:gridCol>
              </a:tblGrid>
              <a:tr h="286385">
                <a:tc>
                  <a:txBody>
                    <a:bodyPr/>
                    <a:lstStyle/>
                    <a:p>
                      <a:r>
                        <a:rPr lang="zh-CN" altLang="en-US" sz="1400" dirty="0">
                          <a:latin typeface="Microsoft YaHei" charset="-122"/>
                          <a:ea typeface="Microsoft YaHei" charset="-122"/>
                          <a:cs typeface="Microsoft YaHei" charset="-122"/>
                        </a:rPr>
                        <a:t>身高</a:t>
                      </a:r>
                      <a:r>
                        <a:rPr lang="en-US" altLang="zh-CN" sz="1400" dirty="0">
                          <a:latin typeface="Microsoft YaHei" charset="-122"/>
                          <a:ea typeface="Microsoft YaHei" charset="-122"/>
                          <a:cs typeface="Microsoft YaHei" charset="-122"/>
                        </a:rPr>
                        <a:t>mm</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3904438759"/>
                  </a:ext>
                </a:extLst>
              </a:tr>
              <a:tr h="286385">
                <a:tc>
                  <a:txBody>
                    <a:bodyPr/>
                    <a:lstStyle/>
                    <a:p>
                      <a:r>
                        <a:rPr lang="en-US" altLang="zh-CN" sz="1400" dirty="0">
                          <a:latin typeface="Microsoft YaHei" charset="-122"/>
                          <a:ea typeface="Microsoft YaHei" charset="-122"/>
                          <a:cs typeface="Microsoft YaHei" charset="-122"/>
                        </a:rPr>
                        <a:t>1950</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1723911037"/>
                  </a:ext>
                </a:extLst>
              </a:tr>
              <a:tr h="286385">
                <a:tc>
                  <a:txBody>
                    <a:bodyPr/>
                    <a:lstStyle/>
                    <a:p>
                      <a:r>
                        <a:rPr lang="is-IS" altLang="zh-CN" sz="1400">
                          <a:effectLst/>
                          <a:latin typeface="Microsoft YaHei" charset="-122"/>
                          <a:ea typeface="Microsoft YaHei" charset="-122"/>
                          <a:cs typeface="Microsoft YaHei" charset="-122"/>
                        </a:rPr>
                        <a:t>203</a:t>
                      </a:r>
                      <a:r>
                        <a:rPr lang="en-US" altLang="zh-CN" sz="1400">
                          <a:effectLst/>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2786291545"/>
                  </a:ext>
                </a:extLst>
              </a:tr>
              <a:tr h="286385">
                <a:tc>
                  <a:txBody>
                    <a:bodyPr/>
                    <a:lstStyle/>
                    <a:p>
                      <a:r>
                        <a:rPr lang="en-US" altLang="zh-CN" sz="1400">
                          <a:latin typeface="Microsoft YaHei" charset="-122"/>
                          <a:ea typeface="Microsoft YaHei" charset="-122"/>
                          <a:cs typeface="Microsoft YaHei" charset="-122"/>
                        </a:rPr>
                        <a:t>1900</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2996057462"/>
                  </a:ext>
                </a:extLst>
              </a:tr>
              <a:tr h="286385">
                <a:tc>
                  <a:txBody>
                    <a:bodyPr/>
                    <a:lstStyle/>
                    <a:p>
                      <a:r>
                        <a:rPr lang="en-US" altLang="zh-CN" sz="1400">
                          <a:latin typeface="Microsoft YaHei" charset="-122"/>
                          <a:ea typeface="Microsoft YaHei" charset="-122"/>
                          <a:cs typeface="Microsoft YaHei" charset="-122"/>
                        </a:rPr>
                        <a:t>2010</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4114932950"/>
                  </a:ext>
                </a:extLst>
              </a:tr>
              <a:tr h="286385">
                <a:tc>
                  <a:txBody>
                    <a:bodyPr/>
                    <a:lstStyle/>
                    <a:p>
                      <a:r>
                        <a:rPr lang="en-US" altLang="zh-CN" sz="1400">
                          <a:latin typeface="Microsoft YaHei" charset="-122"/>
                          <a:ea typeface="Microsoft YaHei" charset="-122"/>
                          <a:cs typeface="Microsoft YaHei" charset="-122"/>
                        </a:rPr>
                        <a:t>2080</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430165246"/>
                  </a:ext>
                </a:extLst>
              </a:tr>
            </a:tbl>
          </a:graphicData>
        </a:graphic>
      </p:graphicFrame>
      <p:sp>
        <p:nvSpPr>
          <p:cNvPr id="5" name="文本框 4"/>
          <p:cNvSpPr txBox="1"/>
          <p:nvPr/>
        </p:nvSpPr>
        <p:spPr>
          <a:xfrm>
            <a:off x="5580112" y="3506387"/>
            <a:ext cx="853119" cy="523220"/>
          </a:xfrm>
          <a:prstGeom prst="rect">
            <a:avLst/>
          </a:prstGeom>
          <a:noFill/>
        </p:spPr>
        <p:txBody>
          <a:bodyPr wrap="none" rtlCol="0">
            <a:spAutoFit/>
          </a:bodyPr>
          <a:lstStyle/>
          <a:p>
            <a:r>
              <a:rPr kumimoji="1" lang="en-US" altLang="zh-CN" sz="1400">
                <a:solidFill>
                  <a:srgbClr val="00B050"/>
                </a:solidFill>
                <a:latin typeface="Microsoft YaHei" charset="-122"/>
                <a:ea typeface="Microsoft YaHei" charset="-122"/>
                <a:cs typeface="Microsoft YaHei" charset="-122"/>
              </a:rPr>
              <a:t>μ=1994</a:t>
            </a:r>
          </a:p>
          <a:p>
            <a:r>
              <a:rPr kumimoji="1" lang="el-GR" altLang="zh-CN" sz="1400">
                <a:solidFill>
                  <a:srgbClr val="FF0000"/>
                </a:solidFill>
                <a:latin typeface="Microsoft YaHei" charset="-122"/>
                <a:ea typeface="Microsoft YaHei" charset="-122"/>
                <a:cs typeface="Microsoft YaHei" charset="-122"/>
              </a:rPr>
              <a:t>σ</a:t>
            </a:r>
            <a:r>
              <a:rPr kumimoji="1" lang="en-US" altLang="zh-CN" sz="1400">
                <a:solidFill>
                  <a:srgbClr val="FF0000"/>
                </a:solidFill>
                <a:latin typeface="Microsoft YaHei" charset="-122"/>
                <a:ea typeface="Microsoft YaHei" charset="-122"/>
                <a:cs typeface="Microsoft YaHei" charset="-122"/>
              </a:rPr>
              <a:t>=62.8</a:t>
            </a:r>
            <a:endParaRPr kumimoji="1" lang="zh-CN" altLang="en-US" sz="1400">
              <a:solidFill>
                <a:srgbClr val="FF0000"/>
              </a:solidFill>
              <a:latin typeface="Microsoft YaHei" charset="-122"/>
              <a:ea typeface="Microsoft YaHei" charset="-122"/>
              <a:cs typeface="Microsoft YaHei" charset="-122"/>
            </a:endParaRPr>
          </a:p>
        </p:txBody>
      </p:sp>
      <p:graphicFrame>
        <p:nvGraphicFramePr>
          <p:cNvPr id="9" name="表格 8"/>
          <p:cNvGraphicFramePr>
            <a:graphicFrameLocks noGrp="1"/>
          </p:cNvGraphicFramePr>
          <p:nvPr>
            <p:extLst/>
          </p:nvPr>
        </p:nvGraphicFramePr>
        <p:xfrm>
          <a:off x="6740558" y="2961159"/>
          <a:ext cx="2223930" cy="1718310"/>
        </p:xfrm>
        <a:graphic>
          <a:graphicData uri="http://schemas.openxmlformats.org/drawingml/2006/table">
            <a:tbl>
              <a:tblPr firstRow="1" bandRow="1">
                <a:tableStyleId>{5FD0F851-EC5A-4D38-B0AD-8093EC10F338}</a:tableStyleId>
              </a:tblPr>
              <a:tblGrid>
                <a:gridCol w="2223930">
                  <a:extLst>
                    <a:ext uri="{9D8B030D-6E8A-4147-A177-3AD203B41FA5}">
                      <a16:colId xmlns:a16="http://schemas.microsoft.com/office/drawing/2014/main" xmlns="" val="1092969697"/>
                    </a:ext>
                  </a:extLst>
                </a:gridCol>
              </a:tblGrid>
              <a:tr h="286385">
                <a:tc>
                  <a:txBody>
                    <a:bodyPr/>
                    <a:lstStyle/>
                    <a:p>
                      <a:r>
                        <a:rPr lang="zh-CN" altLang="en-US" sz="1200" dirty="0">
                          <a:latin typeface="Microsoft YaHei" charset="-122"/>
                          <a:ea typeface="Microsoft YaHei" charset="-122"/>
                          <a:cs typeface="Microsoft YaHei" charset="-122"/>
                        </a:rPr>
                        <a:t>身高</a:t>
                      </a:r>
                      <a:r>
                        <a:rPr lang="en-US" altLang="zh-CN" sz="1200" dirty="0">
                          <a:latin typeface="Microsoft YaHei" charset="-122"/>
                          <a:ea typeface="Microsoft YaHei" charset="-122"/>
                          <a:cs typeface="Microsoft YaHei" charset="-122"/>
                        </a:rPr>
                        <a:t>mm</a:t>
                      </a:r>
                      <a:endParaRPr lang="zh-CN" altLang="en-US" sz="12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3904438759"/>
                  </a:ext>
                </a:extLst>
              </a:tr>
              <a:tr h="286385">
                <a:tc>
                  <a:txBody>
                    <a:bodyPr/>
                    <a:lstStyle/>
                    <a:p>
                      <a:r>
                        <a:rPr lang="en-US" altLang="zh-CN" sz="1200" dirty="0">
                          <a:solidFill>
                            <a:schemeClr val="tx1"/>
                          </a:solidFill>
                          <a:latin typeface="Microsoft YaHei" charset="-122"/>
                          <a:ea typeface="Microsoft YaHei" charset="-122"/>
                          <a:cs typeface="Microsoft YaHei" charset="-122"/>
                        </a:rPr>
                        <a:t>(1950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1994)</a:t>
                      </a:r>
                      <a:r>
                        <a:rPr lang="en-US" altLang="zh-CN" sz="1200" dirty="0">
                          <a:latin typeface="Microsoft YaHei" charset="-122"/>
                          <a:ea typeface="Microsoft YaHei" charset="-122"/>
                          <a:cs typeface="Microsoft YaHei" charset="-122"/>
                        </a:rPr>
                        <a:t>/(</a:t>
                      </a:r>
                      <a:r>
                        <a:rPr lang="en-US" altLang="zh-CN" sz="1200" dirty="0">
                          <a:solidFill>
                            <a:srgbClr val="FF0000"/>
                          </a:solidFill>
                          <a:latin typeface="Microsoft YaHei" charset="-122"/>
                          <a:ea typeface="Microsoft YaHei" charset="-122"/>
                          <a:cs typeface="Microsoft YaHei" charset="-122"/>
                        </a:rPr>
                        <a:t>62.8</a:t>
                      </a:r>
                      <a:r>
                        <a:rPr lang="en-US" altLang="zh-CN" sz="1200" dirty="0">
                          <a:solidFill>
                            <a:srgbClr val="00B050"/>
                          </a:solidFill>
                          <a:latin typeface="Microsoft YaHei" charset="-122"/>
                          <a:ea typeface="Microsoft YaHei" charset="-122"/>
                          <a:cs typeface="Microsoft YaHei" charset="-122"/>
                        </a:rPr>
                        <a:t>)=</a:t>
                      </a:r>
                      <a:r>
                        <a:rPr lang="mr-IN" altLang="zh-CN" sz="1200" dirty="0">
                          <a:solidFill>
                            <a:srgbClr val="00B050"/>
                          </a:solidFill>
                          <a:latin typeface="Microsoft YaHei" charset="-122"/>
                          <a:ea typeface="Microsoft YaHei" charset="-122"/>
                          <a:cs typeface="Microsoft YaHei" charset="-122"/>
                        </a:rPr>
                        <a:t>-0.70</a:t>
                      </a:r>
                      <a:endParaRPr lang="zh-CN" altLang="en-US" sz="1200" dirty="0">
                        <a:solidFill>
                          <a:srgbClr val="00B050"/>
                        </a:solidFill>
                        <a:latin typeface="Microsoft YaHei" charset="-122"/>
                        <a:ea typeface="Microsoft YaHei" charset="-122"/>
                        <a:cs typeface="Microsoft YaHei" charset="-122"/>
                      </a:endParaRPr>
                    </a:p>
                  </a:txBody>
                  <a:tcPr/>
                </a:tc>
                <a:extLst>
                  <a:ext uri="{0D108BD9-81ED-4DB2-BD59-A6C34878D82A}">
                    <a16:rowId xmlns:a16="http://schemas.microsoft.com/office/drawing/2014/main" xmlns="" val="1723911037"/>
                  </a:ext>
                </a:extLst>
              </a:tr>
              <a:tr h="286385">
                <a:tc>
                  <a:txBody>
                    <a:bodyPr/>
                    <a:lstStyle/>
                    <a:p>
                      <a:r>
                        <a:rPr lang="en-US" altLang="zh-CN" sz="1200">
                          <a:effectLst/>
                          <a:latin typeface="Microsoft YaHei" charset="-122"/>
                          <a:ea typeface="Microsoft YaHei" charset="-122"/>
                          <a:cs typeface="Microsoft YaHei" charset="-122"/>
                        </a:rPr>
                        <a:t>(</a:t>
                      </a:r>
                      <a:r>
                        <a:rPr lang="is-IS" altLang="zh-CN" sz="1200">
                          <a:effectLst/>
                          <a:latin typeface="Microsoft YaHei" charset="-122"/>
                          <a:ea typeface="Microsoft YaHei" charset="-122"/>
                          <a:cs typeface="Microsoft YaHei" charset="-122"/>
                        </a:rPr>
                        <a:t>203</a:t>
                      </a:r>
                      <a:r>
                        <a:rPr lang="en-US" altLang="zh-CN" sz="1200">
                          <a:effectLst/>
                          <a:latin typeface="Microsoft YaHei" charset="-122"/>
                          <a:ea typeface="Microsoft YaHei" charset="-122"/>
                          <a:cs typeface="Microsoft YaHei" charset="-122"/>
                        </a:rPr>
                        <a:t>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1994)</a:t>
                      </a:r>
                      <a:r>
                        <a:rPr lang="en-US" altLang="zh-CN" sz="1200" dirty="0">
                          <a:latin typeface="Microsoft YaHei" charset="-122"/>
                          <a:ea typeface="Microsoft YaHei" charset="-122"/>
                          <a:cs typeface="Microsoft YaHei" charset="-122"/>
                        </a:rPr>
                        <a:t>/(</a:t>
                      </a:r>
                      <a:r>
                        <a:rPr lang="en-US" altLang="zh-CN" sz="1200" dirty="0">
                          <a:solidFill>
                            <a:srgbClr val="FF0000"/>
                          </a:solidFill>
                          <a:latin typeface="Microsoft YaHei" charset="-122"/>
                          <a:ea typeface="Microsoft YaHei" charset="-122"/>
                          <a:cs typeface="Microsoft YaHei" charset="-122"/>
                        </a:rPr>
                        <a:t>62.8</a:t>
                      </a:r>
                      <a:r>
                        <a:rPr lang="en-US" altLang="zh-CN" sz="1200" dirty="0">
                          <a:solidFill>
                            <a:srgbClr val="00B050"/>
                          </a:solidFill>
                          <a:latin typeface="Microsoft YaHei" charset="-122"/>
                          <a:ea typeface="Microsoft YaHei" charset="-122"/>
                          <a:cs typeface="Microsoft YaHei" charset="-122"/>
                        </a:rPr>
                        <a:t>)=</a:t>
                      </a:r>
                      <a:r>
                        <a:rPr lang="nb-NO" altLang="zh-CN" sz="1200" dirty="0">
                          <a:solidFill>
                            <a:srgbClr val="00B050"/>
                          </a:solidFill>
                          <a:latin typeface="Microsoft YaHei" charset="-122"/>
                          <a:ea typeface="Microsoft YaHei" charset="-122"/>
                          <a:cs typeface="Microsoft YaHei" charset="-122"/>
                        </a:rPr>
                        <a:t>0.57</a:t>
                      </a:r>
                      <a:endParaRPr lang="zh-CN" altLang="en-US" sz="1200" dirty="0">
                        <a:solidFill>
                          <a:srgbClr val="00B050"/>
                        </a:solidFill>
                        <a:latin typeface="Microsoft YaHei" charset="-122"/>
                        <a:ea typeface="Microsoft YaHei" charset="-122"/>
                        <a:cs typeface="Microsoft YaHei" charset="-122"/>
                      </a:endParaRPr>
                    </a:p>
                  </a:txBody>
                  <a:tcPr/>
                </a:tc>
                <a:extLst>
                  <a:ext uri="{0D108BD9-81ED-4DB2-BD59-A6C34878D82A}">
                    <a16:rowId xmlns:a16="http://schemas.microsoft.com/office/drawing/2014/main" xmlns="" val="2786291545"/>
                  </a:ext>
                </a:extLst>
              </a:tr>
              <a:tr h="286385">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1200">
                          <a:latin typeface="Microsoft YaHei" charset="-122"/>
                          <a:ea typeface="Microsoft YaHei" charset="-122"/>
                          <a:cs typeface="Microsoft YaHei" charset="-122"/>
                        </a:rPr>
                        <a:t>(1900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1994)</a:t>
                      </a:r>
                      <a:r>
                        <a:rPr lang="en-US" altLang="zh-CN" sz="1200" dirty="0">
                          <a:latin typeface="Microsoft YaHei" charset="-122"/>
                          <a:ea typeface="Microsoft YaHei" charset="-122"/>
                          <a:cs typeface="Microsoft YaHei" charset="-122"/>
                        </a:rPr>
                        <a:t>/(</a:t>
                      </a:r>
                      <a:r>
                        <a:rPr lang="en-US" altLang="zh-CN" sz="1200" dirty="0">
                          <a:solidFill>
                            <a:srgbClr val="FF0000"/>
                          </a:solidFill>
                          <a:latin typeface="Microsoft YaHei" charset="-122"/>
                          <a:ea typeface="Microsoft YaHei" charset="-122"/>
                          <a:cs typeface="Microsoft YaHei" charset="-122"/>
                        </a:rPr>
                        <a:t>62.8</a:t>
                      </a:r>
                      <a:r>
                        <a:rPr lang="en-US" altLang="zh-CN" sz="1200" dirty="0">
                          <a:solidFill>
                            <a:srgbClr val="00B050"/>
                          </a:solidFill>
                          <a:latin typeface="Microsoft YaHei" charset="-122"/>
                          <a:ea typeface="Microsoft YaHei" charset="-122"/>
                          <a:cs typeface="Microsoft YaHei" charset="-122"/>
                        </a:rPr>
                        <a:t>)=</a:t>
                      </a:r>
                      <a:r>
                        <a:rPr lang="mr-IN" altLang="zh-CN" sz="1200" dirty="0">
                          <a:solidFill>
                            <a:srgbClr val="00B050"/>
                          </a:solidFill>
                          <a:latin typeface="Microsoft YaHei" charset="-122"/>
                          <a:ea typeface="Microsoft YaHei" charset="-122"/>
                          <a:cs typeface="Microsoft YaHei" charset="-122"/>
                        </a:rPr>
                        <a:t>-1.49</a:t>
                      </a:r>
                      <a:endParaRPr lang="zh-CN" altLang="en-US" sz="1200" dirty="0">
                        <a:solidFill>
                          <a:srgbClr val="00B050"/>
                        </a:solidFill>
                        <a:latin typeface="Microsoft YaHei" charset="-122"/>
                        <a:ea typeface="Microsoft YaHei" charset="-122"/>
                        <a:cs typeface="Microsoft YaHei" charset="-122"/>
                      </a:endParaRPr>
                    </a:p>
                  </a:txBody>
                  <a:tcPr/>
                </a:tc>
                <a:extLst>
                  <a:ext uri="{0D108BD9-81ED-4DB2-BD59-A6C34878D82A}">
                    <a16:rowId xmlns:a16="http://schemas.microsoft.com/office/drawing/2014/main" xmlns="" val="2996057462"/>
                  </a:ext>
                </a:extLst>
              </a:tr>
              <a:tr h="286385">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1200">
                          <a:latin typeface="Microsoft YaHei" charset="-122"/>
                          <a:ea typeface="Microsoft YaHei" charset="-122"/>
                          <a:cs typeface="Microsoft YaHei" charset="-122"/>
                        </a:rPr>
                        <a:t>(2010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1994)</a:t>
                      </a:r>
                      <a:r>
                        <a:rPr lang="en-US" altLang="zh-CN" sz="1200" dirty="0">
                          <a:latin typeface="Microsoft YaHei" charset="-122"/>
                          <a:ea typeface="Microsoft YaHei" charset="-122"/>
                          <a:cs typeface="Microsoft YaHei" charset="-122"/>
                        </a:rPr>
                        <a:t>/(</a:t>
                      </a:r>
                      <a:r>
                        <a:rPr lang="en-US" altLang="zh-CN" sz="1200" dirty="0">
                          <a:solidFill>
                            <a:srgbClr val="FF0000"/>
                          </a:solidFill>
                          <a:latin typeface="Microsoft YaHei" charset="-122"/>
                          <a:ea typeface="Microsoft YaHei" charset="-122"/>
                          <a:cs typeface="Microsoft YaHei" charset="-122"/>
                        </a:rPr>
                        <a:t>62.8</a:t>
                      </a:r>
                      <a:r>
                        <a:rPr lang="en-US" altLang="zh-CN" sz="1200" dirty="0">
                          <a:solidFill>
                            <a:srgbClr val="00B050"/>
                          </a:solidFill>
                          <a:latin typeface="Microsoft YaHei" charset="-122"/>
                          <a:ea typeface="Microsoft YaHei" charset="-122"/>
                          <a:cs typeface="Microsoft YaHei" charset="-122"/>
                        </a:rPr>
                        <a:t>)=</a:t>
                      </a:r>
                      <a:r>
                        <a:rPr lang="nb-NO" altLang="zh-CN" sz="1200" dirty="0">
                          <a:solidFill>
                            <a:srgbClr val="00B050"/>
                          </a:solidFill>
                          <a:latin typeface="Microsoft YaHei" charset="-122"/>
                          <a:ea typeface="Microsoft YaHei" charset="-122"/>
                          <a:cs typeface="Microsoft YaHei" charset="-122"/>
                        </a:rPr>
                        <a:t>0.25</a:t>
                      </a:r>
                      <a:endParaRPr lang="zh-CN" altLang="en-US" sz="1200" dirty="0">
                        <a:solidFill>
                          <a:srgbClr val="00B050"/>
                        </a:solidFill>
                        <a:latin typeface="Microsoft YaHei" charset="-122"/>
                        <a:ea typeface="Microsoft YaHei" charset="-122"/>
                        <a:cs typeface="Microsoft YaHei" charset="-122"/>
                      </a:endParaRPr>
                    </a:p>
                  </a:txBody>
                  <a:tcPr/>
                </a:tc>
                <a:extLst>
                  <a:ext uri="{0D108BD9-81ED-4DB2-BD59-A6C34878D82A}">
                    <a16:rowId xmlns:a16="http://schemas.microsoft.com/office/drawing/2014/main" xmlns="" val="4114932950"/>
                  </a:ext>
                </a:extLst>
              </a:tr>
              <a:tr h="286385">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sz="1200">
                          <a:latin typeface="Microsoft YaHei" charset="-122"/>
                          <a:ea typeface="Microsoft YaHei" charset="-122"/>
                          <a:cs typeface="Microsoft YaHei" charset="-122"/>
                        </a:rPr>
                        <a:t>(2080</a:t>
                      </a:r>
                      <a:r>
                        <a:rPr lang="en-US" altLang="zh-CN" sz="1200" dirty="0">
                          <a:latin typeface="Microsoft YaHei" charset="-122"/>
                          <a:ea typeface="Microsoft YaHei" charset="-122"/>
                          <a:cs typeface="Microsoft YaHei" charset="-122"/>
                        </a:rPr>
                        <a:t>-</a:t>
                      </a:r>
                      <a:r>
                        <a:rPr lang="en-US" altLang="zh-CN" sz="1200" dirty="0">
                          <a:solidFill>
                            <a:srgbClr val="00B050"/>
                          </a:solidFill>
                          <a:latin typeface="Microsoft YaHei" charset="-122"/>
                          <a:ea typeface="Microsoft YaHei" charset="-122"/>
                          <a:cs typeface="Microsoft YaHei" charset="-122"/>
                        </a:rPr>
                        <a:t>1994)</a:t>
                      </a:r>
                      <a:r>
                        <a:rPr lang="en-US" altLang="zh-CN" sz="1200" dirty="0">
                          <a:latin typeface="Microsoft YaHei" charset="-122"/>
                          <a:ea typeface="Microsoft YaHei" charset="-122"/>
                          <a:cs typeface="Microsoft YaHei" charset="-122"/>
                        </a:rPr>
                        <a:t>/(</a:t>
                      </a:r>
                      <a:r>
                        <a:rPr lang="en-US" altLang="zh-CN" sz="1200" dirty="0">
                          <a:solidFill>
                            <a:srgbClr val="FF0000"/>
                          </a:solidFill>
                          <a:latin typeface="Microsoft YaHei" charset="-122"/>
                          <a:ea typeface="Microsoft YaHei" charset="-122"/>
                          <a:cs typeface="Microsoft YaHei" charset="-122"/>
                        </a:rPr>
                        <a:t>62.8</a:t>
                      </a:r>
                      <a:r>
                        <a:rPr lang="en-US" altLang="zh-CN" sz="1200" dirty="0">
                          <a:solidFill>
                            <a:srgbClr val="00B050"/>
                          </a:solidFill>
                          <a:latin typeface="Microsoft YaHei" charset="-122"/>
                          <a:ea typeface="Microsoft YaHei" charset="-122"/>
                          <a:cs typeface="Microsoft YaHei" charset="-122"/>
                        </a:rPr>
                        <a:t>)=</a:t>
                      </a:r>
                      <a:r>
                        <a:rPr lang="nb-NO" altLang="zh-CN" sz="1200" dirty="0">
                          <a:solidFill>
                            <a:srgbClr val="00B050"/>
                          </a:solidFill>
                          <a:latin typeface="Microsoft YaHei" charset="-122"/>
                          <a:ea typeface="Microsoft YaHei" charset="-122"/>
                          <a:cs typeface="Microsoft YaHei" charset="-122"/>
                        </a:rPr>
                        <a:t>1.36</a:t>
                      </a:r>
                      <a:endParaRPr lang="zh-CN" altLang="en-US" sz="1200" dirty="0">
                        <a:solidFill>
                          <a:srgbClr val="00B050"/>
                        </a:solidFill>
                        <a:latin typeface="Microsoft YaHei" charset="-122"/>
                        <a:ea typeface="Microsoft YaHei" charset="-122"/>
                        <a:cs typeface="Microsoft YaHei" charset="-122"/>
                      </a:endParaRPr>
                    </a:p>
                  </a:txBody>
                  <a:tcPr/>
                </a:tc>
                <a:extLst>
                  <a:ext uri="{0D108BD9-81ED-4DB2-BD59-A6C34878D82A}">
                    <a16:rowId xmlns:a16="http://schemas.microsoft.com/office/drawing/2014/main" xmlns="" val="430165246"/>
                  </a:ext>
                </a:extLst>
              </a:tr>
            </a:tbl>
          </a:graphicData>
        </a:graphic>
      </p:graphicFrame>
    </p:spTree>
    <p:extLst>
      <p:ext uri="{BB962C8B-B14F-4D97-AF65-F5344CB8AC3E}">
        <p14:creationId xmlns:p14="http://schemas.microsoft.com/office/powerpoint/2010/main" val="175624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5323893"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第一节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无</a:t>
            </a:r>
            <a:r>
              <a:rPr lang="zh-CN" altLang="en-US" sz="3000" b="1" kern="0" dirty="0" smtClean="0">
                <a:solidFill>
                  <a:srgbClr val="C9394A"/>
                </a:solidFill>
                <a:latin typeface="微软雅黑" charset="0"/>
                <a:ea typeface="微软雅黑" charset="0"/>
                <a:cs typeface="微软雅黑" charset="0"/>
              </a:rPr>
              <a:t>量纲化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787169" y="1427617"/>
            <a:ext cx="1569660" cy="646331"/>
          </a:xfrm>
          <a:prstGeom prst="rect">
            <a:avLst/>
          </a:prstGeom>
          <a:noFill/>
        </p:spPr>
        <p:txBody>
          <a:bodyPr wrap="none" rtlCol="0">
            <a:spAutoFit/>
          </a:bodyPr>
          <a:lstStyle/>
          <a:p>
            <a:r>
              <a:rPr kumimoji="1" lang="zh-CN" altLang="en-US" sz="3600" dirty="0">
                <a:latin typeface="Microsoft YaHei" charset="-122"/>
                <a:ea typeface="Microsoft YaHei" charset="-122"/>
                <a:cs typeface="Microsoft YaHei" charset="-122"/>
              </a:rPr>
              <a:t>标准化</a:t>
            </a:r>
          </a:p>
        </p:txBody>
      </p:sp>
      <p:sp>
        <p:nvSpPr>
          <p:cNvPr id="11" name="文本框 10"/>
          <p:cNvSpPr txBox="1"/>
          <p:nvPr/>
        </p:nvSpPr>
        <p:spPr>
          <a:xfrm>
            <a:off x="1963892" y="4589502"/>
            <a:ext cx="5123262"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利用</a:t>
            </a:r>
            <a:r>
              <a:rPr kumimoji="1" lang="en-US" altLang="zh-CN">
                <a:latin typeface="Microsoft YaHei" charset="-122"/>
                <a:ea typeface="Microsoft YaHei" charset="-122"/>
                <a:cs typeface="Microsoft YaHei" charset="-122"/>
              </a:rPr>
              <a:t>sklearn</a:t>
            </a:r>
            <a:r>
              <a:rPr kumimoji="1" lang="zh-CN" altLang="en-US">
                <a:latin typeface="Microsoft YaHei" charset="-122"/>
                <a:ea typeface="Microsoft YaHei" charset="-122"/>
                <a:cs typeface="Microsoft YaHei" charset="-122"/>
              </a:rPr>
              <a:t>，我们可以方便地进行标准化处理。</a:t>
            </a:r>
            <a:endParaRPr kumimoji="1" lang="en-US" altLang="zh-CN">
              <a:latin typeface="Microsoft YaHei" charset="-122"/>
              <a:ea typeface="Microsoft YaHei" charset="-122"/>
              <a:cs typeface="Microsoft YaHei" charset="-122"/>
            </a:endParaRPr>
          </a:p>
        </p:txBody>
      </p:sp>
      <p:sp>
        <p:nvSpPr>
          <p:cNvPr id="12" name="文本框 11"/>
          <p:cNvSpPr txBox="1"/>
          <p:nvPr/>
        </p:nvSpPr>
        <p:spPr>
          <a:xfrm>
            <a:off x="7087154" y="4404836"/>
            <a:ext cx="2030824" cy="738664"/>
          </a:xfrm>
          <a:prstGeom prst="rect">
            <a:avLst/>
          </a:prstGeom>
          <a:noFill/>
        </p:spPr>
        <p:txBody>
          <a:bodyPr wrap="square" rtlCol="0">
            <a:spAutoFit/>
          </a:bodyPr>
          <a:lstStyle/>
          <a:p>
            <a:r>
              <a:rPr kumimoji="1" lang="en-US" altLang="zh-CN" sz="1400">
                <a:solidFill>
                  <a:schemeClr val="bg1">
                    <a:lumMod val="50000"/>
                  </a:schemeClr>
                </a:solidFill>
                <a:latin typeface="Microsoft YaHei" charset="-122"/>
                <a:ea typeface="Microsoft YaHei" charset="-122"/>
                <a:cs typeface="Microsoft YaHei" charset="-122"/>
              </a:rPr>
              <a:t>Tips:</a:t>
            </a:r>
            <a:r>
              <a:rPr kumimoji="1" lang="zh-CN" altLang="en-US" sz="1400">
                <a:solidFill>
                  <a:schemeClr val="bg1">
                    <a:lumMod val="50000"/>
                  </a:schemeClr>
                </a:solidFill>
                <a:latin typeface="Microsoft YaHei" charset="-122"/>
                <a:ea typeface="Microsoft YaHei" charset="-122"/>
                <a:cs typeface="Microsoft YaHei" charset="-122"/>
              </a:rPr>
              <a:t>使用时别忘了在测试集中标准化方式要与训练集统一。</a:t>
            </a:r>
          </a:p>
        </p:txBody>
      </p:sp>
      <p:pic>
        <p:nvPicPr>
          <p:cNvPr id="4" name="图片 3"/>
          <p:cNvPicPr>
            <a:picLocks noChangeAspect="1"/>
          </p:cNvPicPr>
          <p:nvPr/>
        </p:nvPicPr>
        <p:blipFill>
          <a:blip r:embed="rId3"/>
          <a:stretch>
            <a:fillRect/>
          </a:stretch>
        </p:blipFill>
        <p:spPr>
          <a:xfrm>
            <a:off x="1502747" y="2042048"/>
            <a:ext cx="6138505" cy="2370519"/>
          </a:xfrm>
          <a:prstGeom prst="rect">
            <a:avLst/>
          </a:prstGeom>
        </p:spPr>
      </p:pic>
    </p:spTree>
    <p:extLst>
      <p:ext uri="{BB962C8B-B14F-4D97-AF65-F5344CB8AC3E}">
        <p14:creationId xmlns:p14="http://schemas.microsoft.com/office/powerpoint/2010/main" val="5009021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5323893"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第一节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无</a:t>
            </a:r>
            <a:r>
              <a:rPr lang="zh-CN" altLang="en-US" sz="3000" b="1" kern="0" dirty="0" smtClean="0">
                <a:solidFill>
                  <a:srgbClr val="C9394A"/>
                </a:solidFill>
                <a:latin typeface="微软雅黑" charset="0"/>
                <a:ea typeface="微软雅黑" charset="0"/>
                <a:cs typeface="微软雅黑" charset="0"/>
              </a:rPr>
              <a:t>量纲化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1184725" y="1654467"/>
            <a:ext cx="6774547" cy="646331"/>
          </a:xfrm>
          <a:prstGeom prst="rect">
            <a:avLst/>
          </a:prstGeom>
          <a:noFill/>
        </p:spPr>
        <p:txBody>
          <a:bodyPr wrap="none" rtlCol="0">
            <a:spAutoFit/>
          </a:bodyPr>
          <a:lstStyle/>
          <a:p>
            <a:r>
              <a:rPr kumimoji="1" lang="en-US" altLang="zh-CN" sz="3600" dirty="0">
                <a:latin typeface="Microsoft YaHei" charset="-122"/>
                <a:ea typeface="Microsoft YaHei" charset="-122"/>
                <a:cs typeface="Microsoft YaHei" charset="-122"/>
              </a:rPr>
              <a:t>z-score</a:t>
            </a:r>
            <a:r>
              <a:rPr kumimoji="1" lang="zh-CN" altLang="en-US" sz="3600" dirty="0">
                <a:latin typeface="Microsoft YaHei" charset="-122"/>
                <a:ea typeface="Microsoft YaHei" charset="-122"/>
                <a:cs typeface="Microsoft YaHei" charset="-122"/>
              </a:rPr>
              <a:t>与</a:t>
            </a:r>
            <a:r>
              <a:rPr kumimoji="1" lang="en-US" altLang="zh-CN" sz="3600" dirty="0">
                <a:latin typeface="Microsoft YaHei" charset="-122"/>
                <a:ea typeface="Microsoft YaHei" charset="-122"/>
                <a:cs typeface="Microsoft YaHei" charset="-122"/>
              </a:rPr>
              <a:t>minmax</a:t>
            </a:r>
            <a:r>
              <a:rPr kumimoji="1" lang="zh-CN" altLang="en-US" sz="3600" dirty="0" smtClean="0">
                <a:latin typeface="Microsoft YaHei" charset="-122"/>
                <a:ea typeface="Microsoft YaHei" charset="-122"/>
                <a:cs typeface="Microsoft YaHei" charset="-122"/>
              </a:rPr>
              <a:t>标准化的区别</a:t>
            </a:r>
            <a:endParaRPr kumimoji="1" lang="zh-CN" altLang="en-US" sz="3600" dirty="0">
              <a:latin typeface="Microsoft YaHei" charset="-122"/>
              <a:ea typeface="Microsoft YaHei" charset="-122"/>
              <a:cs typeface="Microsoft YaHei" charset="-122"/>
            </a:endParaRPr>
          </a:p>
        </p:txBody>
      </p:sp>
      <p:sp>
        <p:nvSpPr>
          <p:cNvPr id="10" name="矩形"/>
          <p:cNvSpPr>
            <a:spLocks/>
          </p:cNvSpPr>
          <p:nvPr/>
        </p:nvSpPr>
        <p:spPr>
          <a:xfrm>
            <a:off x="1648993" y="2619997"/>
            <a:ext cx="6019351" cy="338554"/>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914400" lvl="1" indent="-457200">
              <a:buFont typeface="+mj-lt"/>
              <a:buAutoNum type="arabicPeriod"/>
            </a:pPr>
            <a:r>
              <a:rPr lang="en-US" altLang="zh-CN" sz="1600" dirty="0">
                <a:solidFill>
                  <a:srgbClr val="474747"/>
                </a:solidFill>
                <a:latin typeface="微软雅黑" charset="0"/>
                <a:ea typeface="微软雅黑" charset="0"/>
                <a:cs typeface="微软雅黑" charset="0"/>
                <a:sym typeface="Calibri" pitchFamily="34" charset="0"/>
              </a:rPr>
              <a:t>minmax</a:t>
            </a:r>
            <a:r>
              <a:rPr lang="zh-CN" altLang="en-US" sz="1600" dirty="0">
                <a:solidFill>
                  <a:srgbClr val="474747"/>
                </a:solidFill>
                <a:latin typeface="微软雅黑" charset="0"/>
                <a:ea typeface="微软雅黑" charset="0"/>
                <a:cs typeface="微软雅黑" charset="0"/>
                <a:sym typeface="Calibri" pitchFamily="34" charset="0"/>
              </a:rPr>
              <a:t>变换依赖某两个值，</a:t>
            </a:r>
            <a:r>
              <a:rPr lang="en-US" altLang="zh-CN" sz="1600" dirty="0">
                <a:solidFill>
                  <a:srgbClr val="474747"/>
                </a:solidFill>
                <a:latin typeface="微软雅黑" charset="0"/>
                <a:ea typeface="微软雅黑" charset="0"/>
                <a:cs typeface="微软雅黑" charset="0"/>
                <a:sym typeface="Calibri" pitchFamily="34" charset="0"/>
              </a:rPr>
              <a:t>zscore</a:t>
            </a:r>
            <a:r>
              <a:rPr lang="zh-CN" altLang="en-US" sz="1600" dirty="0">
                <a:solidFill>
                  <a:srgbClr val="474747"/>
                </a:solidFill>
                <a:latin typeface="微软雅黑" charset="0"/>
                <a:ea typeface="微软雅黑" charset="0"/>
                <a:cs typeface="微软雅黑" charset="0"/>
                <a:sym typeface="Calibri" pitchFamily="34" charset="0"/>
              </a:rPr>
              <a:t>标准化依赖所有值</a:t>
            </a:r>
            <a:endParaRPr lang="zh-CN" altLang="en-US" sz="16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1" name="矩形"/>
          <p:cNvSpPr>
            <a:spLocks/>
          </p:cNvSpPr>
          <p:nvPr/>
        </p:nvSpPr>
        <p:spPr>
          <a:xfrm>
            <a:off x="1648994" y="3277750"/>
            <a:ext cx="6019350" cy="584775"/>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914400" lvl="1" indent="-457200">
              <a:buFont typeface="+mj-lt"/>
              <a:buAutoNum type="arabicPeriod" startAt="2"/>
            </a:pPr>
            <a:r>
              <a:rPr lang="en-US" altLang="zh-CN" sz="1600" dirty="0">
                <a:solidFill>
                  <a:srgbClr val="474747"/>
                </a:solidFill>
                <a:latin typeface="微软雅黑" charset="0"/>
                <a:ea typeface="微软雅黑" charset="0"/>
                <a:cs typeface="微软雅黑" charset="0"/>
                <a:sym typeface="Calibri" pitchFamily="34" charset="0"/>
              </a:rPr>
              <a:t>minmax</a:t>
            </a:r>
            <a:r>
              <a:rPr lang="zh-CN" altLang="en-US" sz="1600" dirty="0">
                <a:solidFill>
                  <a:srgbClr val="474747"/>
                </a:solidFill>
                <a:latin typeface="微软雅黑" charset="0"/>
                <a:ea typeface="微软雅黑" charset="0"/>
                <a:cs typeface="微软雅黑" charset="0"/>
                <a:sym typeface="Calibri" pitchFamily="34" charset="0"/>
              </a:rPr>
              <a:t>会转变成</a:t>
            </a:r>
            <a:r>
              <a:rPr lang="en-US" altLang="zh-CN" sz="1600" dirty="0">
                <a:solidFill>
                  <a:srgbClr val="474747"/>
                </a:solidFill>
                <a:latin typeface="微软雅黑" charset="0"/>
                <a:ea typeface="微软雅黑" charset="0"/>
                <a:cs typeface="微软雅黑" charset="0"/>
                <a:sym typeface="Calibri" pitchFamily="34" charset="0"/>
              </a:rPr>
              <a:t>[0-1]</a:t>
            </a:r>
            <a:r>
              <a:rPr lang="zh-CN" altLang="en-US" sz="1600" dirty="0">
                <a:solidFill>
                  <a:srgbClr val="474747"/>
                </a:solidFill>
                <a:latin typeface="微软雅黑" charset="0"/>
                <a:ea typeface="微软雅黑" charset="0"/>
                <a:cs typeface="微软雅黑" charset="0"/>
                <a:sym typeface="Calibri" pitchFamily="34" charset="0"/>
              </a:rPr>
              <a:t>的区间内，标准化没有这个区间限制只是数据的均值为</a:t>
            </a:r>
            <a:r>
              <a:rPr lang="en-US" altLang="zh-CN" sz="1600" dirty="0">
                <a:solidFill>
                  <a:srgbClr val="474747"/>
                </a:solidFill>
                <a:latin typeface="微软雅黑" charset="0"/>
                <a:ea typeface="微软雅黑" charset="0"/>
                <a:cs typeface="微软雅黑" charset="0"/>
                <a:sym typeface="Calibri" pitchFamily="34" charset="0"/>
              </a:rPr>
              <a:t>0</a:t>
            </a:r>
            <a:r>
              <a:rPr lang="zh-CN" altLang="en-US" sz="1600" dirty="0">
                <a:solidFill>
                  <a:srgbClr val="474747"/>
                </a:solidFill>
                <a:latin typeface="微软雅黑" charset="0"/>
                <a:ea typeface="微软雅黑" charset="0"/>
                <a:cs typeface="微软雅黑" charset="0"/>
                <a:sym typeface="Calibri" pitchFamily="34" charset="0"/>
              </a:rPr>
              <a:t>方差为</a:t>
            </a:r>
            <a:r>
              <a:rPr lang="en-US" altLang="zh-CN" sz="1600" dirty="0">
                <a:solidFill>
                  <a:srgbClr val="474747"/>
                </a:solidFill>
                <a:latin typeface="微软雅黑" charset="0"/>
                <a:ea typeface="微软雅黑" charset="0"/>
                <a:cs typeface="微软雅黑" charset="0"/>
                <a:sym typeface="Calibri" pitchFamily="34" charset="0"/>
              </a:rPr>
              <a:t>1</a:t>
            </a:r>
            <a:endParaRPr lang="zh-CN" altLang="en-US" sz="16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8" name="矩形"/>
          <p:cNvSpPr>
            <a:spLocks/>
          </p:cNvSpPr>
          <p:nvPr/>
        </p:nvSpPr>
        <p:spPr>
          <a:xfrm>
            <a:off x="1648992" y="4181724"/>
            <a:ext cx="5846011" cy="338554"/>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914400" lvl="1" indent="-457200">
              <a:buFont typeface="+mj-lt"/>
              <a:buAutoNum type="arabicPeriod" startAt="3"/>
            </a:pPr>
            <a:r>
              <a:rPr lang="zh-CN" altLang="en-US" sz="1600" dirty="0">
                <a:solidFill>
                  <a:srgbClr val="C9394A"/>
                </a:solidFill>
                <a:latin typeface="微软雅黑" charset="0"/>
                <a:ea typeface="微软雅黑" charset="0"/>
                <a:cs typeface="微软雅黑" charset="0"/>
                <a:sym typeface="Calibri" pitchFamily="34" charset="0"/>
              </a:rPr>
              <a:t>标准化目的都是为了使得不同度量的特征具有可比性</a:t>
            </a:r>
          </a:p>
        </p:txBody>
      </p:sp>
    </p:spTree>
    <p:extLst>
      <p:ext uri="{BB962C8B-B14F-4D97-AF65-F5344CB8AC3E}">
        <p14:creationId xmlns:p14="http://schemas.microsoft.com/office/powerpoint/2010/main" val="6752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5323893"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第一节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无</a:t>
            </a:r>
            <a:r>
              <a:rPr lang="zh-CN" altLang="en-US" sz="3000" b="1" kern="0" dirty="0" smtClean="0">
                <a:solidFill>
                  <a:srgbClr val="C9394A"/>
                </a:solidFill>
                <a:latin typeface="微软雅黑" charset="0"/>
                <a:ea typeface="微软雅黑" charset="0"/>
                <a:cs typeface="微软雅黑" charset="0"/>
              </a:rPr>
              <a:t>量纲化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779912" y="1635646"/>
            <a:ext cx="1569660" cy="646331"/>
          </a:xfrm>
          <a:prstGeom prst="rect">
            <a:avLst/>
          </a:prstGeom>
          <a:noFill/>
        </p:spPr>
        <p:txBody>
          <a:bodyPr wrap="none" rtlCol="0">
            <a:spAutoFit/>
          </a:bodyPr>
          <a:lstStyle/>
          <a:p>
            <a:r>
              <a:rPr kumimoji="1" lang="zh-CN" altLang="en-US" sz="3600" dirty="0">
                <a:latin typeface="Microsoft YaHei" charset="-122"/>
                <a:ea typeface="Microsoft YaHei" charset="-122"/>
                <a:cs typeface="Microsoft YaHei" charset="-122"/>
              </a:rPr>
              <a:t>归一化</a:t>
            </a:r>
          </a:p>
        </p:txBody>
      </p:sp>
      <p:sp>
        <p:nvSpPr>
          <p:cNvPr id="4" name="矩形 3"/>
          <p:cNvSpPr/>
          <p:nvPr/>
        </p:nvSpPr>
        <p:spPr>
          <a:xfrm>
            <a:off x="1835696" y="2336117"/>
            <a:ext cx="5616624" cy="523220"/>
          </a:xfrm>
          <a:prstGeom prst="rect">
            <a:avLst/>
          </a:prstGeom>
        </p:spPr>
        <p:txBody>
          <a:bodyPr wrap="square">
            <a:spAutoFit/>
          </a:bodyPr>
          <a:lstStyle/>
          <a:p>
            <a:r>
              <a:rPr lang="zh-CN" altLang="en-US" sz="1400" dirty="0">
                <a:solidFill>
                  <a:srgbClr val="333333"/>
                </a:solidFill>
                <a:latin typeface="微软雅黑" panose="020B0503020204020204" pitchFamily="34" charset="-122"/>
                <a:ea typeface="微软雅黑" panose="020B0503020204020204" pitchFamily="34" charset="-122"/>
              </a:rPr>
              <a:t>归一化目的是为了样本向量在点乘运算或其他核函数计算相似性时拥有统一的标准，也就是说都转化为“单位向量”。</a:t>
            </a:r>
            <a:endParaRPr lang="en-US" sz="14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56741" y="3433758"/>
            <a:ext cx="4392488" cy="369332"/>
          </a:xfrm>
          <a:prstGeom prst="rect">
            <a:avLst/>
          </a:prstGeom>
          <a:noFill/>
        </p:spPr>
        <p:txBody>
          <a:bodyPr wrap="square" rtlCol="0">
            <a:spAutoFit/>
          </a:bodyPr>
          <a:lstStyle/>
          <a:p>
            <a:r>
              <a:rPr kumimoji="1" lang="zh-CN" altLang="en-US">
                <a:latin typeface="Microsoft YaHei" charset="-122"/>
                <a:ea typeface="Microsoft YaHei" charset="-122"/>
                <a:cs typeface="Microsoft YaHei" charset="-122"/>
              </a:rPr>
              <a:t>这里介绍基于</a:t>
            </a:r>
            <a:r>
              <a:rPr kumimoji="1" lang="en-US" altLang="zh-CN">
                <a:latin typeface="Microsoft YaHei" charset="-122"/>
                <a:ea typeface="Microsoft YaHei" charset="-122"/>
                <a:cs typeface="Microsoft YaHei" charset="-122"/>
              </a:rPr>
              <a:t>L2</a:t>
            </a:r>
            <a:r>
              <a:rPr kumimoji="1" lang="zh-CN" altLang="en-US">
                <a:latin typeface="Microsoft YaHei" charset="-122"/>
                <a:ea typeface="Microsoft YaHei" charset="-122"/>
                <a:cs typeface="Microsoft YaHei" charset="-122"/>
              </a:rPr>
              <a:t>的归一化公式。</a:t>
            </a:r>
            <a:endParaRPr kumimoji="1" lang="en-US" altLang="zh-CN">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6" name="文本框 5"/>
              <p:cNvSpPr txBox="1"/>
              <p:nvPr/>
            </p:nvSpPr>
            <p:spPr>
              <a:xfrm>
                <a:off x="539552" y="4046371"/>
                <a:ext cx="1972286" cy="604846"/>
              </a:xfrm>
              <a:prstGeom prst="rect">
                <a:avLst/>
              </a:prstGeom>
              <a:noFill/>
            </p:spPr>
            <p:txBody>
              <a:bodyPr wrap="square" lIns="0" tIns="0" rIns="0" bIns="0" rtlCol="0">
                <a:spAutoFit/>
              </a:bodyPr>
              <a:lstStyle/>
              <a:p>
                <a:r>
                  <a:rPr lang="en-US" altLang="zh-CN" sz="2400"/>
                  <a:t>x’</a:t>
                </a:r>
                <a:r>
                  <a:rPr lang="zh-CN" altLang="en-US" sz="2400" b="0" smtClean="0"/>
                  <a:t> </a:t>
                </a:r>
                <a:r>
                  <a:rPr lang="en-US" altLang="zh-CN" sz="2400" b="0" smtClean="0"/>
                  <a:t>=</a:t>
                </a:r>
                <a:r>
                  <a:rPr lang="zh-CN" altLang="en-US" sz="2400" b="0" smtClean="0"/>
                  <a:t> </a:t>
                </a:r>
                <a14:m>
                  <m:oMath xmlns:m="http://schemas.openxmlformats.org/officeDocument/2006/math">
                    <m:f>
                      <m:fPr>
                        <m:ctrlPr>
                          <a:rPr lang="en-US" sz="2400" b="0" i="1" smtClean="0">
                            <a:latin typeface="Cambria Math" charset="0"/>
                          </a:rPr>
                        </m:ctrlPr>
                      </m:fPr>
                      <m:num>
                        <m:r>
                          <a:rPr lang="en-US" sz="2400" b="0" i="1" smtClean="0">
                            <a:latin typeface="Cambria Math" panose="02040503050406030204" pitchFamily="18" charset="0"/>
                          </a:rPr>
                          <m:t>𝑥</m:t>
                        </m:r>
                      </m:num>
                      <m:den>
                        <m:nary>
                          <m:naryPr>
                            <m:chr m:val="∑"/>
                            <m:limLoc m:val="subSup"/>
                            <m:ctrlPr>
                              <a:rPr lang="is-IS" altLang="zh-CN" sz="2400" b="0" i="1">
                                <a:latin typeface="Cambria Math" charset="0"/>
                              </a:rPr>
                            </m:ctrlPr>
                          </m:naryPr>
                          <m:sub>
                            <m:r>
                              <m:rPr>
                                <m:brk m:alnAt="25"/>
                              </m:rPr>
                              <a:rPr lang="en-US" altLang="zh-CN" sz="2400" b="0" i="1">
                                <a:latin typeface="Cambria Math" charset="0"/>
                              </a:rPr>
                              <m:t>𝑗</m:t>
                            </m:r>
                          </m:sub>
                          <m:sup>
                            <m:r>
                              <a:rPr lang="en-US" altLang="zh-CN" sz="2400" b="0" i="1">
                                <a:latin typeface="Cambria Math" charset="0"/>
                              </a:rPr>
                              <m:t>𝑚</m:t>
                            </m:r>
                          </m:sup>
                          <m:e>
                            <m:sSubSup>
                              <m:sSubSupPr>
                                <m:ctrlPr>
                                  <a:rPr lang="en-US" altLang="zh-CN" sz="2400" b="0" i="1">
                                    <a:latin typeface="Cambria Math" charset="0"/>
                                  </a:rPr>
                                </m:ctrlPr>
                              </m:sSubSupPr>
                              <m:e>
                                <m:r>
                                  <a:rPr lang="en-US" altLang="zh-CN" sz="2400" b="0" i="1">
                                    <a:latin typeface="Cambria Math" charset="0"/>
                                  </a:rPr>
                                  <m:t>𝑥</m:t>
                                </m:r>
                              </m:e>
                              <m:sub>
                                <m:r>
                                  <a:rPr lang="en-US" altLang="zh-CN" sz="2400" b="0" i="1">
                                    <a:latin typeface="Cambria Math" charset="0"/>
                                  </a:rPr>
                                  <m:t>𝑗</m:t>
                                </m:r>
                              </m:sub>
                              <m:sup>
                                <m:r>
                                  <a:rPr lang="en-US" altLang="zh-CN" sz="2400" b="0" i="1">
                                    <a:latin typeface="Cambria Math" charset="0"/>
                                  </a:rPr>
                                  <m:t>2</m:t>
                                </m:r>
                              </m:sup>
                            </m:sSubSup>
                          </m:e>
                        </m:nary>
                      </m:den>
                    </m:f>
                  </m:oMath>
                </a14:m>
                <a:endParaRPr 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539552" y="4046371"/>
                <a:ext cx="1972286" cy="604846"/>
              </a:xfrm>
              <a:prstGeom prst="rect">
                <a:avLst/>
              </a:prstGeom>
              <a:blipFill rotWithShape="0">
                <a:blip r:embed="rId3"/>
                <a:stretch>
                  <a:fillRect l="-9598" t="-8081"/>
                </a:stretch>
              </a:blipFill>
            </p:spPr>
            <p:txBody>
              <a:bodyPr/>
              <a:lstStyle/>
              <a:p>
                <a:r>
                  <a:rPr lang="zh-CN" altLang="en-US">
                    <a:noFill/>
                  </a:rPr>
                  <a:t> </a:t>
                </a:r>
              </a:p>
            </p:txBody>
          </p:sp>
        </mc:Fallback>
      </mc:AlternateContent>
      <p:graphicFrame>
        <p:nvGraphicFramePr>
          <p:cNvPr id="10" name="表格 9"/>
          <p:cNvGraphicFramePr>
            <a:graphicFrameLocks noGrp="1"/>
          </p:cNvGraphicFramePr>
          <p:nvPr>
            <p:extLst>
              <p:ext uri="{D42A27DB-BD31-4B8C-83A1-F6EECF244321}">
                <p14:modId xmlns:p14="http://schemas.microsoft.com/office/powerpoint/2010/main" val="211543048"/>
              </p:ext>
            </p:extLst>
          </p:nvPr>
        </p:nvGraphicFramePr>
        <p:xfrm>
          <a:off x="3419872" y="3185691"/>
          <a:ext cx="2700300" cy="1828800"/>
        </p:xfrm>
        <a:graphic>
          <a:graphicData uri="http://schemas.openxmlformats.org/drawingml/2006/table">
            <a:tbl>
              <a:tblPr firstRow="1" bandRow="1">
                <a:tableStyleId>{5FD0F851-EC5A-4D38-B0AD-8093EC10F338}</a:tableStyleId>
              </a:tblPr>
              <a:tblGrid>
                <a:gridCol w="900100"/>
                <a:gridCol w="900100"/>
                <a:gridCol w="900100"/>
              </a:tblGrid>
              <a:tr h="286385">
                <a:tc>
                  <a:txBody>
                    <a:bodyPr/>
                    <a:lstStyle/>
                    <a:p>
                      <a:r>
                        <a:rPr lang="zh-CN" altLang="en-US" sz="1400" dirty="0">
                          <a:latin typeface="Microsoft YaHei" charset="-122"/>
                          <a:ea typeface="Microsoft YaHei" charset="-122"/>
                          <a:cs typeface="Microsoft YaHei" charset="-122"/>
                        </a:rPr>
                        <a:t>身高</a:t>
                      </a:r>
                      <a:r>
                        <a:rPr lang="en-US" altLang="zh-CN" sz="1400" dirty="0">
                          <a:latin typeface="Microsoft YaHei" charset="-122"/>
                          <a:ea typeface="Microsoft YaHei" charset="-122"/>
                          <a:cs typeface="Microsoft YaHei" charset="-122"/>
                        </a:rPr>
                        <a:t>mm</a:t>
                      </a:r>
                      <a:endParaRPr lang="zh-CN" altLang="en-US" sz="1400" dirty="0">
                        <a:latin typeface="Microsoft YaHei" charset="-122"/>
                        <a:ea typeface="Microsoft YaHei" charset="-122"/>
                        <a:cs typeface="Microsoft YaHei" charset="-122"/>
                      </a:endParaRPr>
                    </a:p>
                  </a:txBody>
                  <a:tcPr/>
                </a:tc>
                <a:tc>
                  <a:txBody>
                    <a:bodyPr/>
                    <a:lstStyle/>
                    <a:p>
                      <a:r>
                        <a:rPr lang="zh-CN" altLang="en-US" sz="1400" dirty="0">
                          <a:latin typeface="Microsoft YaHei" charset="-122"/>
                          <a:ea typeface="Microsoft YaHei" charset="-122"/>
                          <a:cs typeface="Microsoft YaHei" charset="-122"/>
                        </a:rPr>
                        <a:t>臂展</a:t>
                      </a:r>
                      <a:r>
                        <a:rPr lang="en-US" altLang="zh-CN" sz="1400" dirty="0">
                          <a:latin typeface="Microsoft YaHei" charset="-122"/>
                          <a:ea typeface="Microsoft YaHei" charset="-122"/>
                          <a:cs typeface="Microsoft YaHei" charset="-122"/>
                        </a:rPr>
                        <a:t>cm</a:t>
                      </a:r>
                      <a:endParaRPr lang="zh-CN" altLang="en-US" sz="1400" dirty="0">
                        <a:latin typeface="Microsoft YaHei" charset="-122"/>
                        <a:ea typeface="Microsoft YaHei" charset="-122"/>
                        <a:cs typeface="Microsoft YaHei" charset="-122"/>
                      </a:endParaRPr>
                    </a:p>
                  </a:txBody>
                  <a:tcPr/>
                </a:tc>
                <a:tc>
                  <a:txBody>
                    <a:bodyPr/>
                    <a:lstStyle/>
                    <a:p>
                      <a:r>
                        <a:rPr lang="zh-CN" altLang="en-US" sz="1400" dirty="0">
                          <a:latin typeface="Microsoft YaHei" charset="-122"/>
                          <a:ea typeface="Microsoft YaHei" charset="-122"/>
                          <a:cs typeface="Microsoft YaHei" charset="-122"/>
                        </a:rPr>
                        <a:t>年龄</a:t>
                      </a:r>
                    </a:p>
                  </a:txBody>
                  <a:tcPr/>
                </a:tc>
              </a:tr>
              <a:tr h="286385">
                <a:tc>
                  <a:txBody>
                    <a:bodyPr/>
                    <a:lstStyle/>
                    <a:p>
                      <a:r>
                        <a:rPr lang="en-US" altLang="zh-CN" sz="1400" dirty="0">
                          <a:latin typeface="Microsoft YaHei" charset="-122"/>
                          <a:ea typeface="Microsoft YaHei" charset="-122"/>
                          <a:cs typeface="Microsoft YaHei" charset="-122"/>
                        </a:rPr>
                        <a:t>1950</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210</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28</a:t>
                      </a:r>
                      <a:endParaRPr lang="zh-CN" altLang="en-US" sz="1400" dirty="0">
                        <a:latin typeface="Microsoft YaHei" charset="-122"/>
                        <a:ea typeface="Microsoft YaHei" charset="-122"/>
                        <a:cs typeface="Microsoft YaHei" charset="-122"/>
                      </a:endParaRPr>
                    </a:p>
                  </a:txBody>
                  <a:tcPr/>
                </a:tc>
              </a:tr>
              <a:tr h="286385">
                <a:tc>
                  <a:txBody>
                    <a:bodyPr/>
                    <a:lstStyle/>
                    <a:p>
                      <a:r>
                        <a:rPr lang="is-IS" altLang="zh-CN" sz="1400">
                          <a:effectLst/>
                          <a:latin typeface="Microsoft YaHei" charset="-122"/>
                          <a:ea typeface="Microsoft YaHei" charset="-122"/>
                          <a:cs typeface="Microsoft YaHei" charset="-122"/>
                        </a:rPr>
                        <a:t>203</a:t>
                      </a:r>
                      <a:r>
                        <a:rPr lang="en-US" altLang="zh-CN" sz="1400">
                          <a:effectLst/>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tc>
                <a:tc>
                  <a:txBody>
                    <a:bodyPr/>
                    <a:lstStyle/>
                    <a:p>
                      <a:r>
                        <a:rPr lang="is-IS" altLang="zh-CN" sz="1400">
                          <a:effectLst/>
                          <a:latin typeface="Microsoft YaHei" charset="-122"/>
                          <a:ea typeface="Microsoft YaHei" charset="-122"/>
                          <a:cs typeface="Microsoft YaHei" charset="-122"/>
                        </a:rPr>
                        <a:t>21</a:t>
                      </a:r>
                      <a:r>
                        <a:rPr lang="en-US" altLang="zh-CN" sz="1400">
                          <a:effectLst/>
                          <a:latin typeface="Microsoft YaHei" charset="-122"/>
                          <a:ea typeface="Microsoft YaHei" charset="-122"/>
                          <a:cs typeface="Microsoft YaHei" charset="-122"/>
                        </a:rPr>
                        <a:t>4</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33</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1900</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192</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30</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2010</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221</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26</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2080</a:t>
                      </a:r>
                      <a:endParaRPr lang="zh-CN" altLang="en-US" sz="140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211</a:t>
                      </a:r>
                      <a:endParaRPr lang="zh-CN" altLang="en-US" sz="1400" dirty="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29</a:t>
                      </a:r>
                      <a:endParaRPr lang="zh-CN" altLang="en-US" sz="1400">
                        <a:latin typeface="Microsoft YaHei" charset="-122"/>
                        <a:ea typeface="Microsoft YaHei" charset="-122"/>
                        <a:cs typeface="Microsoft YaHei" charset="-122"/>
                      </a:endParaRPr>
                    </a:p>
                  </a:txBody>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828317298"/>
              </p:ext>
            </p:extLst>
          </p:nvPr>
        </p:nvGraphicFramePr>
        <p:xfrm>
          <a:off x="6445211" y="3190477"/>
          <a:ext cx="2700300" cy="1828800"/>
        </p:xfrm>
        <a:graphic>
          <a:graphicData uri="http://schemas.openxmlformats.org/drawingml/2006/table">
            <a:tbl>
              <a:tblPr firstRow="1" bandRow="1">
                <a:tableStyleId>{5FD0F851-EC5A-4D38-B0AD-8093EC10F338}</a:tableStyleId>
              </a:tblPr>
              <a:tblGrid>
                <a:gridCol w="900100"/>
                <a:gridCol w="900100"/>
                <a:gridCol w="900100"/>
              </a:tblGrid>
              <a:tr h="286385">
                <a:tc>
                  <a:txBody>
                    <a:bodyPr/>
                    <a:lstStyle/>
                    <a:p>
                      <a:r>
                        <a:rPr lang="zh-CN" altLang="en-US" sz="1400" dirty="0">
                          <a:latin typeface="Microsoft YaHei" charset="-122"/>
                          <a:ea typeface="Microsoft YaHei" charset="-122"/>
                          <a:cs typeface="Microsoft YaHei" charset="-122"/>
                        </a:rPr>
                        <a:t>身高</a:t>
                      </a:r>
                      <a:r>
                        <a:rPr lang="en-US" altLang="zh-CN" sz="1400" dirty="0">
                          <a:latin typeface="Microsoft YaHei" charset="-122"/>
                          <a:ea typeface="Microsoft YaHei" charset="-122"/>
                          <a:cs typeface="Microsoft YaHei" charset="-122"/>
                        </a:rPr>
                        <a:t>mm</a:t>
                      </a:r>
                      <a:endParaRPr lang="zh-CN" altLang="en-US" sz="1400" dirty="0">
                        <a:latin typeface="Microsoft YaHei" charset="-122"/>
                        <a:ea typeface="Microsoft YaHei" charset="-122"/>
                        <a:cs typeface="Microsoft YaHei" charset="-122"/>
                      </a:endParaRPr>
                    </a:p>
                  </a:txBody>
                  <a:tcPr/>
                </a:tc>
                <a:tc>
                  <a:txBody>
                    <a:bodyPr/>
                    <a:lstStyle/>
                    <a:p>
                      <a:r>
                        <a:rPr lang="zh-CN" altLang="en-US" sz="1400" dirty="0">
                          <a:latin typeface="Microsoft YaHei" charset="-122"/>
                          <a:ea typeface="Microsoft YaHei" charset="-122"/>
                          <a:cs typeface="Microsoft YaHei" charset="-122"/>
                        </a:rPr>
                        <a:t>臂展</a:t>
                      </a:r>
                      <a:r>
                        <a:rPr lang="en-US" altLang="zh-CN" sz="1400" dirty="0">
                          <a:latin typeface="Microsoft YaHei" charset="-122"/>
                          <a:ea typeface="Microsoft YaHei" charset="-122"/>
                          <a:cs typeface="Microsoft YaHei" charset="-122"/>
                        </a:rPr>
                        <a:t>cm</a:t>
                      </a:r>
                      <a:endParaRPr lang="zh-CN" altLang="en-US" sz="1400" dirty="0">
                        <a:latin typeface="Microsoft YaHei" charset="-122"/>
                        <a:ea typeface="Microsoft YaHei" charset="-122"/>
                        <a:cs typeface="Microsoft YaHei" charset="-122"/>
                      </a:endParaRPr>
                    </a:p>
                  </a:txBody>
                  <a:tcPr/>
                </a:tc>
                <a:tc>
                  <a:txBody>
                    <a:bodyPr/>
                    <a:lstStyle/>
                    <a:p>
                      <a:r>
                        <a:rPr lang="zh-CN" altLang="en-US" sz="1400" dirty="0">
                          <a:latin typeface="Microsoft YaHei" charset="-122"/>
                          <a:ea typeface="Microsoft YaHei" charset="-122"/>
                          <a:cs typeface="Microsoft YaHei" charset="-122"/>
                        </a:rPr>
                        <a:t>年龄</a:t>
                      </a:r>
                    </a:p>
                  </a:txBody>
                  <a:tcPr/>
                </a:tc>
              </a:tr>
              <a:tr h="286385">
                <a:tc>
                  <a:txBody>
                    <a:bodyPr/>
                    <a:lstStyle/>
                    <a:p>
                      <a:r>
                        <a:rPr lang="it-IT" altLang="zh-CN" sz="1400" dirty="0">
                          <a:latin typeface="Microsoft YaHei" charset="-122"/>
                          <a:ea typeface="Microsoft YaHei" charset="-122"/>
                          <a:cs typeface="Microsoft YaHei" charset="-122"/>
                        </a:rPr>
                        <a:t>0.9941</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0.107</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0.014</a:t>
                      </a:r>
                      <a:endParaRPr lang="zh-CN" altLang="en-US" sz="1400" dirty="0">
                        <a:latin typeface="Microsoft YaHei" charset="-122"/>
                        <a:ea typeface="Microsoft YaHei" charset="-122"/>
                        <a:cs typeface="Microsoft YaHei" charset="-122"/>
                      </a:endParaRPr>
                    </a:p>
                  </a:txBody>
                  <a:tcPr/>
                </a:tc>
              </a:tr>
              <a:tr h="286385">
                <a:tc>
                  <a:txBody>
                    <a:bodyPr/>
                    <a:lstStyle/>
                    <a:p>
                      <a:r>
                        <a:rPr lang="it-IT" altLang="zh-CN" sz="1400">
                          <a:effectLst/>
                          <a:latin typeface="Microsoft YaHei" charset="-122"/>
                          <a:ea typeface="Microsoft YaHei" charset="-122"/>
                          <a:cs typeface="Microsoft YaHei" charset="-122"/>
                        </a:rPr>
                        <a:t>0.9943</a:t>
                      </a:r>
                      <a:endParaRPr lang="zh-CN" altLang="en-US" sz="1400">
                        <a:latin typeface="Microsoft YaHei" charset="-122"/>
                        <a:ea typeface="Microsoft YaHei" charset="-122"/>
                        <a:cs typeface="Microsoft YaHei" charset="-122"/>
                      </a:endParaRPr>
                    </a:p>
                  </a:txBody>
                  <a:tcPr/>
                </a:tc>
                <a:tc>
                  <a:txBody>
                    <a:bodyPr/>
                    <a:lstStyle/>
                    <a:p>
                      <a:r>
                        <a:rPr lang="en-US" altLang="zh-CN" sz="1400">
                          <a:effectLst/>
                          <a:latin typeface="Microsoft YaHei" charset="-122"/>
                          <a:ea typeface="Microsoft YaHei" charset="-122"/>
                          <a:cs typeface="Microsoft YaHei" charset="-122"/>
                        </a:rPr>
                        <a:t>0.104</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0.016</a:t>
                      </a:r>
                      <a:endParaRPr lang="zh-CN" altLang="en-US" sz="1400">
                        <a:latin typeface="Microsoft YaHei" charset="-122"/>
                        <a:ea typeface="Microsoft YaHei" charset="-122"/>
                        <a:cs typeface="Microsoft YaHei" charset="-122"/>
                      </a:endParaRPr>
                    </a:p>
                  </a:txBody>
                  <a:tcPr/>
                </a:tc>
              </a:tr>
              <a:tr h="286385">
                <a:tc>
                  <a:txBody>
                    <a:bodyPr/>
                    <a:lstStyle/>
                    <a:p>
                      <a:r>
                        <a:rPr lang="it-IT" altLang="zh-CN" sz="1400">
                          <a:latin typeface="Microsoft YaHei" charset="-122"/>
                          <a:ea typeface="Microsoft YaHei" charset="-122"/>
                          <a:cs typeface="Microsoft YaHei" charset="-122"/>
                        </a:rPr>
                        <a:t>0.9948</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0.101</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0.015</a:t>
                      </a:r>
                      <a:endParaRPr lang="zh-CN" altLang="en-US" sz="1400">
                        <a:latin typeface="Microsoft YaHei" charset="-122"/>
                        <a:ea typeface="Microsoft YaHei" charset="-122"/>
                        <a:cs typeface="Microsoft YaHei" charset="-122"/>
                      </a:endParaRPr>
                    </a:p>
                  </a:txBody>
                  <a:tcPr/>
                </a:tc>
              </a:tr>
              <a:tr h="286385">
                <a:tc>
                  <a:txBody>
                    <a:bodyPr/>
                    <a:lstStyle/>
                    <a:p>
                      <a:r>
                        <a:rPr lang="nb-NO" altLang="zh-CN" sz="1400">
                          <a:latin typeface="Microsoft YaHei" charset="-122"/>
                          <a:ea typeface="Microsoft YaHei" charset="-122"/>
                          <a:cs typeface="Microsoft YaHei" charset="-122"/>
                        </a:rPr>
                        <a:t>0.993</a:t>
                      </a:r>
                      <a:r>
                        <a:rPr lang="en-US" altLang="zh-CN" sz="1400">
                          <a:latin typeface="Microsoft YaHei" charset="-122"/>
                          <a:ea typeface="Microsoft YaHei" charset="-122"/>
                          <a:cs typeface="Microsoft YaHei" charset="-122"/>
                        </a:rPr>
                        <a:t>8</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0.109</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0.016</a:t>
                      </a:r>
                      <a:endParaRPr lang="zh-CN" altLang="en-US" sz="1400">
                        <a:latin typeface="Microsoft YaHei" charset="-122"/>
                        <a:ea typeface="Microsoft YaHei" charset="-122"/>
                        <a:cs typeface="Microsoft YaHei" charset="-122"/>
                      </a:endParaRPr>
                    </a:p>
                  </a:txBody>
                  <a:tcPr/>
                </a:tc>
              </a:tr>
              <a:tr h="286385">
                <a:tc>
                  <a:txBody>
                    <a:bodyPr/>
                    <a:lstStyle/>
                    <a:p>
                      <a:r>
                        <a:rPr lang="it-IT" altLang="zh-CN" sz="1400">
                          <a:latin typeface="Microsoft YaHei" charset="-122"/>
                          <a:ea typeface="Microsoft YaHei" charset="-122"/>
                          <a:cs typeface="Microsoft YaHei" charset="-122"/>
                        </a:rPr>
                        <a:t>0.9947</a:t>
                      </a:r>
                      <a:endParaRPr lang="zh-CN" altLang="en-US" sz="140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0.101</a:t>
                      </a:r>
                      <a:endParaRPr lang="zh-CN" altLang="en-US" sz="1400" dirty="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0.013</a:t>
                      </a:r>
                      <a:endParaRPr lang="zh-CN" altLang="en-US" sz="1400">
                        <a:latin typeface="Microsoft YaHei" charset="-122"/>
                        <a:ea typeface="Microsoft YaHei" charset="-122"/>
                        <a:cs typeface="Microsoft YaHei" charset="-122"/>
                      </a:endParaRPr>
                    </a:p>
                  </a:txBody>
                  <a:tcPr/>
                </a:tc>
              </a:tr>
            </a:tbl>
          </a:graphicData>
        </a:graphic>
      </p:graphicFrame>
      <p:sp>
        <p:nvSpPr>
          <p:cNvPr id="12" name="圆角矩形 11"/>
          <p:cNvSpPr/>
          <p:nvPr/>
        </p:nvSpPr>
        <p:spPr>
          <a:xfrm>
            <a:off x="3385364" y="3480095"/>
            <a:ext cx="2734808" cy="2877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p:cNvSpPr/>
          <p:nvPr/>
        </p:nvSpPr>
        <p:spPr>
          <a:xfrm>
            <a:off x="6437612" y="3480095"/>
            <a:ext cx="2734808" cy="2877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p:cNvSpPr/>
          <p:nvPr/>
        </p:nvSpPr>
        <p:spPr>
          <a:xfrm>
            <a:off x="6157179" y="3507854"/>
            <a:ext cx="253524" cy="22441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6278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p:bldP spid="12"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5323893"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第一节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无</a:t>
            </a:r>
            <a:r>
              <a:rPr lang="zh-CN" altLang="en-US" sz="3000" b="1" kern="0" dirty="0" smtClean="0">
                <a:solidFill>
                  <a:srgbClr val="C9394A"/>
                </a:solidFill>
                <a:latin typeface="微软雅黑" charset="0"/>
                <a:ea typeface="微软雅黑" charset="0"/>
                <a:cs typeface="微软雅黑" charset="0"/>
              </a:rPr>
              <a:t>量纲化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779912" y="1635646"/>
            <a:ext cx="1569660" cy="646331"/>
          </a:xfrm>
          <a:prstGeom prst="rect">
            <a:avLst/>
          </a:prstGeom>
          <a:noFill/>
        </p:spPr>
        <p:txBody>
          <a:bodyPr wrap="none" rtlCol="0">
            <a:spAutoFit/>
          </a:bodyPr>
          <a:lstStyle/>
          <a:p>
            <a:r>
              <a:rPr kumimoji="1" lang="zh-CN" altLang="en-US" sz="3600" dirty="0" smtClean="0">
                <a:latin typeface="Microsoft YaHei" charset="-122"/>
                <a:ea typeface="Microsoft YaHei" charset="-122"/>
                <a:cs typeface="Microsoft YaHei" charset="-122"/>
              </a:rPr>
              <a:t>归一化</a:t>
            </a:r>
            <a:endParaRPr kumimoji="1" lang="zh-CN" altLang="en-US" sz="3600" dirty="0">
              <a:latin typeface="Microsoft YaHei" charset="-122"/>
              <a:ea typeface="Microsoft YaHei" charset="-122"/>
              <a:cs typeface="Microsoft YaHei" charset="-122"/>
            </a:endParaRPr>
          </a:p>
        </p:txBody>
      </p:sp>
      <p:sp>
        <p:nvSpPr>
          <p:cNvPr id="4" name="矩形 3"/>
          <p:cNvSpPr/>
          <p:nvPr/>
        </p:nvSpPr>
        <p:spPr>
          <a:xfrm>
            <a:off x="2699137" y="2306094"/>
            <a:ext cx="3769676" cy="307777"/>
          </a:xfrm>
          <a:prstGeom prst="rect">
            <a:avLst/>
          </a:prstGeom>
        </p:spPr>
        <p:txBody>
          <a:bodyPr wrap="square">
            <a:spAutoFit/>
          </a:bodyPr>
          <a:lstStyle/>
          <a:p>
            <a:r>
              <a:rPr lang="zh-CN" altLang="en-US" sz="1400" dirty="0">
                <a:solidFill>
                  <a:srgbClr val="333333"/>
                </a:solidFill>
                <a:latin typeface="微软雅黑" panose="020B0503020204020204" pitchFamily="34" charset="-122"/>
                <a:ea typeface="微软雅黑" panose="020B0503020204020204" pitchFamily="34" charset="-122"/>
              </a:rPr>
              <a:t>归一化有什么作用呢？为什么要进行归一化？</a:t>
            </a:r>
            <a:endParaRPr lang="en-US" sz="1400" dirty="0">
              <a:latin typeface="微软雅黑" panose="020B0503020204020204" pitchFamily="34" charset="-122"/>
              <a:ea typeface="微软雅黑" panose="020B0503020204020204" pitchFamily="34" charset="-122"/>
            </a:endParaRPr>
          </a:p>
        </p:txBody>
      </p:sp>
      <p:sp>
        <p:nvSpPr>
          <p:cNvPr id="10" name="矩形"/>
          <p:cNvSpPr>
            <a:spLocks/>
          </p:cNvSpPr>
          <p:nvPr/>
        </p:nvSpPr>
        <p:spPr>
          <a:xfrm>
            <a:off x="661542" y="3145822"/>
            <a:ext cx="3150309" cy="338554"/>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914400" lvl="1" indent="-457200">
              <a:buFont typeface="+mj-lt"/>
              <a:buAutoNum type="arabicPeriod"/>
            </a:pPr>
            <a:r>
              <a:rPr lang="zh-CN" altLang="en-US" sz="1600" dirty="0">
                <a:solidFill>
                  <a:srgbClr val="474747"/>
                </a:solidFill>
                <a:latin typeface="微软雅黑" charset="0"/>
                <a:ea typeface="微软雅黑" charset="0"/>
                <a:cs typeface="微软雅黑" charset="0"/>
                <a:sym typeface="Calibri" pitchFamily="34" charset="0"/>
              </a:rPr>
              <a:t>提升模型收敛速度</a:t>
            </a:r>
            <a:endParaRPr lang="zh-CN" altLang="en-US" sz="16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1" name="矩形"/>
          <p:cNvSpPr>
            <a:spLocks/>
          </p:cNvSpPr>
          <p:nvPr/>
        </p:nvSpPr>
        <p:spPr>
          <a:xfrm>
            <a:off x="661542" y="3484376"/>
            <a:ext cx="3150309" cy="338554"/>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914400" lvl="1" indent="-457200">
              <a:buFont typeface="+mj-lt"/>
              <a:buAutoNum type="arabicPeriod" startAt="2"/>
            </a:pPr>
            <a:r>
              <a:rPr lang="zh-CN" altLang="en-US" sz="1600" dirty="0">
                <a:solidFill>
                  <a:srgbClr val="474747"/>
                </a:solidFill>
                <a:latin typeface="微软雅黑" charset="0"/>
                <a:ea typeface="微软雅黑" charset="0"/>
                <a:cs typeface="微软雅黑" charset="0"/>
                <a:sym typeface="Calibri" pitchFamily="34" charset="0"/>
              </a:rPr>
              <a:t>提升模型算法精度</a:t>
            </a:r>
            <a:endParaRPr lang="zh-CN" altLang="en-US" sz="16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cxnSp>
        <p:nvCxnSpPr>
          <p:cNvPr id="14" name="直线箭头连接符 13"/>
          <p:cNvCxnSpPr/>
          <p:nvPr/>
        </p:nvCxnSpPr>
        <p:spPr>
          <a:xfrm>
            <a:off x="4067944" y="4587974"/>
            <a:ext cx="1584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flipH="1" flipV="1">
            <a:off x="4211960" y="3140262"/>
            <a:ext cx="8384" cy="15945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439562" y="4550148"/>
            <a:ext cx="404278" cy="307777"/>
          </a:xfrm>
          <a:prstGeom prst="rect">
            <a:avLst/>
          </a:prstGeom>
          <a:noFill/>
        </p:spPr>
        <p:txBody>
          <a:bodyPr wrap="none" rtlCol="0">
            <a:spAutoFit/>
          </a:bodyPr>
          <a:lstStyle/>
          <a:p>
            <a:r>
              <a:rPr lang="el-GR" altLang="zh-CN" sz="1400">
                <a:latin typeface="Microsoft YaHei" charset="-122"/>
                <a:ea typeface="Microsoft YaHei" charset="-122"/>
                <a:cs typeface="Microsoft YaHei" charset="-122"/>
              </a:rPr>
              <a:t>θ</a:t>
            </a:r>
            <a:r>
              <a:rPr lang="en-US" altLang="zh-CN" sz="1400">
                <a:latin typeface="Microsoft YaHei" charset="-122"/>
                <a:ea typeface="Microsoft YaHei" charset="-122"/>
                <a:cs typeface="Microsoft YaHei" charset="-122"/>
              </a:rPr>
              <a:t>1</a:t>
            </a:r>
            <a:endParaRPr kumimoji="1" lang="zh-CN" altLang="en-US" sz="1400">
              <a:latin typeface="Microsoft YaHei" charset="-122"/>
              <a:ea typeface="Microsoft YaHei" charset="-122"/>
              <a:cs typeface="Microsoft YaHei" charset="-122"/>
            </a:endParaRPr>
          </a:p>
        </p:txBody>
      </p:sp>
      <p:sp>
        <p:nvSpPr>
          <p:cNvPr id="20" name="文本框 19"/>
          <p:cNvSpPr txBox="1"/>
          <p:nvPr/>
        </p:nvSpPr>
        <p:spPr>
          <a:xfrm>
            <a:off x="3801054" y="3140262"/>
            <a:ext cx="404278" cy="307777"/>
          </a:xfrm>
          <a:prstGeom prst="rect">
            <a:avLst/>
          </a:prstGeom>
          <a:noFill/>
        </p:spPr>
        <p:txBody>
          <a:bodyPr wrap="none" rtlCol="0">
            <a:spAutoFit/>
          </a:bodyPr>
          <a:lstStyle/>
          <a:p>
            <a:r>
              <a:rPr lang="el-GR" altLang="zh-CN" sz="1400">
                <a:latin typeface="Microsoft YaHei" charset="-122"/>
                <a:ea typeface="Microsoft YaHei" charset="-122"/>
                <a:cs typeface="Microsoft YaHei" charset="-122"/>
              </a:rPr>
              <a:t>θ</a:t>
            </a:r>
            <a:r>
              <a:rPr lang="en-US" altLang="zh-CN" sz="1400">
                <a:latin typeface="Microsoft YaHei" charset="-122"/>
                <a:ea typeface="Microsoft YaHei" charset="-122"/>
                <a:cs typeface="Microsoft YaHei" charset="-122"/>
              </a:rPr>
              <a:t>2</a:t>
            </a:r>
            <a:endParaRPr kumimoji="1" lang="zh-CN" altLang="en-US" sz="1400">
              <a:latin typeface="Microsoft YaHei" charset="-122"/>
              <a:ea typeface="Microsoft YaHei" charset="-122"/>
              <a:cs typeface="Microsoft YaHei" charset="-122"/>
            </a:endParaRPr>
          </a:p>
        </p:txBody>
      </p:sp>
      <p:sp>
        <p:nvSpPr>
          <p:cNvPr id="21" name="椭圆 20"/>
          <p:cNvSpPr/>
          <p:nvPr/>
        </p:nvSpPr>
        <p:spPr>
          <a:xfrm>
            <a:off x="4469913" y="3003798"/>
            <a:ext cx="822168" cy="1485600"/>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5189993" y="2945767"/>
            <a:ext cx="487634" cy="307777"/>
          </a:xfrm>
          <a:prstGeom prst="rect">
            <a:avLst/>
          </a:prstGeom>
          <a:noFill/>
        </p:spPr>
        <p:txBody>
          <a:bodyPr wrap="none" rtlCol="0">
            <a:spAutoFit/>
          </a:bodyPr>
          <a:lstStyle/>
          <a:p>
            <a:r>
              <a:rPr lang="mr-IN" altLang="zh-CN" sz="1400">
                <a:latin typeface="Microsoft YaHei" charset="-122"/>
                <a:ea typeface="Microsoft YaHei" charset="-122"/>
                <a:cs typeface="Microsoft YaHei" charset="-122"/>
              </a:rPr>
              <a:t>J(θ)</a:t>
            </a:r>
            <a:endParaRPr kumimoji="1" lang="zh-CN" altLang="en-US" sz="1400">
              <a:latin typeface="Microsoft YaHei" charset="-122"/>
              <a:ea typeface="Microsoft YaHei" charset="-122"/>
              <a:cs typeface="Microsoft YaHei" charset="-122"/>
            </a:endParaRPr>
          </a:p>
        </p:txBody>
      </p:sp>
      <p:sp>
        <p:nvSpPr>
          <p:cNvPr id="23" name="椭圆 22"/>
          <p:cNvSpPr/>
          <p:nvPr/>
        </p:nvSpPr>
        <p:spPr>
          <a:xfrm>
            <a:off x="4583975" y="3253544"/>
            <a:ext cx="564090" cy="1056743"/>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4734389" y="3363956"/>
            <a:ext cx="288032" cy="630584"/>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4811152" y="3449699"/>
            <a:ext cx="134506" cy="229549"/>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4856584" y="3534337"/>
            <a:ext cx="45719" cy="60272"/>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箭头连接符 26"/>
          <p:cNvCxnSpPr/>
          <p:nvPr/>
        </p:nvCxnSpPr>
        <p:spPr>
          <a:xfrm>
            <a:off x="6772491" y="4587974"/>
            <a:ext cx="1584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flipV="1">
            <a:off x="6916507" y="3140262"/>
            <a:ext cx="8384" cy="15945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8144109" y="4550148"/>
            <a:ext cx="404278" cy="307777"/>
          </a:xfrm>
          <a:prstGeom prst="rect">
            <a:avLst/>
          </a:prstGeom>
          <a:noFill/>
        </p:spPr>
        <p:txBody>
          <a:bodyPr wrap="none" rtlCol="0">
            <a:spAutoFit/>
          </a:bodyPr>
          <a:lstStyle/>
          <a:p>
            <a:r>
              <a:rPr lang="el-GR" altLang="zh-CN" sz="1400">
                <a:latin typeface="Microsoft YaHei" charset="-122"/>
                <a:ea typeface="Microsoft YaHei" charset="-122"/>
                <a:cs typeface="Microsoft YaHei" charset="-122"/>
              </a:rPr>
              <a:t>θ</a:t>
            </a:r>
            <a:r>
              <a:rPr lang="en-US" altLang="zh-CN" sz="1400">
                <a:latin typeface="Microsoft YaHei" charset="-122"/>
                <a:ea typeface="Microsoft YaHei" charset="-122"/>
                <a:cs typeface="Microsoft YaHei" charset="-122"/>
              </a:rPr>
              <a:t>1</a:t>
            </a:r>
            <a:endParaRPr kumimoji="1" lang="zh-CN" altLang="en-US" sz="1400">
              <a:latin typeface="Microsoft YaHei" charset="-122"/>
              <a:ea typeface="Microsoft YaHei" charset="-122"/>
              <a:cs typeface="Microsoft YaHei" charset="-122"/>
            </a:endParaRPr>
          </a:p>
        </p:txBody>
      </p:sp>
      <p:sp>
        <p:nvSpPr>
          <p:cNvPr id="30" name="文本框 29"/>
          <p:cNvSpPr txBox="1"/>
          <p:nvPr/>
        </p:nvSpPr>
        <p:spPr>
          <a:xfrm>
            <a:off x="6505601" y="3140262"/>
            <a:ext cx="404278" cy="307777"/>
          </a:xfrm>
          <a:prstGeom prst="rect">
            <a:avLst/>
          </a:prstGeom>
          <a:noFill/>
        </p:spPr>
        <p:txBody>
          <a:bodyPr wrap="none" rtlCol="0">
            <a:spAutoFit/>
          </a:bodyPr>
          <a:lstStyle/>
          <a:p>
            <a:r>
              <a:rPr lang="el-GR" altLang="zh-CN" sz="1400">
                <a:latin typeface="Microsoft YaHei" charset="-122"/>
                <a:ea typeface="Microsoft YaHei" charset="-122"/>
                <a:cs typeface="Microsoft YaHei" charset="-122"/>
              </a:rPr>
              <a:t>θ</a:t>
            </a:r>
            <a:r>
              <a:rPr lang="en-US" altLang="zh-CN" sz="1400">
                <a:latin typeface="Microsoft YaHei" charset="-122"/>
                <a:ea typeface="Microsoft YaHei" charset="-122"/>
                <a:cs typeface="Microsoft YaHei" charset="-122"/>
              </a:rPr>
              <a:t>2</a:t>
            </a:r>
            <a:endParaRPr kumimoji="1" lang="zh-CN" altLang="en-US" sz="1400">
              <a:latin typeface="Microsoft YaHei" charset="-122"/>
              <a:ea typeface="Microsoft YaHei" charset="-122"/>
              <a:cs typeface="Microsoft YaHei" charset="-122"/>
            </a:endParaRPr>
          </a:p>
        </p:txBody>
      </p:sp>
      <p:sp>
        <p:nvSpPr>
          <p:cNvPr id="31" name="椭圆 30"/>
          <p:cNvSpPr/>
          <p:nvPr/>
        </p:nvSpPr>
        <p:spPr>
          <a:xfrm>
            <a:off x="7153450" y="3256531"/>
            <a:ext cx="822168" cy="1030924"/>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7894540" y="2945767"/>
            <a:ext cx="487634" cy="307777"/>
          </a:xfrm>
          <a:prstGeom prst="rect">
            <a:avLst/>
          </a:prstGeom>
          <a:noFill/>
        </p:spPr>
        <p:txBody>
          <a:bodyPr wrap="none" rtlCol="0">
            <a:spAutoFit/>
          </a:bodyPr>
          <a:lstStyle/>
          <a:p>
            <a:r>
              <a:rPr lang="mr-IN" altLang="zh-CN" sz="1400">
                <a:latin typeface="Microsoft YaHei" charset="-122"/>
                <a:ea typeface="Microsoft YaHei" charset="-122"/>
                <a:cs typeface="Microsoft YaHei" charset="-122"/>
              </a:rPr>
              <a:t>J(θ)</a:t>
            </a:r>
            <a:endParaRPr kumimoji="1" lang="zh-CN" altLang="en-US" sz="1400">
              <a:latin typeface="Microsoft YaHei" charset="-122"/>
              <a:ea typeface="Microsoft YaHei" charset="-122"/>
              <a:cs typeface="Microsoft YaHei" charset="-122"/>
            </a:endParaRPr>
          </a:p>
        </p:txBody>
      </p:sp>
      <p:sp>
        <p:nvSpPr>
          <p:cNvPr id="36" name="椭圆 35"/>
          <p:cNvSpPr/>
          <p:nvPr/>
        </p:nvSpPr>
        <p:spPr>
          <a:xfrm>
            <a:off x="7575606" y="3576266"/>
            <a:ext cx="45719" cy="60272"/>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p:cNvSpPr/>
          <p:nvPr/>
        </p:nvSpPr>
        <p:spPr>
          <a:xfrm>
            <a:off x="7222333" y="3363957"/>
            <a:ext cx="694591" cy="791970"/>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7357978" y="3458055"/>
            <a:ext cx="480976" cy="481847"/>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p:cNvSpPr/>
          <p:nvPr/>
        </p:nvSpPr>
        <p:spPr>
          <a:xfrm>
            <a:off x="7483479" y="3511339"/>
            <a:ext cx="229974" cy="260654"/>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p:cNvSpPr/>
          <p:nvPr/>
        </p:nvSpPr>
        <p:spPr>
          <a:xfrm>
            <a:off x="4548445" y="4238279"/>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p:cNvSpPr/>
          <p:nvPr/>
        </p:nvSpPr>
        <p:spPr>
          <a:xfrm>
            <a:off x="7327323" y="4178017"/>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右箭头 53"/>
          <p:cNvSpPr/>
          <p:nvPr/>
        </p:nvSpPr>
        <p:spPr>
          <a:xfrm>
            <a:off x="5872391" y="3750532"/>
            <a:ext cx="648072" cy="374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a:latin typeface="Microsoft YaHei" charset="-122"/>
                <a:ea typeface="Microsoft YaHei" charset="-122"/>
                <a:cs typeface="Microsoft YaHei" charset="-122"/>
              </a:rPr>
              <a:t>归一化</a:t>
            </a:r>
          </a:p>
        </p:txBody>
      </p:sp>
    </p:spTree>
    <p:extLst>
      <p:ext uri="{BB962C8B-B14F-4D97-AF65-F5344CB8AC3E}">
        <p14:creationId xmlns:p14="http://schemas.microsoft.com/office/powerpoint/2010/main" val="81902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5323893"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第一节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无</a:t>
            </a:r>
            <a:r>
              <a:rPr lang="zh-CN" altLang="en-US" sz="3000" b="1" kern="0" dirty="0" smtClean="0">
                <a:solidFill>
                  <a:srgbClr val="C9394A"/>
                </a:solidFill>
                <a:latin typeface="微软雅黑" charset="0"/>
                <a:ea typeface="微软雅黑" charset="0"/>
                <a:cs typeface="微软雅黑" charset="0"/>
              </a:rPr>
              <a:t>量纲化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779912" y="1635646"/>
            <a:ext cx="1569660" cy="646331"/>
          </a:xfrm>
          <a:prstGeom prst="rect">
            <a:avLst/>
          </a:prstGeom>
          <a:noFill/>
        </p:spPr>
        <p:txBody>
          <a:bodyPr wrap="none" rtlCol="0">
            <a:spAutoFit/>
          </a:bodyPr>
          <a:lstStyle/>
          <a:p>
            <a:r>
              <a:rPr kumimoji="1" lang="zh-CN" altLang="en-US" sz="3600" dirty="0">
                <a:latin typeface="Microsoft YaHei" charset="-122"/>
                <a:ea typeface="Microsoft YaHei" charset="-122"/>
                <a:cs typeface="Microsoft YaHei" charset="-122"/>
              </a:rPr>
              <a:t>归一</a:t>
            </a:r>
            <a:r>
              <a:rPr kumimoji="1" lang="zh-CN" altLang="en-US" sz="3600" dirty="0" smtClean="0">
                <a:latin typeface="Microsoft YaHei" charset="-122"/>
                <a:ea typeface="Microsoft YaHei" charset="-122"/>
                <a:cs typeface="Microsoft YaHei" charset="-122"/>
              </a:rPr>
              <a:t>化</a:t>
            </a:r>
            <a:endParaRPr kumimoji="1" lang="zh-CN" altLang="en-US" sz="3600" dirty="0">
              <a:latin typeface="Microsoft YaHei" charset="-122"/>
              <a:ea typeface="Microsoft YaHei" charset="-122"/>
              <a:cs typeface="Microsoft YaHei" charset="-122"/>
            </a:endParaRPr>
          </a:p>
        </p:txBody>
      </p:sp>
      <p:sp>
        <p:nvSpPr>
          <p:cNvPr id="11" name="文本框 10"/>
          <p:cNvSpPr txBox="1"/>
          <p:nvPr/>
        </p:nvSpPr>
        <p:spPr>
          <a:xfrm>
            <a:off x="2010369" y="4371950"/>
            <a:ext cx="5123262"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利用</a:t>
            </a:r>
            <a:r>
              <a:rPr kumimoji="1" lang="en-US" altLang="zh-CN">
                <a:latin typeface="Microsoft YaHei" charset="-122"/>
                <a:ea typeface="Microsoft YaHei" charset="-122"/>
                <a:cs typeface="Microsoft YaHei" charset="-122"/>
              </a:rPr>
              <a:t>sklearn</a:t>
            </a:r>
            <a:r>
              <a:rPr kumimoji="1" lang="zh-CN" altLang="en-US">
                <a:latin typeface="Microsoft YaHei" charset="-122"/>
                <a:ea typeface="Microsoft YaHei" charset="-122"/>
                <a:cs typeface="Microsoft YaHei" charset="-122"/>
              </a:rPr>
              <a:t>，我们可以方便地进行归一化处理。</a:t>
            </a:r>
            <a:endParaRPr kumimoji="1" lang="en-US" altLang="zh-CN">
              <a:latin typeface="Microsoft YaHei" charset="-122"/>
              <a:ea typeface="Microsoft YaHei" charset="-122"/>
              <a:cs typeface="Microsoft YaHei" charset="-122"/>
            </a:endParaRPr>
          </a:p>
        </p:txBody>
      </p:sp>
      <p:pic>
        <p:nvPicPr>
          <p:cNvPr id="4" name="图片 3"/>
          <p:cNvPicPr>
            <a:picLocks noChangeAspect="1"/>
          </p:cNvPicPr>
          <p:nvPr/>
        </p:nvPicPr>
        <p:blipFill>
          <a:blip r:embed="rId3"/>
          <a:stretch>
            <a:fillRect/>
          </a:stretch>
        </p:blipFill>
        <p:spPr>
          <a:xfrm>
            <a:off x="1009650" y="2571750"/>
            <a:ext cx="7124700" cy="1270000"/>
          </a:xfrm>
          <a:prstGeom prst="rect">
            <a:avLst/>
          </a:prstGeom>
        </p:spPr>
      </p:pic>
    </p:spTree>
    <p:extLst>
      <p:ext uri="{BB962C8B-B14F-4D97-AF65-F5344CB8AC3E}">
        <p14:creationId xmlns:p14="http://schemas.microsoft.com/office/powerpoint/2010/main" val="11602428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5323893"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第一节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无</a:t>
            </a:r>
            <a:r>
              <a:rPr lang="zh-CN" altLang="en-US" sz="3000" b="1" kern="0" dirty="0" smtClean="0">
                <a:solidFill>
                  <a:srgbClr val="C9394A"/>
                </a:solidFill>
                <a:latin typeface="微软雅黑" charset="0"/>
                <a:ea typeface="微软雅黑" charset="0"/>
                <a:cs typeface="微软雅黑" charset="0"/>
              </a:rPr>
              <a:t>量纲化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2117626" y="1735139"/>
            <a:ext cx="4801314" cy="646331"/>
          </a:xfrm>
          <a:prstGeom prst="rect">
            <a:avLst/>
          </a:prstGeom>
          <a:noFill/>
        </p:spPr>
        <p:txBody>
          <a:bodyPr wrap="none" rtlCol="0">
            <a:spAutoFit/>
          </a:bodyPr>
          <a:lstStyle/>
          <a:p>
            <a:r>
              <a:rPr kumimoji="1" lang="zh-CN" altLang="en-US" sz="3600" dirty="0" smtClean="0">
                <a:latin typeface="Microsoft YaHei" charset="-122"/>
                <a:ea typeface="Microsoft YaHei" charset="-122"/>
                <a:cs typeface="Microsoft YaHei" charset="-122"/>
              </a:rPr>
              <a:t>归一化与标准化的区别</a:t>
            </a:r>
            <a:endParaRPr kumimoji="1" lang="zh-CN" altLang="en-US" sz="3600" dirty="0">
              <a:latin typeface="Microsoft YaHei" charset="-122"/>
              <a:ea typeface="Microsoft YaHei" charset="-122"/>
              <a:cs typeface="Microsoft YaHei" charset="-122"/>
            </a:endParaRPr>
          </a:p>
        </p:txBody>
      </p:sp>
      <p:sp>
        <p:nvSpPr>
          <p:cNvPr id="8" name="矩形"/>
          <p:cNvSpPr>
            <a:spLocks/>
          </p:cNvSpPr>
          <p:nvPr/>
        </p:nvSpPr>
        <p:spPr>
          <a:xfrm>
            <a:off x="1615231" y="3766463"/>
            <a:ext cx="5913538" cy="830997"/>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lvl="1"/>
            <a:r>
              <a:rPr lang="zh-CN" altLang="en-US" sz="1600" dirty="0">
                <a:solidFill>
                  <a:srgbClr val="474747"/>
                </a:solidFill>
                <a:latin typeface="微软雅黑" charset="0"/>
                <a:ea typeface="微软雅黑" charset="0"/>
                <a:cs typeface="微软雅黑" charset="0"/>
                <a:sym typeface="Calibri" pitchFamily="34" charset="0"/>
              </a:rPr>
              <a:t>目的不一样</a:t>
            </a:r>
            <a:r>
              <a:rPr lang="en-US" altLang="zh-CN" sz="1600" dirty="0">
                <a:solidFill>
                  <a:srgbClr val="474747"/>
                </a:solidFill>
                <a:latin typeface="微软雅黑" charset="0"/>
                <a:ea typeface="微软雅黑" charset="0"/>
                <a:cs typeface="微软雅黑" charset="0"/>
                <a:sym typeface="Calibri" pitchFamily="34" charset="0"/>
              </a:rPr>
              <a:t>:</a:t>
            </a:r>
            <a:r>
              <a:rPr lang="zh-CN" altLang="en-US" sz="1600" dirty="0">
                <a:solidFill>
                  <a:srgbClr val="474747"/>
                </a:solidFill>
                <a:latin typeface="微软雅黑" charset="0"/>
                <a:ea typeface="微软雅黑" charset="0"/>
                <a:cs typeface="微软雅黑" charset="0"/>
                <a:sym typeface="Calibri" pitchFamily="34" charset="0"/>
              </a:rPr>
              <a:t>  标准化的目的是将样本的各个特征值转换到同一量纲下使得不同度量的特征具有可比性；归一化目的是将各样本转化为单位向量使得模型迭代更快更好；</a:t>
            </a:r>
          </a:p>
        </p:txBody>
      </p:sp>
      <p:sp>
        <p:nvSpPr>
          <p:cNvPr id="12" name="矩形"/>
          <p:cNvSpPr>
            <a:spLocks/>
          </p:cNvSpPr>
          <p:nvPr/>
        </p:nvSpPr>
        <p:spPr>
          <a:xfrm>
            <a:off x="1598328" y="2781579"/>
            <a:ext cx="5947343" cy="584775"/>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lvl="1"/>
            <a:r>
              <a:rPr lang="zh-CN" altLang="en-US" sz="1600" dirty="0">
                <a:solidFill>
                  <a:srgbClr val="474747"/>
                </a:solidFill>
                <a:latin typeface="微软雅黑" charset="0"/>
                <a:ea typeface="微软雅黑" charset="0"/>
                <a:cs typeface="微软雅黑" charset="0"/>
                <a:sym typeface="Calibri" pitchFamily="34" charset="0"/>
              </a:rPr>
              <a:t>对象不一样</a:t>
            </a:r>
            <a:r>
              <a:rPr lang="en-US" altLang="zh-CN" sz="1600" dirty="0">
                <a:solidFill>
                  <a:srgbClr val="474747"/>
                </a:solidFill>
                <a:latin typeface="微软雅黑" charset="0"/>
                <a:ea typeface="微软雅黑" charset="0"/>
                <a:cs typeface="微软雅黑" charset="0"/>
                <a:sym typeface="Calibri" pitchFamily="34" charset="0"/>
              </a:rPr>
              <a:t>:</a:t>
            </a:r>
            <a:r>
              <a:rPr lang="zh-CN" altLang="en-US" sz="1600" dirty="0">
                <a:solidFill>
                  <a:srgbClr val="474747"/>
                </a:solidFill>
                <a:latin typeface="微软雅黑" charset="0"/>
                <a:ea typeface="微软雅黑" charset="0"/>
                <a:cs typeface="微软雅黑" charset="0"/>
                <a:sym typeface="Calibri" pitchFamily="34" charset="0"/>
              </a:rPr>
              <a:t>  标准化的对象是某一个特征列；归一化的对象是一个样本行。</a:t>
            </a:r>
          </a:p>
        </p:txBody>
      </p:sp>
    </p:spTree>
    <p:extLst>
      <p:ext uri="{BB962C8B-B14F-4D97-AF65-F5344CB8AC3E}">
        <p14:creationId xmlns:p14="http://schemas.microsoft.com/office/powerpoint/2010/main" val="57661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72"/>
          <p:cNvGrpSpPr>
            <a:grpSpLocks/>
          </p:cNvGrpSpPr>
          <p:nvPr/>
        </p:nvGrpSpPr>
        <p:grpSpPr bwMode="auto">
          <a:xfrm>
            <a:off x="4034269" y="3999165"/>
            <a:ext cx="4824032" cy="1143823"/>
            <a:chOff x="72" y="2942"/>
            <a:chExt cx="5120" cy="1214"/>
          </a:xfrm>
        </p:grpSpPr>
        <p:grpSp>
          <p:nvGrpSpPr>
            <p:cNvPr id="59" name="Group 4"/>
            <p:cNvGrpSpPr>
              <a:grpSpLocks/>
            </p:cNvGrpSpPr>
            <p:nvPr/>
          </p:nvGrpSpPr>
          <p:grpSpPr bwMode="auto">
            <a:xfrm>
              <a:off x="72" y="2942"/>
              <a:ext cx="1864" cy="1214"/>
              <a:chOff x="226" y="3106"/>
              <a:chExt cx="1864" cy="1214"/>
            </a:xfrm>
          </p:grpSpPr>
          <p:pic>
            <p:nvPicPr>
              <p:cNvPr id="63"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65"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6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五</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62" name="Rectangle 134"/>
            <p:cNvSpPr>
              <a:spLocks noChangeArrowheads="1"/>
            </p:cNvSpPr>
            <p:nvPr/>
          </p:nvSpPr>
          <p:spPr bwMode="auto">
            <a:xfrm>
              <a:off x="1481" y="3489"/>
              <a:ext cx="1503"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特征组合变换</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sp>
        <p:nvSpPr>
          <p:cNvPr id="3" name="流程图: 可选过程 2"/>
          <p:cNvSpPr/>
          <p:nvPr/>
        </p:nvSpPr>
        <p:spPr>
          <a:xfrm>
            <a:off x="1805894" y="2517494"/>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72"/>
          <p:cNvGrpSpPr>
            <a:grpSpLocks/>
          </p:cNvGrpSpPr>
          <p:nvPr/>
        </p:nvGrpSpPr>
        <p:grpSpPr bwMode="auto">
          <a:xfrm>
            <a:off x="4031094" y="3380699"/>
            <a:ext cx="4824032" cy="1143823"/>
            <a:chOff x="72" y="2942"/>
            <a:chExt cx="5120" cy="1214"/>
          </a:xfrm>
        </p:grpSpPr>
        <p:grpSp>
          <p:nvGrpSpPr>
            <p:cNvPr id="48" name="Group 4"/>
            <p:cNvGrpSpPr>
              <a:grpSpLocks/>
            </p:cNvGrpSpPr>
            <p:nvPr/>
          </p:nvGrpSpPr>
          <p:grpSpPr bwMode="auto">
            <a:xfrm>
              <a:off x="72" y="2942"/>
              <a:ext cx="1864" cy="1214"/>
              <a:chOff x="226" y="3106"/>
              <a:chExt cx="1864" cy="1214"/>
            </a:xfrm>
          </p:grpSpPr>
          <p:pic>
            <p:nvPicPr>
              <p:cNvPr id="52"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54"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55"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9"/>
              <p:cNvSpPr>
                <a:spLocks noEditPoints="1"/>
              </p:cNvSpPr>
              <p:nvPr/>
            </p:nvSpPr>
            <p:spPr bwMode="auto">
              <a:xfrm>
                <a:off x="1020" y="3601"/>
                <a:ext cx="208" cy="351"/>
              </a:xfrm>
              <a:custGeom>
                <a:avLst/>
                <a:gdLst>
                  <a:gd name="T0" fmla="*/ 175 w 208"/>
                  <a:gd name="T1" fmla="*/ 0 h 351"/>
                  <a:gd name="T2" fmla="*/ 175 w 208"/>
                  <a:gd name="T3" fmla="*/ 226 h 351"/>
                  <a:gd name="T4" fmla="*/ 208 w 208"/>
                  <a:gd name="T5" fmla="*/ 226 h 351"/>
                  <a:gd name="T6" fmla="*/ 208 w 208"/>
                  <a:gd name="T7" fmla="*/ 281 h 351"/>
                  <a:gd name="T8" fmla="*/ 175 w 208"/>
                  <a:gd name="T9" fmla="*/ 281 h 351"/>
                  <a:gd name="T10" fmla="*/ 175 w 208"/>
                  <a:gd name="T11" fmla="*/ 351 h 351"/>
                  <a:gd name="T12" fmla="*/ 111 w 208"/>
                  <a:gd name="T13" fmla="*/ 351 h 351"/>
                  <a:gd name="T14" fmla="*/ 111 w 208"/>
                  <a:gd name="T15" fmla="*/ 281 h 351"/>
                  <a:gd name="T16" fmla="*/ 0 w 208"/>
                  <a:gd name="T17" fmla="*/ 281 h 351"/>
                  <a:gd name="T18" fmla="*/ 0 w 208"/>
                  <a:gd name="T19" fmla="*/ 217 h 351"/>
                  <a:gd name="T20" fmla="*/ 99 w 208"/>
                  <a:gd name="T21" fmla="*/ 0 h 351"/>
                  <a:gd name="T22" fmla="*/ 175 w 208"/>
                  <a:gd name="T23" fmla="*/ 0 h 351"/>
                  <a:gd name="T24" fmla="*/ 111 w 208"/>
                  <a:gd name="T25" fmla="*/ 80 h 351"/>
                  <a:gd name="T26" fmla="*/ 47 w 208"/>
                  <a:gd name="T27" fmla="*/ 226 h 351"/>
                  <a:gd name="T28" fmla="*/ 111 w 208"/>
                  <a:gd name="T29" fmla="*/ 226 h 351"/>
                  <a:gd name="T30" fmla="*/ 111 w 208"/>
                  <a:gd name="T31" fmla="*/ 80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8" h="351">
                    <a:moveTo>
                      <a:pt x="175" y="0"/>
                    </a:moveTo>
                    <a:lnTo>
                      <a:pt x="175" y="226"/>
                    </a:lnTo>
                    <a:lnTo>
                      <a:pt x="208" y="226"/>
                    </a:lnTo>
                    <a:lnTo>
                      <a:pt x="208" y="281"/>
                    </a:lnTo>
                    <a:lnTo>
                      <a:pt x="175" y="281"/>
                    </a:lnTo>
                    <a:lnTo>
                      <a:pt x="175" y="351"/>
                    </a:lnTo>
                    <a:lnTo>
                      <a:pt x="111" y="351"/>
                    </a:lnTo>
                    <a:lnTo>
                      <a:pt x="111" y="281"/>
                    </a:lnTo>
                    <a:lnTo>
                      <a:pt x="0" y="281"/>
                    </a:lnTo>
                    <a:lnTo>
                      <a:pt x="0" y="217"/>
                    </a:lnTo>
                    <a:lnTo>
                      <a:pt x="99" y="0"/>
                    </a:lnTo>
                    <a:lnTo>
                      <a:pt x="175" y="0"/>
                    </a:lnTo>
                    <a:close/>
                    <a:moveTo>
                      <a:pt x="111" y="80"/>
                    </a:moveTo>
                    <a:lnTo>
                      <a:pt x="47" y="226"/>
                    </a:lnTo>
                    <a:lnTo>
                      <a:pt x="111" y="226"/>
                    </a:lnTo>
                    <a:lnTo>
                      <a:pt x="111"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4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四</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51" name="Rectangle 134"/>
            <p:cNvSpPr>
              <a:spLocks noChangeArrowheads="1"/>
            </p:cNvSpPr>
            <p:nvPr/>
          </p:nvSpPr>
          <p:spPr bwMode="auto">
            <a:xfrm>
              <a:off x="1481" y="3489"/>
              <a:ext cx="1285"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缺失值填充</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grpSp>
        <p:nvGrpSpPr>
          <p:cNvPr id="10" name="Group 71"/>
          <p:cNvGrpSpPr>
            <a:grpSpLocks/>
          </p:cNvGrpSpPr>
          <p:nvPr/>
        </p:nvGrpSpPr>
        <p:grpSpPr bwMode="auto">
          <a:xfrm>
            <a:off x="4031092" y="2769609"/>
            <a:ext cx="4763732" cy="1143823"/>
            <a:chOff x="68" y="2289"/>
            <a:chExt cx="5056" cy="1214"/>
          </a:xfrm>
        </p:grpSpPr>
        <p:pic>
          <p:nvPicPr>
            <p:cNvPr id="3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15" y="400"/>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10"/>
            <p:cNvGrpSpPr>
              <a:grpSpLocks/>
            </p:cNvGrpSpPr>
            <p:nvPr/>
          </p:nvGrpSpPr>
          <p:grpSpPr bwMode="auto">
            <a:xfrm>
              <a:off x="68" y="2289"/>
              <a:ext cx="1864" cy="1214"/>
              <a:chOff x="411" y="2818"/>
              <a:chExt cx="1864" cy="1214"/>
            </a:xfrm>
          </p:grpSpPr>
          <p:pic>
            <p:nvPicPr>
              <p:cNvPr id="43" name="Picture 11"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0" y="2818"/>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12"/>
              <p:cNvSpPr>
                <a:spLocks/>
              </p:cNvSpPr>
              <p:nvPr/>
            </p:nvSpPr>
            <p:spPr bwMode="auto">
              <a:xfrm>
                <a:off x="1014" y="3026"/>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45" name="Freeform 13"/>
              <p:cNvSpPr>
                <a:spLocks/>
              </p:cNvSpPr>
              <p:nvPr/>
            </p:nvSpPr>
            <p:spPr bwMode="auto">
              <a:xfrm>
                <a:off x="1014" y="3031"/>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4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136" y="2293"/>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15"/>
              <p:cNvSpPr>
                <a:spLocks/>
              </p:cNvSpPr>
              <p:nvPr/>
            </p:nvSpPr>
            <p:spPr bwMode="auto">
              <a:xfrm>
                <a:off x="1247" y="3312"/>
                <a:ext cx="196" cy="368"/>
              </a:xfrm>
              <a:custGeom>
                <a:avLst/>
                <a:gdLst>
                  <a:gd name="T0" fmla="*/ 139 w 83"/>
                  <a:gd name="T1" fmla="*/ 351 h 156"/>
                  <a:gd name="T2" fmla="*/ 184 w 83"/>
                  <a:gd name="T3" fmla="*/ 351 h 156"/>
                  <a:gd name="T4" fmla="*/ 302 w 83"/>
                  <a:gd name="T5" fmla="*/ 212 h 156"/>
                  <a:gd name="T6" fmla="*/ 222 w 83"/>
                  <a:gd name="T7" fmla="*/ 123 h 156"/>
                  <a:gd name="T8" fmla="*/ 139 w 83"/>
                  <a:gd name="T9" fmla="*/ 222 h 156"/>
                  <a:gd name="T10" fmla="*/ 139 w 83"/>
                  <a:gd name="T11" fmla="*/ 250 h 156"/>
                  <a:gd name="T12" fmla="*/ 0 w 83"/>
                  <a:gd name="T13" fmla="*/ 250 h 156"/>
                  <a:gd name="T14" fmla="*/ 0 w 83"/>
                  <a:gd name="T15" fmla="*/ 217 h 156"/>
                  <a:gd name="T16" fmla="*/ 222 w 83"/>
                  <a:gd name="T17" fmla="*/ 0 h 156"/>
                  <a:gd name="T18" fmla="*/ 451 w 83"/>
                  <a:gd name="T19" fmla="*/ 205 h 156"/>
                  <a:gd name="T20" fmla="*/ 328 w 83"/>
                  <a:gd name="T21" fmla="*/ 401 h 156"/>
                  <a:gd name="T22" fmla="*/ 463 w 83"/>
                  <a:gd name="T23" fmla="*/ 611 h 156"/>
                  <a:gd name="T24" fmla="*/ 217 w 83"/>
                  <a:gd name="T25" fmla="*/ 868 h 156"/>
                  <a:gd name="T26" fmla="*/ 0 w 83"/>
                  <a:gd name="T27" fmla="*/ 639 h 156"/>
                  <a:gd name="T28" fmla="*/ 0 w 83"/>
                  <a:gd name="T29" fmla="*/ 590 h 156"/>
                  <a:gd name="T30" fmla="*/ 139 w 83"/>
                  <a:gd name="T31" fmla="*/ 590 h 156"/>
                  <a:gd name="T32" fmla="*/ 139 w 83"/>
                  <a:gd name="T33" fmla="*/ 618 h 156"/>
                  <a:gd name="T34" fmla="*/ 222 w 83"/>
                  <a:gd name="T35" fmla="*/ 741 h 156"/>
                  <a:gd name="T36" fmla="*/ 307 w 83"/>
                  <a:gd name="T37" fmla="*/ 606 h 156"/>
                  <a:gd name="T38" fmla="*/ 205 w 83"/>
                  <a:gd name="T39" fmla="*/ 462 h 156"/>
                  <a:gd name="T40" fmla="*/ 139 w 83"/>
                  <a:gd name="T41" fmla="*/ 462 h 156"/>
                  <a:gd name="T42" fmla="*/ 139 w 83"/>
                  <a:gd name="T43" fmla="*/ 351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156">
                    <a:moveTo>
                      <a:pt x="25" y="63"/>
                    </a:moveTo>
                    <a:cubicBezTo>
                      <a:pt x="33" y="63"/>
                      <a:pt x="33" y="63"/>
                      <a:pt x="33" y="63"/>
                    </a:cubicBezTo>
                    <a:cubicBezTo>
                      <a:pt x="52" y="63"/>
                      <a:pt x="54" y="48"/>
                      <a:pt x="54" y="38"/>
                    </a:cubicBezTo>
                    <a:cubicBezTo>
                      <a:pt x="54" y="28"/>
                      <a:pt x="50" y="22"/>
                      <a:pt x="40" y="22"/>
                    </a:cubicBezTo>
                    <a:cubicBezTo>
                      <a:pt x="31" y="22"/>
                      <a:pt x="25" y="29"/>
                      <a:pt x="25" y="40"/>
                    </a:cubicBezTo>
                    <a:cubicBezTo>
                      <a:pt x="25" y="45"/>
                      <a:pt x="25" y="45"/>
                      <a:pt x="25" y="45"/>
                    </a:cubicBezTo>
                    <a:cubicBezTo>
                      <a:pt x="0" y="45"/>
                      <a:pt x="0" y="45"/>
                      <a:pt x="0" y="45"/>
                    </a:cubicBezTo>
                    <a:cubicBezTo>
                      <a:pt x="0" y="39"/>
                      <a:pt x="0" y="39"/>
                      <a:pt x="0" y="39"/>
                    </a:cubicBezTo>
                    <a:cubicBezTo>
                      <a:pt x="0" y="16"/>
                      <a:pt x="15" y="0"/>
                      <a:pt x="40" y="0"/>
                    </a:cubicBezTo>
                    <a:cubicBezTo>
                      <a:pt x="65" y="0"/>
                      <a:pt x="81" y="14"/>
                      <a:pt x="81" y="37"/>
                    </a:cubicBezTo>
                    <a:cubicBezTo>
                      <a:pt x="81" y="57"/>
                      <a:pt x="73" y="67"/>
                      <a:pt x="59" y="72"/>
                    </a:cubicBezTo>
                    <a:cubicBezTo>
                      <a:pt x="75" y="75"/>
                      <a:pt x="83" y="88"/>
                      <a:pt x="83" y="110"/>
                    </a:cubicBezTo>
                    <a:cubicBezTo>
                      <a:pt x="83" y="143"/>
                      <a:pt x="67" y="156"/>
                      <a:pt x="39" y="156"/>
                    </a:cubicBezTo>
                    <a:cubicBezTo>
                      <a:pt x="11" y="156"/>
                      <a:pt x="0" y="138"/>
                      <a:pt x="0" y="115"/>
                    </a:cubicBezTo>
                    <a:cubicBezTo>
                      <a:pt x="0" y="106"/>
                      <a:pt x="0" y="106"/>
                      <a:pt x="0" y="106"/>
                    </a:cubicBezTo>
                    <a:cubicBezTo>
                      <a:pt x="25" y="106"/>
                      <a:pt x="25" y="106"/>
                      <a:pt x="25" y="106"/>
                    </a:cubicBezTo>
                    <a:cubicBezTo>
                      <a:pt x="25" y="111"/>
                      <a:pt x="25" y="111"/>
                      <a:pt x="25" y="111"/>
                    </a:cubicBezTo>
                    <a:cubicBezTo>
                      <a:pt x="25" y="124"/>
                      <a:pt x="29" y="133"/>
                      <a:pt x="40" y="133"/>
                    </a:cubicBezTo>
                    <a:cubicBezTo>
                      <a:pt x="54" y="133"/>
                      <a:pt x="55" y="123"/>
                      <a:pt x="55" y="109"/>
                    </a:cubicBezTo>
                    <a:cubicBezTo>
                      <a:pt x="55" y="90"/>
                      <a:pt x="50" y="83"/>
                      <a:pt x="37" y="83"/>
                    </a:cubicBezTo>
                    <a:cubicBezTo>
                      <a:pt x="25" y="83"/>
                      <a:pt x="25" y="83"/>
                      <a:pt x="25" y="83"/>
                    </a:cubicBezTo>
                    <a:lnTo>
                      <a:pt x="2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1" name="Rectangle 134"/>
            <p:cNvSpPr>
              <a:spLocks noChangeArrowheads="1"/>
            </p:cNvSpPr>
            <p:nvPr/>
          </p:nvSpPr>
          <p:spPr bwMode="auto">
            <a:xfrm>
              <a:off x="1473" y="2485"/>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三</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42" name="Rectangle 134"/>
            <p:cNvSpPr>
              <a:spLocks noChangeArrowheads="1"/>
            </p:cNvSpPr>
            <p:nvPr/>
          </p:nvSpPr>
          <p:spPr bwMode="auto">
            <a:xfrm>
              <a:off x="1465" y="2809"/>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baseline="0" dirty="0">
                  <a:solidFill>
                    <a:srgbClr val="777777"/>
                  </a:solidFill>
                  <a:latin typeface="微软雅黑" panose="020B0503020204020204" pitchFamily="34" charset="-122"/>
                  <a:ea typeface="微软雅黑" panose="020B0503020204020204" pitchFamily="34" charset="-122"/>
                </a:rPr>
                <a:t>离散特征哑编码</a:t>
              </a:r>
            </a:p>
          </p:txBody>
        </p:sp>
      </p:grpSp>
      <p:grpSp>
        <p:nvGrpSpPr>
          <p:cNvPr id="11" name="Group 70"/>
          <p:cNvGrpSpPr>
            <a:grpSpLocks/>
          </p:cNvGrpSpPr>
          <p:nvPr/>
        </p:nvGrpSpPr>
        <p:grpSpPr bwMode="auto">
          <a:xfrm>
            <a:off x="4068782" y="2169518"/>
            <a:ext cx="4786344" cy="1143823"/>
            <a:chOff x="112" y="1644"/>
            <a:chExt cx="5080" cy="1214"/>
          </a:xfrm>
        </p:grpSpPr>
        <p:pic>
          <p:nvPicPr>
            <p:cNvPr id="2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242"/>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6"/>
            <p:cNvGrpSpPr>
              <a:grpSpLocks/>
            </p:cNvGrpSpPr>
            <p:nvPr/>
          </p:nvGrpSpPr>
          <p:grpSpPr bwMode="auto">
            <a:xfrm>
              <a:off x="112" y="1644"/>
              <a:ext cx="1864" cy="1214"/>
              <a:chOff x="0" y="2251"/>
              <a:chExt cx="1864" cy="1214"/>
            </a:xfrm>
          </p:grpSpPr>
          <p:grpSp>
            <p:nvGrpSpPr>
              <p:cNvPr id="33" name="Group 17"/>
              <p:cNvGrpSpPr>
                <a:grpSpLocks/>
              </p:cNvGrpSpPr>
              <p:nvPr/>
            </p:nvGrpSpPr>
            <p:grpSpPr bwMode="auto">
              <a:xfrm>
                <a:off x="377" y="2251"/>
                <a:ext cx="1007" cy="1214"/>
                <a:chOff x="377" y="2251"/>
                <a:chExt cx="1007" cy="1214"/>
              </a:xfrm>
            </p:grpSpPr>
            <p:pic>
              <p:nvPicPr>
                <p:cNvPr id="35" name="Picture 18"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7" y="225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9"/>
                <p:cNvSpPr>
                  <a:spLocks/>
                </p:cNvSpPr>
                <p:nvPr/>
              </p:nvSpPr>
              <p:spPr bwMode="auto">
                <a:xfrm>
                  <a:off x="561" y="245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7" name="Freeform 20"/>
                <p:cNvSpPr>
                  <a:spLocks/>
                </p:cNvSpPr>
                <p:nvPr/>
              </p:nvSpPr>
              <p:spPr bwMode="auto">
                <a:xfrm>
                  <a:off x="561" y="246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8" name="Freeform 21"/>
                <p:cNvSpPr>
                  <a:spLocks/>
                </p:cNvSpPr>
                <p:nvPr/>
              </p:nvSpPr>
              <p:spPr bwMode="auto">
                <a:xfrm>
                  <a:off x="794" y="2727"/>
                  <a:ext cx="205" cy="359"/>
                </a:xfrm>
                <a:custGeom>
                  <a:avLst/>
                  <a:gdLst>
                    <a:gd name="T0" fmla="*/ 250 w 87"/>
                    <a:gd name="T1" fmla="*/ 0 h 152"/>
                    <a:gd name="T2" fmla="*/ 12 w 87"/>
                    <a:gd name="T3" fmla="*/ 257 h 152"/>
                    <a:gd name="T4" fmla="*/ 12 w 87"/>
                    <a:gd name="T5" fmla="*/ 302 h 152"/>
                    <a:gd name="T6" fmla="*/ 160 w 87"/>
                    <a:gd name="T7" fmla="*/ 302 h 152"/>
                    <a:gd name="T8" fmla="*/ 160 w 87"/>
                    <a:gd name="T9" fmla="*/ 257 h 152"/>
                    <a:gd name="T10" fmla="*/ 250 w 87"/>
                    <a:gd name="T11" fmla="*/ 128 h 152"/>
                    <a:gd name="T12" fmla="*/ 332 w 87"/>
                    <a:gd name="T13" fmla="*/ 234 h 152"/>
                    <a:gd name="T14" fmla="*/ 245 w 87"/>
                    <a:gd name="T15" fmla="*/ 397 h 152"/>
                    <a:gd name="T16" fmla="*/ 0 w 87"/>
                    <a:gd name="T17" fmla="*/ 808 h 152"/>
                    <a:gd name="T18" fmla="*/ 0 w 87"/>
                    <a:gd name="T19" fmla="*/ 848 h 152"/>
                    <a:gd name="T20" fmla="*/ 462 w 87"/>
                    <a:gd name="T21" fmla="*/ 848 h 152"/>
                    <a:gd name="T22" fmla="*/ 462 w 87"/>
                    <a:gd name="T23" fmla="*/ 720 h 152"/>
                    <a:gd name="T24" fmla="*/ 172 w 87"/>
                    <a:gd name="T25" fmla="*/ 720 h 152"/>
                    <a:gd name="T26" fmla="*/ 372 w 87"/>
                    <a:gd name="T27" fmla="*/ 468 h 152"/>
                    <a:gd name="T28" fmla="*/ 483 w 87"/>
                    <a:gd name="T29" fmla="*/ 222 h 152"/>
                    <a:gd name="T30" fmla="*/ 250 w 87"/>
                    <a:gd name="T31" fmla="*/ 0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 h="152">
                      <a:moveTo>
                        <a:pt x="45" y="0"/>
                      </a:moveTo>
                      <a:cubicBezTo>
                        <a:pt x="24" y="0"/>
                        <a:pt x="2" y="14"/>
                        <a:pt x="2" y="46"/>
                      </a:cubicBezTo>
                      <a:cubicBezTo>
                        <a:pt x="2" y="54"/>
                        <a:pt x="2" y="54"/>
                        <a:pt x="2" y="54"/>
                      </a:cubicBezTo>
                      <a:cubicBezTo>
                        <a:pt x="29" y="54"/>
                        <a:pt x="29" y="54"/>
                        <a:pt x="29" y="54"/>
                      </a:cubicBezTo>
                      <a:cubicBezTo>
                        <a:pt x="29" y="46"/>
                        <a:pt x="29" y="46"/>
                        <a:pt x="29" y="46"/>
                      </a:cubicBezTo>
                      <a:cubicBezTo>
                        <a:pt x="29" y="29"/>
                        <a:pt x="35" y="23"/>
                        <a:pt x="45" y="23"/>
                      </a:cubicBezTo>
                      <a:cubicBezTo>
                        <a:pt x="54" y="23"/>
                        <a:pt x="60" y="28"/>
                        <a:pt x="60" y="42"/>
                      </a:cubicBezTo>
                      <a:cubicBezTo>
                        <a:pt x="60" y="52"/>
                        <a:pt x="57" y="58"/>
                        <a:pt x="44" y="71"/>
                      </a:cubicBezTo>
                      <a:cubicBezTo>
                        <a:pt x="32" y="83"/>
                        <a:pt x="0" y="103"/>
                        <a:pt x="0" y="145"/>
                      </a:cubicBezTo>
                      <a:cubicBezTo>
                        <a:pt x="0" y="152"/>
                        <a:pt x="0" y="152"/>
                        <a:pt x="0" y="152"/>
                      </a:cubicBezTo>
                      <a:cubicBezTo>
                        <a:pt x="83" y="152"/>
                        <a:pt x="83" y="152"/>
                        <a:pt x="83" y="152"/>
                      </a:cubicBezTo>
                      <a:cubicBezTo>
                        <a:pt x="83" y="129"/>
                        <a:pt x="83" y="129"/>
                        <a:pt x="83" y="129"/>
                      </a:cubicBezTo>
                      <a:cubicBezTo>
                        <a:pt x="31" y="129"/>
                        <a:pt x="31" y="129"/>
                        <a:pt x="31" y="129"/>
                      </a:cubicBezTo>
                      <a:cubicBezTo>
                        <a:pt x="33" y="111"/>
                        <a:pt x="51" y="99"/>
                        <a:pt x="67" y="84"/>
                      </a:cubicBezTo>
                      <a:cubicBezTo>
                        <a:pt x="80" y="72"/>
                        <a:pt x="87" y="56"/>
                        <a:pt x="87" y="40"/>
                      </a:cubicBezTo>
                      <a:cubicBezTo>
                        <a:pt x="87" y="15"/>
                        <a:pt x="68" y="0"/>
                        <a:pt x="45" y="0"/>
                      </a:cubicBezTo>
                    </a:path>
                  </a:pathLst>
                </a:custGeom>
                <a:solidFill>
                  <a:schemeClr val="bg1">
                    <a:alpha val="90000"/>
                  </a:scheme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3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725" y="1732"/>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134"/>
            <p:cNvSpPr>
              <a:spLocks noChangeArrowheads="1"/>
            </p:cNvSpPr>
            <p:nvPr/>
          </p:nvSpPr>
          <p:spPr bwMode="auto">
            <a:xfrm>
              <a:off x="1482" y="1850"/>
              <a:ext cx="1014"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二</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32" name="Rectangle 134"/>
            <p:cNvSpPr>
              <a:spLocks noChangeArrowheads="1"/>
            </p:cNvSpPr>
            <p:nvPr/>
          </p:nvSpPr>
          <p:spPr bwMode="auto">
            <a:xfrm>
              <a:off x="1474" y="2174"/>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C9394A"/>
                  </a:solidFill>
                  <a:latin typeface="微软雅黑" panose="020B0503020204020204" pitchFamily="34" charset="-122"/>
                  <a:ea typeface="微软雅黑" panose="020B0503020204020204" pitchFamily="34" charset="-122"/>
                </a:rPr>
                <a:t>连续特征离散化</a:t>
              </a:r>
              <a:endParaRPr lang="zh-CN" altLang="en-US" sz="1600" b="1" baseline="0" dirty="0">
                <a:solidFill>
                  <a:srgbClr val="C9394A"/>
                </a:solidFill>
                <a:latin typeface="微软雅黑" panose="020B0503020204020204" pitchFamily="34" charset="-122"/>
                <a:ea typeface="微软雅黑" panose="020B0503020204020204" pitchFamily="34" charset="-122"/>
              </a:endParaRPr>
            </a:p>
          </p:txBody>
        </p:sp>
      </p:grpSp>
      <p:grpSp>
        <p:nvGrpSpPr>
          <p:cNvPr id="12" name="Group 69"/>
          <p:cNvGrpSpPr>
            <a:grpSpLocks/>
          </p:cNvGrpSpPr>
          <p:nvPr/>
        </p:nvGrpSpPr>
        <p:grpSpPr bwMode="auto">
          <a:xfrm>
            <a:off x="4068783" y="1566946"/>
            <a:ext cx="4679876" cy="1143823"/>
            <a:chOff x="112" y="997"/>
            <a:chExt cx="4967" cy="1214"/>
          </a:xfrm>
        </p:grpSpPr>
        <p:grpSp>
          <p:nvGrpSpPr>
            <p:cNvPr id="19" name="Group 23"/>
            <p:cNvGrpSpPr>
              <a:grpSpLocks/>
            </p:cNvGrpSpPr>
            <p:nvPr/>
          </p:nvGrpSpPr>
          <p:grpSpPr bwMode="auto">
            <a:xfrm>
              <a:off x="112" y="997"/>
              <a:ext cx="1864" cy="1214"/>
              <a:chOff x="317" y="913"/>
              <a:chExt cx="1864" cy="1214"/>
            </a:xfrm>
          </p:grpSpPr>
          <p:grpSp>
            <p:nvGrpSpPr>
              <p:cNvPr id="23" name="Group 24"/>
              <p:cNvGrpSpPr>
                <a:grpSpLocks/>
              </p:cNvGrpSpPr>
              <p:nvPr/>
            </p:nvGrpSpPr>
            <p:grpSpPr bwMode="auto">
              <a:xfrm>
                <a:off x="694" y="913"/>
                <a:ext cx="1007" cy="1214"/>
                <a:chOff x="798" y="291"/>
                <a:chExt cx="1007" cy="1214"/>
              </a:xfrm>
            </p:grpSpPr>
            <p:pic>
              <p:nvPicPr>
                <p:cNvPr id="25"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7"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8" name="Freeform 28"/>
                <p:cNvSpPr>
                  <a:spLocks/>
                </p:cNvSpPr>
                <p:nvPr/>
              </p:nvSpPr>
              <p:spPr bwMode="auto">
                <a:xfrm>
                  <a:off x="1209" y="747"/>
                  <a:ext cx="146" cy="352"/>
                </a:xfrm>
                <a:custGeom>
                  <a:avLst/>
                  <a:gdLst>
                    <a:gd name="T0" fmla="*/ 344 w 62"/>
                    <a:gd name="T1" fmla="*/ 0 h 149"/>
                    <a:gd name="T2" fmla="*/ 344 w 62"/>
                    <a:gd name="T3" fmla="*/ 832 h 149"/>
                    <a:gd name="T4" fmla="*/ 193 w 62"/>
                    <a:gd name="T5" fmla="*/ 832 h 149"/>
                    <a:gd name="T6" fmla="*/ 193 w 62"/>
                    <a:gd name="T7" fmla="*/ 258 h 149"/>
                    <a:gd name="T8" fmla="*/ 0 w 62"/>
                    <a:gd name="T9" fmla="*/ 258 h 149"/>
                    <a:gd name="T10" fmla="*/ 0 w 62"/>
                    <a:gd name="T11" fmla="*/ 144 h 149"/>
                    <a:gd name="T12" fmla="*/ 21 w 62"/>
                    <a:gd name="T13" fmla="*/ 144 h 149"/>
                    <a:gd name="T14" fmla="*/ 233 w 62"/>
                    <a:gd name="T15" fmla="*/ 0 h 149"/>
                    <a:gd name="T16" fmla="*/ 344 w 62"/>
                    <a:gd name="T17" fmla="*/ 0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149">
                      <a:moveTo>
                        <a:pt x="62" y="0"/>
                      </a:moveTo>
                      <a:cubicBezTo>
                        <a:pt x="62" y="149"/>
                        <a:pt x="62" y="149"/>
                        <a:pt x="62" y="149"/>
                      </a:cubicBezTo>
                      <a:cubicBezTo>
                        <a:pt x="35" y="149"/>
                        <a:pt x="35" y="149"/>
                        <a:pt x="35" y="149"/>
                      </a:cubicBezTo>
                      <a:cubicBezTo>
                        <a:pt x="35" y="46"/>
                        <a:pt x="35" y="46"/>
                        <a:pt x="35" y="46"/>
                      </a:cubicBezTo>
                      <a:cubicBezTo>
                        <a:pt x="0" y="46"/>
                        <a:pt x="0" y="46"/>
                        <a:pt x="0" y="46"/>
                      </a:cubicBezTo>
                      <a:cubicBezTo>
                        <a:pt x="0" y="26"/>
                        <a:pt x="0" y="26"/>
                        <a:pt x="0" y="26"/>
                      </a:cubicBezTo>
                      <a:cubicBezTo>
                        <a:pt x="4" y="26"/>
                        <a:pt x="4" y="26"/>
                        <a:pt x="4" y="26"/>
                      </a:cubicBezTo>
                      <a:cubicBezTo>
                        <a:pt x="27" y="26"/>
                        <a:pt x="39" y="14"/>
                        <a:pt x="42" y="0"/>
                      </a:cubicBezTo>
                      <a:lnTo>
                        <a:pt x="6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3">
                        <a:lumMod val="75000"/>
                      </a:schemeClr>
                    </a:solidFill>
                    <a:latin typeface="微软雅黑" panose="020B0503020204020204" pitchFamily="34" charset="-122"/>
                    <a:ea typeface="微软雅黑" panose="020B0503020204020204" pitchFamily="34" charset="-122"/>
                  </a:endParaRPr>
                </a:p>
              </p:txBody>
            </p:sp>
          </p:grpSp>
          <p:pic>
            <p:nvPicPr>
              <p:cNvPr id="2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一节</a:t>
              </a:r>
              <a:endPar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2" name="Rectangle 134"/>
            <p:cNvSpPr>
              <a:spLocks noChangeArrowheads="1"/>
            </p:cNvSpPr>
            <p:nvPr/>
          </p:nvSpPr>
          <p:spPr bwMode="auto">
            <a:xfrm>
              <a:off x="1474" y="1493"/>
              <a:ext cx="1067"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无量纲化</a:t>
              </a:r>
              <a:endParaRPr lang="zh-CN" altLang="en-US" sz="16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18" name="WordArt 15"/>
          <p:cNvSpPr>
            <a:spLocks noChangeArrowheads="1" noChangeShapeType="1" noTextEdit="1"/>
          </p:cNvSpPr>
          <p:nvPr/>
        </p:nvSpPr>
        <p:spPr bwMode="auto">
          <a:xfrm>
            <a:off x="7668344" y="781443"/>
            <a:ext cx="753725" cy="333057"/>
          </a:xfrm>
          <a:prstGeom prst="rect">
            <a:avLst/>
          </a:prstGeom>
        </p:spPr>
        <p:txBody>
          <a:bodyPr wrap="none" numCol="1" fromWordArt="1">
            <a:prstTxWarp prst="textDeflate">
              <a:avLst>
                <a:gd name="adj" fmla="val 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kern="10" dirty="0">
                <a:ln w="9525">
                  <a:solidFill>
                    <a:srgbClr val="4D4D4D"/>
                  </a:solidFill>
                  <a:round/>
                  <a:headEnd/>
                  <a:tailEnd/>
                </a:ln>
                <a:solidFill>
                  <a:srgbClr val="4D4D4D"/>
                </a:solidFill>
                <a:effectLst>
                  <a:outerShdw dist="35921" dir="2700000" algn="ctr" rotWithShape="0">
                    <a:srgbClr val="868686">
                      <a:alpha val="50000"/>
                    </a:srgbClr>
                  </a:outerShdw>
                </a:effectLst>
                <a:latin typeface="黑体"/>
                <a:ea typeface="黑体"/>
              </a:rPr>
              <a:t>目录</a:t>
            </a:r>
          </a:p>
        </p:txBody>
      </p:sp>
      <p:sp>
        <p:nvSpPr>
          <p:cNvPr id="57" name="矩形"/>
          <p:cNvSpPr>
            <a:spLocks/>
          </p:cNvSpPr>
          <p:nvPr/>
        </p:nvSpPr>
        <p:spPr>
          <a:xfrm>
            <a:off x="2271245" y="444461"/>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algn="ctr"/>
            <a:r>
              <a:rPr lang="zh-CN" altLang="en-US" sz="3000" b="1" kern="0" dirty="0">
                <a:solidFill>
                  <a:srgbClr val="C9394A"/>
                </a:solidFill>
                <a:latin typeface="微软雅黑" charset="0"/>
                <a:ea typeface="微软雅黑" charset="0"/>
                <a:cs typeface="微软雅黑" charset="0"/>
                <a:sym typeface="Calibri" pitchFamily="34" charset="0"/>
              </a:rPr>
              <a:t>特征工程三部曲之特征处理</a:t>
            </a:r>
            <a:endParaRPr lang="en-US" altLang="zh-CN" sz="3000" b="1" kern="0" dirty="0" smtClean="0">
              <a:solidFill>
                <a:srgbClr val="C9394A"/>
              </a:solidFill>
              <a:latin typeface="微软雅黑" charset="0"/>
              <a:ea typeface="微软雅黑" charset="0"/>
              <a:cs typeface="微软雅黑" charset="0"/>
              <a:sym typeface="Calibri" pitchFamily="34" charset="0"/>
            </a:endParaRPr>
          </a:p>
        </p:txBody>
      </p:sp>
      <p:grpSp>
        <p:nvGrpSpPr>
          <p:cNvPr id="82" name="Group 69"/>
          <p:cNvGrpSpPr>
            <a:grpSpLocks/>
          </p:cNvGrpSpPr>
          <p:nvPr/>
        </p:nvGrpSpPr>
        <p:grpSpPr bwMode="auto">
          <a:xfrm>
            <a:off x="4067944" y="947972"/>
            <a:ext cx="4679876" cy="1143823"/>
            <a:chOff x="112" y="997"/>
            <a:chExt cx="4967" cy="1214"/>
          </a:xfrm>
        </p:grpSpPr>
        <p:grpSp>
          <p:nvGrpSpPr>
            <p:cNvPr id="83" name="Group 23"/>
            <p:cNvGrpSpPr>
              <a:grpSpLocks/>
            </p:cNvGrpSpPr>
            <p:nvPr/>
          </p:nvGrpSpPr>
          <p:grpSpPr bwMode="auto">
            <a:xfrm>
              <a:off x="112" y="997"/>
              <a:ext cx="1864" cy="1214"/>
              <a:chOff x="317" y="913"/>
              <a:chExt cx="1864" cy="1214"/>
            </a:xfrm>
          </p:grpSpPr>
          <p:grpSp>
            <p:nvGrpSpPr>
              <p:cNvPr id="87" name="Group 24"/>
              <p:cNvGrpSpPr>
                <a:grpSpLocks/>
              </p:cNvGrpSpPr>
              <p:nvPr/>
            </p:nvGrpSpPr>
            <p:grpSpPr bwMode="auto">
              <a:xfrm>
                <a:off x="694" y="913"/>
                <a:ext cx="1007" cy="1214"/>
                <a:chOff x="798" y="291"/>
                <a:chExt cx="1007" cy="1214"/>
              </a:xfrm>
            </p:grpSpPr>
            <p:pic>
              <p:nvPicPr>
                <p:cNvPr id="89"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91"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88"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4"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零节</a:t>
              </a:r>
              <a:endPar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86" name="Rectangle 134"/>
            <p:cNvSpPr>
              <a:spLocks noChangeArrowheads="1"/>
            </p:cNvSpPr>
            <p:nvPr/>
          </p:nvSpPr>
          <p:spPr bwMode="auto">
            <a:xfrm>
              <a:off x="1474" y="1493"/>
              <a:ext cx="1938"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特征处理知识框架</a:t>
              </a:r>
              <a:endParaRPr lang="zh-CN" altLang="en-US" sz="16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4687984" y="1217358"/>
            <a:ext cx="485624" cy="646331"/>
          </a:xfrm>
          <a:prstGeom prst="rect">
            <a:avLst/>
          </a:prstGeom>
          <a:noFill/>
        </p:spPr>
        <p:txBody>
          <a:bodyPr wrap="square" rtlCol="0">
            <a:spAutoFit/>
          </a:bodyPr>
          <a:lstStyle/>
          <a:p>
            <a:r>
              <a:rPr kumimoji="1" lang="en-US" altLang="zh-CN" sz="3500" b="1" dirty="0">
                <a:solidFill>
                  <a:schemeClr val="accent3">
                    <a:lumMod val="75000"/>
                  </a:schemeClr>
                </a:solidFill>
                <a:latin typeface="Helvetica" charset="0"/>
                <a:ea typeface="Helvetica" charset="0"/>
                <a:cs typeface="Helvetica" charset="0"/>
              </a:rPr>
              <a:t>0</a:t>
            </a:r>
            <a:endParaRPr kumimoji="1" lang="zh-CN" altLang="en-US" sz="3500" b="1" dirty="0">
              <a:solidFill>
                <a:schemeClr val="accent3">
                  <a:lumMod val="75000"/>
                </a:schemeClr>
              </a:solidFill>
              <a:latin typeface="Helvetica" charset="0"/>
              <a:ea typeface="Helvetica" charset="0"/>
              <a:cs typeface="Helvetica" charset="0"/>
            </a:endParaRPr>
          </a:p>
        </p:txBody>
      </p:sp>
      <p:sp>
        <p:nvSpPr>
          <p:cNvPr id="94" name="文本框 93"/>
          <p:cNvSpPr txBox="1"/>
          <p:nvPr/>
        </p:nvSpPr>
        <p:spPr>
          <a:xfrm>
            <a:off x="4682030" y="4290864"/>
            <a:ext cx="485624" cy="646331"/>
          </a:xfrm>
          <a:prstGeom prst="rect">
            <a:avLst/>
          </a:prstGeom>
          <a:noFill/>
        </p:spPr>
        <p:txBody>
          <a:bodyPr wrap="square" rtlCol="0">
            <a:spAutoFit/>
          </a:bodyPr>
          <a:lstStyle/>
          <a:p>
            <a:r>
              <a:rPr kumimoji="1" lang="en-US" altLang="zh-CN" sz="3500" b="1">
                <a:solidFill>
                  <a:schemeClr val="bg1"/>
                </a:solidFill>
                <a:latin typeface="Helvetica" charset="0"/>
                <a:ea typeface="Helvetica" charset="0"/>
                <a:cs typeface="Helvetica" charset="0"/>
              </a:rPr>
              <a:t>5</a:t>
            </a:r>
            <a:endParaRPr kumimoji="1" lang="zh-CN" altLang="en-US" sz="3500" b="1">
              <a:solidFill>
                <a:schemeClr val="bg1"/>
              </a:solidFill>
              <a:latin typeface="Helvetica" charset="0"/>
              <a:ea typeface="Helvetica" charset="0"/>
              <a:cs typeface="Helvetica" charset="0"/>
            </a:endParaRPr>
          </a:p>
        </p:txBody>
      </p:sp>
      <p:sp>
        <p:nvSpPr>
          <p:cNvPr id="95" name="矩形"/>
          <p:cNvSpPr>
            <a:spLocks/>
          </p:cNvSpPr>
          <p:nvPr/>
        </p:nvSpPr>
        <p:spPr>
          <a:xfrm>
            <a:off x="971600" y="1923678"/>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特征处理知识框架</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6" name="矩形"/>
          <p:cNvSpPr>
            <a:spLocks/>
          </p:cNvSpPr>
          <p:nvPr/>
        </p:nvSpPr>
        <p:spPr>
          <a:xfrm>
            <a:off x="971600" y="2517494"/>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特征处理数据类型</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7" name="矩形"/>
          <p:cNvSpPr>
            <a:spLocks/>
          </p:cNvSpPr>
          <p:nvPr/>
        </p:nvSpPr>
        <p:spPr>
          <a:xfrm>
            <a:off x="971600" y="3111310"/>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smtClean="0">
                <a:solidFill>
                  <a:srgbClr val="474747"/>
                </a:solidFill>
                <a:latin typeface="微软雅黑" charset="0"/>
                <a:ea typeface="微软雅黑" charset="0"/>
                <a:cs typeface="微软雅黑" charset="0"/>
                <a:sym typeface="Calibri" pitchFamily="34" charset="0"/>
              </a:rPr>
              <a:t>特征处理各种方式</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8" name="流程图: 可选过程 2"/>
          <p:cNvSpPr/>
          <p:nvPr/>
        </p:nvSpPr>
        <p:spPr>
          <a:xfrm>
            <a:off x="1819927" y="1907709"/>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流程图: 可选过程 2"/>
          <p:cNvSpPr/>
          <p:nvPr/>
        </p:nvSpPr>
        <p:spPr>
          <a:xfrm>
            <a:off x="1811777" y="3113956"/>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1242" y="4429872"/>
            <a:ext cx="3849493" cy="584775"/>
          </a:xfrm>
          <a:prstGeom prst="rect">
            <a:avLst/>
          </a:prstGeom>
          <a:noFill/>
        </p:spPr>
        <p:txBody>
          <a:bodyPr wrap="square" rtlCol="0">
            <a:spAutoFit/>
          </a:bodyPr>
          <a:lstStyle/>
          <a:p>
            <a:r>
              <a:rPr kumimoji="1" lang="zh-CN" altLang="en-US" sz="1600">
                <a:solidFill>
                  <a:schemeClr val="bg1">
                    <a:lumMod val="50000"/>
                  </a:schemeClr>
                </a:solidFill>
                <a:latin typeface="Microsoft YaHei" charset="-122"/>
                <a:ea typeface="Microsoft YaHei" charset="-122"/>
                <a:cs typeface="Microsoft YaHei" charset="-122"/>
              </a:rPr>
              <a:t>除第</a:t>
            </a:r>
            <a:r>
              <a:rPr kumimoji="1" lang="en-US" altLang="zh-CN" sz="1600">
                <a:solidFill>
                  <a:schemeClr val="bg1">
                    <a:lumMod val="50000"/>
                  </a:schemeClr>
                </a:solidFill>
                <a:latin typeface="Microsoft YaHei" charset="-122"/>
                <a:ea typeface="Microsoft YaHei" charset="-122"/>
                <a:cs typeface="Microsoft YaHei" charset="-122"/>
              </a:rPr>
              <a:t>0</a:t>
            </a:r>
            <a:r>
              <a:rPr kumimoji="1" lang="zh-CN" altLang="en-US" sz="1600">
                <a:solidFill>
                  <a:schemeClr val="bg1">
                    <a:lumMod val="50000"/>
                  </a:schemeClr>
                </a:solidFill>
                <a:latin typeface="Microsoft YaHei" charset="-122"/>
                <a:ea typeface="Microsoft YaHei" charset="-122"/>
                <a:cs typeface="Microsoft YaHei" charset="-122"/>
              </a:rPr>
              <a:t>节外其余小节都为平行知识内容，可以根据自己感兴趣的直接跳转</a:t>
            </a:r>
          </a:p>
        </p:txBody>
      </p:sp>
    </p:spTree>
    <p:extLst>
      <p:ext uri="{BB962C8B-B14F-4D97-AF65-F5344CB8AC3E}">
        <p14:creationId xmlns:p14="http://schemas.microsoft.com/office/powerpoint/2010/main" val="655282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47805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a:t>
            </a:r>
            <a:r>
              <a:rPr lang="zh-CN" altLang="en-US" sz="3000" b="1" kern="0" dirty="0">
                <a:solidFill>
                  <a:srgbClr val="C9394A"/>
                </a:solidFill>
                <a:latin typeface="微软雅黑" charset="0"/>
                <a:ea typeface="微软雅黑" charset="0"/>
                <a:cs typeface="微软雅黑" charset="0"/>
              </a:rPr>
              <a:t>二</a:t>
            </a:r>
            <a:r>
              <a:rPr lang="zh-CN" altLang="en-US" sz="3000" b="1" kern="0" dirty="0" smtClean="0">
                <a:solidFill>
                  <a:srgbClr val="C9394A"/>
                </a:solidFill>
                <a:latin typeface="微软雅黑" charset="0"/>
                <a:ea typeface="微软雅黑" charset="0"/>
                <a:cs typeface="微软雅黑" charset="0"/>
              </a:rPr>
              <a:t>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连续特征离散</a:t>
            </a:r>
            <a:r>
              <a:rPr lang="zh-CN" altLang="en-US" sz="3000" b="1" kern="0" dirty="0" smtClean="0">
                <a:solidFill>
                  <a:srgbClr val="C9394A"/>
                </a:solidFill>
                <a:latin typeface="微软雅黑" charset="0"/>
                <a:ea typeface="微软雅黑" charset="0"/>
                <a:cs typeface="微软雅黑" charset="0"/>
              </a:rPr>
              <a:t>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1547664" y="1563638"/>
            <a:ext cx="272382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什</a:t>
            </a:r>
            <a:r>
              <a:rPr kumimoji="1" lang="zh-CN" altLang="en-US" dirty="0" smtClean="0">
                <a:latin typeface="Microsoft YaHei" charset="-122"/>
                <a:ea typeface="Microsoft YaHei" charset="-122"/>
                <a:cs typeface="Microsoft YaHei" charset="-122"/>
              </a:rPr>
              <a:t>么是连续特征离散化？</a:t>
            </a:r>
            <a:endParaRPr kumimoji="1" lang="zh-CN" altLang="en-US" dirty="0">
              <a:latin typeface="Microsoft YaHei" charset="-122"/>
              <a:ea typeface="Microsoft YaHei" charset="-122"/>
              <a:cs typeface="Microsoft YaHei" charset="-122"/>
            </a:endParaRPr>
          </a:p>
        </p:txBody>
      </p:sp>
      <p:sp>
        <p:nvSpPr>
          <p:cNvPr id="4" name="文本框 3"/>
          <p:cNvSpPr txBox="1"/>
          <p:nvPr/>
        </p:nvSpPr>
        <p:spPr>
          <a:xfrm>
            <a:off x="1547664" y="1939192"/>
            <a:ext cx="5493812" cy="369332"/>
          </a:xfrm>
          <a:prstGeom prst="rect">
            <a:avLst/>
          </a:prstGeom>
          <a:noFill/>
        </p:spPr>
        <p:txBody>
          <a:bodyPr wrap="none" rtlCol="0">
            <a:spAutoFit/>
          </a:bodyPr>
          <a:lstStyle/>
          <a:p>
            <a:pPr lvl="0" rtl="0"/>
            <a:r>
              <a:rPr kumimoji="1" lang="zh-CN" altLang="en-US" dirty="0">
                <a:latin typeface="Microsoft YaHei" charset="-122"/>
                <a:ea typeface="Microsoft YaHei" charset="-122"/>
                <a:cs typeface="Microsoft YaHei" charset="-122"/>
              </a:rPr>
              <a:t>将连续型的特征进行离散处理，得到有限的离散值。</a:t>
            </a:r>
            <a:endParaRPr kumimoji="1" lang="en-US" altLang="zh-CN" dirty="0" smtClean="0">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736892" y="2286598"/>
            <a:ext cx="3506840" cy="2625665"/>
          </a:xfrm>
          <a:prstGeom prst="rect">
            <a:avLst/>
          </a:prstGeom>
        </p:spPr>
      </p:pic>
      <p:pic>
        <p:nvPicPr>
          <p:cNvPr id="6" name="图片 5"/>
          <p:cNvPicPr>
            <a:picLocks noChangeAspect="1"/>
          </p:cNvPicPr>
          <p:nvPr/>
        </p:nvPicPr>
        <p:blipFill>
          <a:blip r:embed="rId4"/>
          <a:stretch>
            <a:fillRect/>
          </a:stretch>
        </p:blipFill>
        <p:spPr>
          <a:xfrm>
            <a:off x="5256510" y="2283718"/>
            <a:ext cx="3569931" cy="2628545"/>
          </a:xfrm>
          <a:prstGeom prst="rect">
            <a:avLst/>
          </a:prstGeom>
        </p:spPr>
      </p:pic>
      <p:sp>
        <p:nvSpPr>
          <p:cNvPr id="7" name="右箭头 6"/>
          <p:cNvSpPr/>
          <p:nvPr/>
        </p:nvSpPr>
        <p:spPr>
          <a:xfrm>
            <a:off x="4427984" y="3423513"/>
            <a:ext cx="57473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4206096" y="3054181"/>
            <a:ext cx="877163"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离散化</a:t>
            </a:r>
          </a:p>
        </p:txBody>
      </p:sp>
    </p:spTree>
    <p:extLst>
      <p:ext uri="{BB962C8B-B14F-4D97-AF65-F5344CB8AC3E}">
        <p14:creationId xmlns:p14="http://schemas.microsoft.com/office/powerpoint/2010/main" val="369228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47805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a:t>
            </a:r>
            <a:r>
              <a:rPr lang="zh-CN" altLang="en-US" sz="3000" b="1" kern="0" dirty="0">
                <a:solidFill>
                  <a:srgbClr val="C9394A"/>
                </a:solidFill>
                <a:latin typeface="微软雅黑" charset="0"/>
                <a:ea typeface="微软雅黑" charset="0"/>
                <a:cs typeface="微软雅黑" charset="0"/>
              </a:rPr>
              <a:t>二</a:t>
            </a:r>
            <a:r>
              <a:rPr lang="zh-CN" altLang="en-US" sz="3000" b="1" kern="0" dirty="0" smtClean="0">
                <a:solidFill>
                  <a:srgbClr val="C9394A"/>
                </a:solidFill>
                <a:latin typeface="微软雅黑" charset="0"/>
                <a:ea typeface="微软雅黑" charset="0"/>
                <a:cs typeface="微软雅黑" charset="0"/>
              </a:rPr>
              <a:t>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连续特征离散</a:t>
            </a:r>
            <a:r>
              <a:rPr lang="zh-CN" altLang="en-US" sz="3000" b="1" kern="0" dirty="0" smtClean="0">
                <a:solidFill>
                  <a:srgbClr val="C9394A"/>
                </a:solidFill>
                <a:latin typeface="微软雅黑" charset="0"/>
                <a:ea typeface="微软雅黑" charset="0"/>
                <a:cs typeface="微软雅黑" charset="0"/>
              </a:rPr>
              <a:t>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1547664" y="1563638"/>
            <a:ext cx="272382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什</a:t>
            </a:r>
            <a:r>
              <a:rPr kumimoji="1" lang="zh-CN" altLang="en-US" dirty="0" smtClean="0">
                <a:latin typeface="Microsoft YaHei" charset="-122"/>
                <a:ea typeface="Microsoft YaHei" charset="-122"/>
                <a:cs typeface="Microsoft YaHei" charset="-122"/>
              </a:rPr>
              <a:t>么是连续特征离散化？</a:t>
            </a:r>
            <a:endParaRPr kumimoji="1" lang="zh-CN" altLang="en-US" dirty="0">
              <a:latin typeface="Microsoft YaHei" charset="-122"/>
              <a:ea typeface="Microsoft YaHei" charset="-122"/>
              <a:cs typeface="Microsoft YaHei" charset="-122"/>
            </a:endParaRPr>
          </a:p>
        </p:txBody>
      </p:sp>
      <p:sp>
        <p:nvSpPr>
          <p:cNvPr id="4" name="文本框 3"/>
          <p:cNvSpPr txBox="1"/>
          <p:nvPr/>
        </p:nvSpPr>
        <p:spPr>
          <a:xfrm>
            <a:off x="1547664" y="1939192"/>
            <a:ext cx="5493812" cy="369332"/>
          </a:xfrm>
          <a:prstGeom prst="rect">
            <a:avLst/>
          </a:prstGeom>
          <a:noFill/>
        </p:spPr>
        <p:txBody>
          <a:bodyPr wrap="none" rtlCol="0">
            <a:spAutoFit/>
          </a:bodyPr>
          <a:lstStyle/>
          <a:p>
            <a:pPr lvl="0" rtl="0"/>
            <a:r>
              <a:rPr kumimoji="1" lang="zh-CN" altLang="en-US" dirty="0">
                <a:latin typeface="Microsoft YaHei" charset="-122"/>
                <a:ea typeface="Microsoft YaHei" charset="-122"/>
                <a:cs typeface="Microsoft YaHei" charset="-122"/>
              </a:rPr>
              <a:t>将连续型的特征进行离散处理，得到有限的离散值。</a:t>
            </a:r>
            <a:endParaRPr kumimoji="1" lang="en-US" altLang="zh-CN" dirty="0" smtClean="0">
              <a:latin typeface="Microsoft YaHei" charset="-122"/>
              <a:ea typeface="Microsoft YaHei" charset="-122"/>
              <a:cs typeface="Microsoft YaHei" charset="-122"/>
            </a:endParaRPr>
          </a:p>
        </p:txBody>
      </p:sp>
      <p:sp>
        <p:nvSpPr>
          <p:cNvPr id="7" name="右箭头 6"/>
          <p:cNvSpPr/>
          <p:nvPr/>
        </p:nvSpPr>
        <p:spPr>
          <a:xfrm>
            <a:off x="4427984" y="3423513"/>
            <a:ext cx="57473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4206096" y="3054181"/>
            <a:ext cx="877163"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离散化</a:t>
            </a:r>
          </a:p>
        </p:txBody>
      </p:sp>
      <p:pic>
        <p:nvPicPr>
          <p:cNvPr id="9" name="图片 8"/>
          <p:cNvPicPr>
            <a:picLocks noChangeAspect="1"/>
          </p:cNvPicPr>
          <p:nvPr/>
        </p:nvPicPr>
        <p:blipFill>
          <a:blip r:embed="rId3"/>
          <a:stretch>
            <a:fillRect/>
          </a:stretch>
        </p:blipFill>
        <p:spPr>
          <a:xfrm>
            <a:off x="457228" y="2253741"/>
            <a:ext cx="3855256" cy="2896334"/>
          </a:xfrm>
          <a:prstGeom prst="rect">
            <a:avLst/>
          </a:prstGeom>
        </p:spPr>
      </p:pic>
      <p:pic>
        <p:nvPicPr>
          <p:cNvPr id="10" name="图片 9"/>
          <p:cNvPicPr>
            <a:picLocks noChangeAspect="1"/>
          </p:cNvPicPr>
          <p:nvPr/>
        </p:nvPicPr>
        <p:blipFill>
          <a:blip r:embed="rId4"/>
          <a:stretch>
            <a:fillRect/>
          </a:stretch>
        </p:blipFill>
        <p:spPr>
          <a:xfrm>
            <a:off x="5130010" y="2282339"/>
            <a:ext cx="3822932" cy="2839138"/>
          </a:xfrm>
          <a:prstGeom prst="rect">
            <a:avLst/>
          </a:prstGeom>
        </p:spPr>
      </p:pic>
    </p:spTree>
    <p:extLst>
      <p:ext uri="{BB962C8B-B14F-4D97-AF65-F5344CB8AC3E}">
        <p14:creationId xmlns:p14="http://schemas.microsoft.com/office/powerpoint/2010/main" val="147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p:cNvSpPr>
            <a:spLocks noGrp="1"/>
          </p:cNvSpPr>
          <p:nvPr>
            <p:ph type="body" idx="4294967295"/>
          </p:nvPr>
        </p:nvSpPr>
        <p:spPr>
          <a:xfrm>
            <a:off x="681082" y="1707654"/>
            <a:ext cx="7802524" cy="1584176"/>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p>
            <a:pPr marL="0" indent="0" algn="ctr">
              <a:buNone/>
            </a:pPr>
            <a:r>
              <a:rPr lang="zh-CN" altLang="en-US" sz="3600" dirty="0">
                <a:solidFill>
                  <a:srgbClr val="212121"/>
                </a:solidFill>
                <a:cs typeface="Times New Roman" charset="0"/>
              </a:rPr>
              <a:t>数据和特征决定了机器学习的</a:t>
            </a:r>
            <a:r>
              <a:rPr lang="zh-CN" altLang="en-US" sz="3600" dirty="0">
                <a:solidFill>
                  <a:srgbClr val="FF0000"/>
                </a:solidFill>
                <a:cs typeface="Times New Roman" charset="0"/>
              </a:rPr>
              <a:t>上限</a:t>
            </a:r>
            <a:r>
              <a:rPr lang="zh-CN" altLang="en-US" sz="3600" dirty="0">
                <a:solidFill>
                  <a:srgbClr val="212121"/>
                </a:solidFill>
                <a:cs typeface="Times New Roman" charset="0"/>
              </a:rPr>
              <a:t>    而模型和算法只是</a:t>
            </a:r>
            <a:r>
              <a:rPr lang="zh-CN" altLang="en-US" sz="3600" dirty="0">
                <a:solidFill>
                  <a:srgbClr val="FF0000"/>
                </a:solidFill>
                <a:cs typeface="Times New Roman" charset="0"/>
              </a:rPr>
              <a:t>逼近</a:t>
            </a:r>
            <a:r>
              <a:rPr lang="zh-CN" altLang="en-US" sz="3600" dirty="0">
                <a:solidFill>
                  <a:srgbClr val="212121"/>
                </a:solidFill>
                <a:cs typeface="Times New Roman" charset="0"/>
              </a:rPr>
              <a:t>这个上限而已！</a:t>
            </a:r>
            <a:endParaRPr lang="en-US" altLang="zh-CN" sz="3600" dirty="0">
              <a:solidFill>
                <a:srgbClr val="FF0000"/>
              </a:solidFill>
              <a:cs typeface="Times New Roman" charset="0"/>
            </a:endParaRPr>
          </a:p>
        </p:txBody>
      </p:sp>
      <p:sp>
        <p:nvSpPr>
          <p:cNvPr id="17" name="矩形"/>
          <p:cNvSpPr>
            <a:spLocks/>
          </p:cNvSpPr>
          <p:nvPr/>
        </p:nvSpPr>
        <p:spPr>
          <a:xfrm>
            <a:off x="2775599" y="363540"/>
            <a:ext cx="3613490"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a:solidFill>
                  <a:srgbClr val="C9394A"/>
                </a:solidFill>
                <a:latin typeface="微软雅黑" charset="0"/>
                <a:ea typeface="微软雅黑" charset="0"/>
                <a:cs typeface="微软雅黑" charset="0"/>
              </a:rPr>
              <a:t>课程介绍</a:t>
            </a:r>
            <a:r>
              <a:rPr lang="en-US" altLang="zh-CN" sz="3000" b="1" kern="0" dirty="0">
                <a:solidFill>
                  <a:srgbClr val="C9394A"/>
                </a:solidFill>
                <a:latin typeface="微软雅黑" charset="0"/>
                <a:ea typeface="微软雅黑" charset="0"/>
                <a:cs typeface="微软雅黑" charset="0"/>
              </a:rPr>
              <a:t>&amp;</a:t>
            </a:r>
            <a:r>
              <a:rPr lang="zh-CN" altLang="en-US" sz="3000" b="1" kern="0" dirty="0">
                <a:solidFill>
                  <a:srgbClr val="C9394A"/>
                </a:solidFill>
                <a:latin typeface="微软雅黑" charset="0"/>
                <a:ea typeface="微软雅黑" charset="0"/>
                <a:cs typeface="微软雅黑" charset="0"/>
              </a:rPr>
              <a:t>本章预览</a:t>
            </a:r>
            <a:endParaRPr lang="zh-CN" altLang="en-US" sz="3200" dirty="0">
              <a:cs typeface="微软雅黑" charset="0"/>
            </a:endParaRPr>
          </a:p>
        </p:txBody>
      </p:sp>
    </p:spTree>
    <p:extLst>
      <p:ext uri="{BB962C8B-B14F-4D97-AF65-F5344CB8AC3E}">
        <p14:creationId xmlns:p14="http://schemas.microsoft.com/office/powerpoint/2010/main" val="17335399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47805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第二节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连续特征离散</a:t>
            </a:r>
            <a:r>
              <a:rPr lang="zh-CN" altLang="en-US" sz="3000" b="1" kern="0" dirty="0" smtClean="0">
                <a:solidFill>
                  <a:srgbClr val="C9394A"/>
                </a:solidFill>
                <a:latin typeface="微软雅黑" charset="0"/>
                <a:ea typeface="微软雅黑" charset="0"/>
                <a:cs typeface="微软雅黑" charset="0"/>
              </a:rPr>
              <a:t>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1547664" y="1563638"/>
            <a:ext cx="3877985"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为什么要进行</a:t>
            </a:r>
            <a:r>
              <a:rPr kumimoji="1" lang="zh-CN" altLang="en-US" dirty="0" smtClean="0">
                <a:latin typeface="Microsoft YaHei" charset="-122"/>
                <a:ea typeface="Microsoft YaHei" charset="-122"/>
                <a:cs typeface="Microsoft YaHei" charset="-122"/>
              </a:rPr>
              <a:t>连续特征离散化处理？</a:t>
            </a:r>
            <a:endParaRPr kumimoji="1" lang="zh-CN" altLang="en-US" dirty="0">
              <a:latin typeface="Microsoft YaHei" charset="-122"/>
              <a:ea typeface="Microsoft YaHei" charset="-122"/>
              <a:cs typeface="Microsoft YaHei" charset="-122"/>
            </a:endParaRPr>
          </a:p>
        </p:txBody>
      </p:sp>
      <p:sp>
        <p:nvSpPr>
          <p:cNvPr id="4" name="文本框 3"/>
          <p:cNvSpPr txBox="1"/>
          <p:nvPr/>
        </p:nvSpPr>
        <p:spPr>
          <a:xfrm>
            <a:off x="1547664" y="2184559"/>
            <a:ext cx="7416824" cy="2215991"/>
          </a:xfrm>
          <a:prstGeom prst="rect">
            <a:avLst/>
          </a:prstGeom>
          <a:noFill/>
        </p:spPr>
        <p:txBody>
          <a:bodyPr wrap="square" rtlCol="0">
            <a:spAutoFit/>
          </a:bodyPr>
          <a:lstStyle/>
          <a:p>
            <a:pPr latinLnBrk="1">
              <a:spcBef>
                <a:spcPts val="1200"/>
              </a:spcBef>
            </a:pPr>
            <a:r>
              <a:rPr lang="en-US" altLang="zh-CN" sz="1400">
                <a:solidFill>
                  <a:srgbClr val="00B0F0"/>
                </a:solidFill>
                <a:latin typeface="Microsoft YaHei" charset="-122"/>
                <a:ea typeface="Microsoft YaHei" charset="-122"/>
                <a:cs typeface="Microsoft YaHei" charset="-122"/>
              </a:rPr>
              <a:t>1. </a:t>
            </a:r>
            <a:r>
              <a:rPr lang="zh-CN" altLang="en-US" sz="1400">
                <a:solidFill>
                  <a:srgbClr val="00B0F0"/>
                </a:solidFill>
                <a:latin typeface="Microsoft YaHei" charset="-122"/>
                <a:ea typeface="Microsoft YaHei" charset="-122"/>
                <a:cs typeface="Microsoft YaHei" charset="-122"/>
              </a:rPr>
              <a:t>简化了模型训练的复杂性，降低模型过拟合的风险</a:t>
            </a:r>
            <a:endParaRPr lang="en-US" altLang="zh-CN" sz="1400">
              <a:solidFill>
                <a:srgbClr val="00B0F0"/>
              </a:solidFill>
              <a:latin typeface="Microsoft YaHei" charset="-122"/>
              <a:ea typeface="Microsoft YaHei" charset="-122"/>
              <a:cs typeface="Microsoft YaHei" charset="-122"/>
            </a:endParaRPr>
          </a:p>
          <a:p>
            <a:pPr latinLnBrk="1">
              <a:spcBef>
                <a:spcPts val="1200"/>
              </a:spcBef>
            </a:pPr>
            <a:r>
              <a:rPr lang="en-US" altLang="zh-CN" sz="1400">
                <a:solidFill>
                  <a:srgbClr val="00B0F0"/>
                </a:solidFill>
                <a:latin typeface="Microsoft YaHei" charset="-122"/>
                <a:ea typeface="Microsoft YaHei" charset="-122"/>
                <a:cs typeface="Microsoft YaHei" charset="-122"/>
              </a:rPr>
              <a:t>2. </a:t>
            </a:r>
            <a:r>
              <a:rPr lang="zh-CN" altLang="en-US" sz="1400">
                <a:solidFill>
                  <a:srgbClr val="00B0F0"/>
                </a:solidFill>
                <a:latin typeface="Microsoft YaHei" charset="-122"/>
                <a:ea typeface="Microsoft YaHei" charset="-122"/>
                <a:cs typeface="Microsoft YaHei" charset="-122"/>
              </a:rPr>
              <a:t>离散化后的特征对异常数据有很强的鲁棒性</a:t>
            </a:r>
          </a:p>
          <a:p>
            <a:pPr latinLnBrk="1">
              <a:spcBef>
                <a:spcPts val="1200"/>
              </a:spcBef>
            </a:pPr>
            <a:r>
              <a:rPr lang="en-US" altLang="zh-CN" sz="1400">
                <a:solidFill>
                  <a:srgbClr val="C94251"/>
                </a:solidFill>
                <a:latin typeface="Microsoft YaHei" charset="-122"/>
                <a:ea typeface="Microsoft YaHei" charset="-122"/>
                <a:cs typeface="Microsoft YaHei" charset="-122"/>
              </a:rPr>
              <a:t>3.</a:t>
            </a:r>
            <a:r>
              <a:rPr lang="zh-CN" altLang="en-US" sz="1400">
                <a:solidFill>
                  <a:srgbClr val="C94251"/>
                </a:solidFill>
                <a:latin typeface="Microsoft YaHei" charset="-122"/>
                <a:ea typeface="Microsoft YaHei" charset="-122"/>
                <a:cs typeface="Microsoft YaHei" charset="-122"/>
              </a:rPr>
              <a:t>稀疏向量内积乘法运算速度快</a:t>
            </a:r>
            <a:endParaRPr lang="en-US" altLang="zh-CN" sz="1400">
              <a:solidFill>
                <a:srgbClr val="C94251"/>
              </a:solidFill>
              <a:latin typeface="Microsoft YaHei" charset="-122"/>
              <a:ea typeface="Microsoft YaHei" charset="-122"/>
              <a:cs typeface="Microsoft YaHei" charset="-122"/>
            </a:endParaRPr>
          </a:p>
          <a:p>
            <a:pPr latinLnBrk="1">
              <a:spcBef>
                <a:spcPts val="1200"/>
              </a:spcBef>
            </a:pPr>
            <a:r>
              <a:rPr lang="en-US" altLang="zh-CN" sz="1400">
                <a:solidFill>
                  <a:srgbClr val="C94251"/>
                </a:solidFill>
                <a:latin typeface="Microsoft YaHei" charset="-122"/>
                <a:ea typeface="Microsoft YaHei" charset="-122"/>
                <a:cs typeface="Microsoft YaHei" charset="-122"/>
              </a:rPr>
              <a:t>4. </a:t>
            </a:r>
            <a:r>
              <a:rPr lang="zh-CN" altLang="en-US" sz="1400">
                <a:solidFill>
                  <a:srgbClr val="C94251"/>
                </a:solidFill>
                <a:latin typeface="Microsoft YaHei" charset="-122"/>
                <a:ea typeface="Microsoft YaHei" charset="-122"/>
                <a:cs typeface="Microsoft YaHei" charset="-122"/>
              </a:rPr>
              <a:t>线性模型表达能力受限，单变量离散化为</a:t>
            </a:r>
            <a:r>
              <a:rPr lang="en-US" altLang="zh-CN" sz="1400">
                <a:solidFill>
                  <a:srgbClr val="C94251"/>
                </a:solidFill>
                <a:latin typeface="Microsoft YaHei" charset="-122"/>
                <a:ea typeface="Microsoft YaHei" charset="-122"/>
                <a:cs typeface="Microsoft YaHei" charset="-122"/>
              </a:rPr>
              <a:t>N</a:t>
            </a:r>
            <a:r>
              <a:rPr lang="zh-CN" altLang="en-US" sz="1400">
                <a:solidFill>
                  <a:srgbClr val="C94251"/>
                </a:solidFill>
                <a:latin typeface="Microsoft YaHei" charset="-122"/>
                <a:ea typeface="Microsoft YaHei" charset="-122"/>
                <a:cs typeface="Microsoft YaHei" charset="-122"/>
              </a:rPr>
              <a:t>个后，每个变量有单独的权重，相当于为模型引入了非线性，能够提升模型表达能力，加大拟合；</a:t>
            </a:r>
          </a:p>
          <a:p>
            <a:pPr latinLnBrk="1">
              <a:spcBef>
                <a:spcPts val="1200"/>
              </a:spcBef>
            </a:pPr>
            <a:r>
              <a:rPr lang="en-US" altLang="zh-CN" sz="1400">
                <a:solidFill>
                  <a:srgbClr val="C94251"/>
                </a:solidFill>
                <a:latin typeface="Microsoft YaHei" charset="-122"/>
                <a:ea typeface="Microsoft YaHei" charset="-122"/>
                <a:cs typeface="Microsoft YaHei" charset="-122"/>
              </a:rPr>
              <a:t>5. </a:t>
            </a:r>
            <a:r>
              <a:rPr lang="zh-CN" altLang="en-US" sz="1400">
                <a:solidFill>
                  <a:srgbClr val="C94251"/>
                </a:solidFill>
                <a:latin typeface="Microsoft YaHei" charset="-122"/>
                <a:ea typeface="Microsoft YaHei" charset="-122"/>
                <a:cs typeface="Microsoft YaHei" charset="-122"/>
              </a:rPr>
              <a:t>离散化后可以进行特征交叉，由</a:t>
            </a:r>
            <a:r>
              <a:rPr lang="en-US" altLang="zh-CN" sz="1400">
                <a:solidFill>
                  <a:srgbClr val="C94251"/>
                </a:solidFill>
                <a:latin typeface="Microsoft YaHei" charset="-122"/>
                <a:ea typeface="Microsoft YaHei" charset="-122"/>
                <a:cs typeface="Microsoft YaHei" charset="-122"/>
              </a:rPr>
              <a:t>M+N</a:t>
            </a:r>
            <a:r>
              <a:rPr lang="zh-CN" altLang="en-US" sz="1400">
                <a:solidFill>
                  <a:srgbClr val="C94251"/>
                </a:solidFill>
                <a:latin typeface="Microsoft YaHei" charset="-122"/>
                <a:ea typeface="Microsoft YaHei" charset="-122"/>
                <a:cs typeface="Microsoft YaHei" charset="-122"/>
              </a:rPr>
              <a:t>个变量变为</a:t>
            </a:r>
            <a:r>
              <a:rPr lang="en-US" altLang="zh-CN" sz="1400">
                <a:solidFill>
                  <a:srgbClr val="C94251"/>
                </a:solidFill>
                <a:latin typeface="Microsoft YaHei" charset="-122"/>
                <a:ea typeface="Microsoft YaHei" charset="-122"/>
                <a:cs typeface="Microsoft YaHei" charset="-122"/>
              </a:rPr>
              <a:t>M*N</a:t>
            </a:r>
            <a:r>
              <a:rPr lang="zh-CN" altLang="en-US" sz="1400">
                <a:solidFill>
                  <a:srgbClr val="C94251"/>
                </a:solidFill>
                <a:latin typeface="Microsoft YaHei" charset="-122"/>
                <a:ea typeface="Microsoft YaHei" charset="-122"/>
                <a:cs typeface="Microsoft YaHei" charset="-122"/>
              </a:rPr>
              <a:t>个变量，进一步引入非线性，提升表达能力</a:t>
            </a:r>
          </a:p>
        </p:txBody>
      </p:sp>
      <p:graphicFrame>
        <p:nvGraphicFramePr>
          <p:cNvPr id="7" name="表格 6"/>
          <p:cNvGraphicFramePr>
            <a:graphicFrameLocks noGrp="1"/>
          </p:cNvGraphicFramePr>
          <p:nvPr>
            <p:extLst>
              <p:ext uri="{D42A27DB-BD31-4B8C-83A1-F6EECF244321}">
                <p14:modId xmlns:p14="http://schemas.microsoft.com/office/powerpoint/2010/main" val="372276236"/>
              </p:ext>
            </p:extLst>
          </p:nvPr>
        </p:nvGraphicFramePr>
        <p:xfrm>
          <a:off x="251520" y="2571750"/>
          <a:ext cx="900100" cy="1828800"/>
        </p:xfrm>
        <a:graphic>
          <a:graphicData uri="http://schemas.openxmlformats.org/drawingml/2006/table">
            <a:tbl>
              <a:tblPr firstRow="1" bandRow="1">
                <a:tableStyleId>{5FD0F851-EC5A-4D38-B0AD-8093EC10F338}</a:tableStyleId>
              </a:tblPr>
              <a:tblGrid>
                <a:gridCol w="900100"/>
              </a:tblGrid>
              <a:tr h="286385">
                <a:tc>
                  <a:txBody>
                    <a:bodyPr/>
                    <a:lstStyle/>
                    <a:p>
                      <a:r>
                        <a:rPr lang="zh-CN" altLang="en-US" sz="1400" dirty="0">
                          <a:latin typeface="Microsoft YaHei" charset="-122"/>
                          <a:ea typeface="Microsoft YaHei" charset="-122"/>
                          <a:cs typeface="Microsoft YaHei" charset="-122"/>
                        </a:rPr>
                        <a:t>年龄</a:t>
                      </a:r>
                    </a:p>
                  </a:txBody>
                  <a:tcPr/>
                </a:tc>
              </a:tr>
              <a:tr h="286385">
                <a:tc>
                  <a:txBody>
                    <a:bodyPr/>
                    <a:lstStyle/>
                    <a:p>
                      <a:r>
                        <a:rPr lang="en-US" altLang="zh-CN" sz="1400" dirty="0">
                          <a:latin typeface="Microsoft YaHei" charset="-122"/>
                          <a:ea typeface="Microsoft YaHei" charset="-122"/>
                          <a:cs typeface="Microsoft YaHei" charset="-122"/>
                        </a:rPr>
                        <a:t>28</a:t>
                      </a:r>
                      <a:endParaRPr lang="zh-CN" altLang="en-US" sz="1400" dirty="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33</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30</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26</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29</a:t>
                      </a:r>
                      <a:endParaRPr lang="zh-CN" altLang="en-US" sz="1400">
                        <a:latin typeface="Microsoft YaHei" charset="-122"/>
                        <a:ea typeface="Microsoft YaHei" charset="-122"/>
                        <a:cs typeface="Microsoft YaHei" charset="-122"/>
                      </a:endParaRPr>
                    </a:p>
                  </a:txBody>
                  <a:tcPr/>
                </a:tc>
              </a:tr>
            </a:tbl>
          </a:graphicData>
        </a:graphic>
      </p:graphicFrame>
    </p:spTree>
    <p:extLst>
      <p:ext uri="{BB962C8B-B14F-4D97-AF65-F5344CB8AC3E}">
        <p14:creationId xmlns:p14="http://schemas.microsoft.com/office/powerpoint/2010/main" val="148542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47805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第二节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连续特征离散</a:t>
            </a:r>
            <a:r>
              <a:rPr lang="zh-CN" altLang="en-US" sz="3000" b="1" kern="0" dirty="0" smtClean="0">
                <a:solidFill>
                  <a:srgbClr val="C9394A"/>
                </a:solidFill>
                <a:latin typeface="微软雅黑" charset="0"/>
                <a:ea typeface="微软雅黑" charset="0"/>
                <a:cs typeface="微软雅黑" charset="0"/>
              </a:rPr>
              <a:t>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012117" y="1563638"/>
            <a:ext cx="3251211"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无监督</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等距</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等频离散</a:t>
            </a:r>
          </a:p>
        </p:txBody>
      </p:sp>
      <p:sp>
        <p:nvSpPr>
          <p:cNvPr id="4" name="文本框 3"/>
          <p:cNvSpPr txBox="1"/>
          <p:nvPr/>
        </p:nvSpPr>
        <p:spPr>
          <a:xfrm>
            <a:off x="1580636" y="2232640"/>
            <a:ext cx="5982728" cy="369332"/>
          </a:xfrm>
          <a:prstGeom prst="rect">
            <a:avLst/>
          </a:prstGeom>
          <a:noFill/>
        </p:spPr>
        <p:txBody>
          <a:bodyPr wrap="none" rtlCol="0">
            <a:spAutoFit/>
          </a:bodyPr>
          <a:lstStyle/>
          <a:p>
            <a:r>
              <a:rPr kumimoji="1" lang="en-US" altLang="zh-CN"/>
              <a:t>1</a:t>
            </a:r>
            <a:r>
              <a:rPr kumimoji="1" lang="zh-CN" altLang="en-US"/>
              <a:t>      </a:t>
            </a:r>
            <a:r>
              <a:rPr kumimoji="1" lang="en-US" altLang="zh-CN"/>
              <a:t>3</a:t>
            </a:r>
            <a:r>
              <a:rPr kumimoji="1" lang="zh-CN" altLang="en-US"/>
              <a:t>      </a:t>
            </a:r>
            <a:r>
              <a:rPr kumimoji="1" lang="en-US" altLang="zh-CN"/>
              <a:t>4</a:t>
            </a:r>
            <a:r>
              <a:rPr kumimoji="1" lang="zh-CN" altLang="en-US"/>
              <a:t>      </a:t>
            </a:r>
            <a:r>
              <a:rPr kumimoji="1" lang="en-US" altLang="zh-CN"/>
              <a:t>5</a:t>
            </a:r>
            <a:r>
              <a:rPr kumimoji="1" lang="zh-CN" altLang="en-US"/>
              <a:t>      </a:t>
            </a:r>
            <a:r>
              <a:rPr kumimoji="1" lang="en-US" altLang="zh-CN"/>
              <a:t>5</a:t>
            </a:r>
            <a:r>
              <a:rPr kumimoji="1" lang="zh-CN" altLang="en-US"/>
              <a:t>      </a:t>
            </a:r>
            <a:r>
              <a:rPr kumimoji="1" lang="en-US" altLang="zh-CN"/>
              <a:t>6</a:t>
            </a:r>
            <a:r>
              <a:rPr kumimoji="1" lang="zh-CN" altLang="en-US"/>
              <a:t>      </a:t>
            </a:r>
            <a:r>
              <a:rPr kumimoji="1" lang="en-US" altLang="zh-CN"/>
              <a:t>7</a:t>
            </a:r>
            <a:r>
              <a:rPr kumimoji="1" lang="zh-CN" altLang="en-US"/>
              <a:t>      </a:t>
            </a:r>
            <a:r>
              <a:rPr kumimoji="1" lang="en-US" altLang="zh-CN"/>
              <a:t>7</a:t>
            </a:r>
            <a:r>
              <a:rPr kumimoji="1" lang="zh-CN" altLang="en-US"/>
              <a:t>      </a:t>
            </a:r>
            <a:r>
              <a:rPr kumimoji="1" lang="en-US" altLang="zh-CN"/>
              <a:t>8</a:t>
            </a:r>
            <a:r>
              <a:rPr kumimoji="1" lang="zh-CN" altLang="en-US"/>
              <a:t>      </a:t>
            </a:r>
            <a:r>
              <a:rPr kumimoji="1" lang="en-US" altLang="zh-CN"/>
              <a:t>10</a:t>
            </a:r>
            <a:r>
              <a:rPr kumimoji="1" lang="zh-CN" altLang="en-US"/>
              <a:t>      </a:t>
            </a:r>
            <a:r>
              <a:rPr kumimoji="1" lang="en-US" altLang="zh-CN"/>
              <a:t>11</a:t>
            </a:r>
            <a:r>
              <a:rPr kumimoji="1" lang="zh-CN" altLang="en-US"/>
              <a:t>      </a:t>
            </a:r>
            <a:r>
              <a:rPr kumimoji="1" lang="en-US" altLang="zh-CN"/>
              <a:t>13</a:t>
            </a:r>
            <a:r>
              <a:rPr kumimoji="1" lang="zh-CN" altLang="en-US"/>
              <a:t>      </a:t>
            </a:r>
            <a:r>
              <a:rPr kumimoji="1" lang="en-US" altLang="zh-CN"/>
              <a:t>15</a:t>
            </a:r>
            <a:endParaRPr kumimoji="1" lang="zh-CN" altLang="en-US"/>
          </a:p>
        </p:txBody>
      </p:sp>
      <p:sp>
        <p:nvSpPr>
          <p:cNvPr id="5" name="文本框 4"/>
          <p:cNvSpPr txBox="1"/>
          <p:nvPr/>
        </p:nvSpPr>
        <p:spPr>
          <a:xfrm>
            <a:off x="405313" y="2908686"/>
            <a:ext cx="2606804" cy="523220"/>
          </a:xfrm>
          <a:prstGeom prst="rect">
            <a:avLst/>
          </a:prstGeom>
          <a:noFill/>
        </p:spPr>
        <p:txBody>
          <a:bodyPr wrap="none" rtlCol="0">
            <a:spAutoFit/>
          </a:bodyPr>
          <a:lstStyle/>
          <a:p>
            <a:r>
              <a:rPr kumimoji="1" lang="zh-CN" altLang="en-US" sz="1400">
                <a:latin typeface="Microsoft YaHei" charset="-122"/>
                <a:ea typeface="Microsoft YaHei" charset="-122"/>
                <a:cs typeface="Microsoft YaHei" charset="-122"/>
              </a:rPr>
              <a:t>等距离散</a:t>
            </a:r>
            <a:r>
              <a:rPr kumimoji="1" lang="en-US" altLang="zh-CN" sz="1400">
                <a:latin typeface="Microsoft YaHei" charset="-122"/>
                <a:ea typeface="Microsoft YaHei" charset="-122"/>
                <a:cs typeface="Microsoft YaHei" charset="-122"/>
              </a:rPr>
              <a:t>:</a:t>
            </a:r>
            <a:r>
              <a:rPr kumimoji="1" lang="zh-CN" altLang="en-US" sz="1400">
                <a:latin typeface="Microsoft YaHei" charset="-122"/>
                <a:ea typeface="Microsoft YaHei" charset="-122"/>
                <a:cs typeface="Microsoft YaHei" charset="-122"/>
              </a:rPr>
              <a:t> </a:t>
            </a:r>
            <a:endParaRPr kumimoji="1" lang="en-US" altLang="zh-CN" sz="1400">
              <a:latin typeface="Microsoft YaHei" charset="-122"/>
              <a:ea typeface="Microsoft YaHei" charset="-122"/>
              <a:cs typeface="Microsoft YaHei" charset="-122"/>
            </a:endParaRPr>
          </a:p>
          <a:p>
            <a:r>
              <a:rPr kumimoji="1" lang="zh-CN" altLang="en-US" sz="1400">
                <a:latin typeface="Microsoft YaHei" charset="-122"/>
                <a:ea typeface="Microsoft YaHei" charset="-122"/>
                <a:cs typeface="Microsoft YaHei" charset="-122"/>
              </a:rPr>
              <a:t>假设距离为</a:t>
            </a:r>
            <a:r>
              <a:rPr kumimoji="1" lang="en-US" altLang="zh-CN" sz="1400">
                <a:latin typeface="Microsoft YaHei" charset="-122"/>
                <a:ea typeface="Microsoft YaHei" charset="-122"/>
                <a:cs typeface="Microsoft YaHei" charset="-122"/>
              </a:rPr>
              <a:t>(0,5],(5,10],(10,15]</a:t>
            </a:r>
            <a:endParaRPr kumimoji="1" lang="zh-CN" altLang="en-US" sz="1400">
              <a:latin typeface="Microsoft YaHei" charset="-122"/>
              <a:ea typeface="Microsoft YaHei" charset="-122"/>
              <a:cs typeface="Microsoft YaHei" charset="-122"/>
            </a:endParaRPr>
          </a:p>
        </p:txBody>
      </p:sp>
      <p:sp>
        <p:nvSpPr>
          <p:cNvPr id="6" name="矩形 5"/>
          <p:cNvSpPr/>
          <p:nvPr/>
        </p:nvSpPr>
        <p:spPr>
          <a:xfrm>
            <a:off x="467544" y="3939902"/>
            <a:ext cx="4104456" cy="43204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467544" y="3939902"/>
            <a:ext cx="1431776" cy="43204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1899320" y="3939902"/>
            <a:ext cx="1431776" cy="43204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586954" y="3971260"/>
            <a:ext cx="1192955" cy="369332"/>
          </a:xfrm>
          <a:prstGeom prst="rect">
            <a:avLst/>
          </a:prstGeom>
          <a:noFill/>
        </p:spPr>
        <p:txBody>
          <a:bodyPr wrap="none" rtlCol="0">
            <a:spAutoFit/>
          </a:bodyPr>
          <a:lstStyle/>
          <a:p>
            <a:r>
              <a:rPr kumimoji="1" lang="en-US" altLang="zh-CN"/>
              <a:t>1</a:t>
            </a:r>
            <a:r>
              <a:rPr kumimoji="1" lang="zh-CN" altLang="en-US"/>
              <a:t>  </a:t>
            </a:r>
            <a:r>
              <a:rPr kumimoji="1" lang="en-US" altLang="zh-CN"/>
              <a:t>3</a:t>
            </a:r>
            <a:r>
              <a:rPr kumimoji="1" lang="zh-CN" altLang="en-US"/>
              <a:t>  </a:t>
            </a:r>
            <a:r>
              <a:rPr kumimoji="1" lang="en-US" altLang="zh-CN"/>
              <a:t>4</a:t>
            </a:r>
            <a:r>
              <a:rPr kumimoji="1" lang="zh-CN" altLang="en-US"/>
              <a:t>  </a:t>
            </a:r>
            <a:r>
              <a:rPr kumimoji="1" lang="en-US" altLang="zh-CN"/>
              <a:t>5</a:t>
            </a:r>
            <a:r>
              <a:rPr kumimoji="1" lang="zh-CN" altLang="en-US"/>
              <a:t>  </a:t>
            </a:r>
            <a:r>
              <a:rPr kumimoji="1" lang="en-US" altLang="zh-CN"/>
              <a:t>5</a:t>
            </a:r>
            <a:endParaRPr kumimoji="1" lang="zh-CN" altLang="en-US"/>
          </a:p>
        </p:txBody>
      </p:sp>
      <p:sp>
        <p:nvSpPr>
          <p:cNvPr id="11" name="文本框 10"/>
          <p:cNvSpPr txBox="1"/>
          <p:nvPr/>
        </p:nvSpPr>
        <p:spPr>
          <a:xfrm>
            <a:off x="2071629" y="3971260"/>
            <a:ext cx="1087157" cy="369332"/>
          </a:xfrm>
          <a:prstGeom prst="rect">
            <a:avLst/>
          </a:prstGeom>
          <a:noFill/>
        </p:spPr>
        <p:txBody>
          <a:bodyPr wrap="none" rtlCol="0">
            <a:spAutoFit/>
          </a:bodyPr>
          <a:lstStyle/>
          <a:p>
            <a:r>
              <a:rPr kumimoji="1" lang="en-US" altLang="zh-CN"/>
              <a:t>6</a:t>
            </a:r>
            <a:r>
              <a:rPr kumimoji="1" lang="zh-CN" altLang="en-US"/>
              <a:t>  </a:t>
            </a:r>
            <a:r>
              <a:rPr kumimoji="1" lang="en-US" altLang="zh-CN"/>
              <a:t>7</a:t>
            </a:r>
            <a:r>
              <a:rPr kumimoji="1" lang="zh-CN" altLang="en-US"/>
              <a:t>  </a:t>
            </a:r>
            <a:r>
              <a:rPr kumimoji="1" lang="en-US" altLang="zh-CN"/>
              <a:t>8</a:t>
            </a:r>
            <a:r>
              <a:rPr kumimoji="1" lang="zh-CN" altLang="en-US"/>
              <a:t>  </a:t>
            </a:r>
            <a:r>
              <a:rPr kumimoji="1" lang="en-US" altLang="zh-CN"/>
              <a:t>10</a:t>
            </a:r>
            <a:endParaRPr kumimoji="1" lang="zh-CN" altLang="en-US"/>
          </a:p>
        </p:txBody>
      </p:sp>
      <p:sp>
        <p:nvSpPr>
          <p:cNvPr id="12" name="文本框 11"/>
          <p:cNvSpPr txBox="1"/>
          <p:nvPr/>
        </p:nvSpPr>
        <p:spPr>
          <a:xfrm>
            <a:off x="3450507" y="3971260"/>
            <a:ext cx="1098378" cy="369332"/>
          </a:xfrm>
          <a:prstGeom prst="rect">
            <a:avLst/>
          </a:prstGeom>
          <a:noFill/>
        </p:spPr>
        <p:txBody>
          <a:bodyPr wrap="none" rtlCol="0">
            <a:spAutoFit/>
          </a:bodyPr>
          <a:lstStyle/>
          <a:p>
            <a:r>
              <a:rPr kumimoji="1" lang="en-US" altLang="zh-CN"/>
              <a:t>11</a:t>
            </a:r>
            <a:r>
              <a:rPr kumimoji="1" lang="zh-CN" altLang="en-US"/>
              <a:t>  </a:t>
            </a:r>
            <a:r>
              <a:rPr kumimoji="1" lang="en-US" altLang="zh-CN"/>
              <a:t>13</a:t>
            </a:r>
            <a:r>
              <a:rPr kumimoji="1" lang="zh-CN" altLang="en-US"/>
              <a:t>  </a:t>
            </a:r>
            <a:r>
              <a:rPr kumimoji="1" lang="en-US" altLang="zh-CN"/>
              <a:t>15</a:t>
            </a:r>
            <a:endParaRPr kumimoji="1" lang="zh-CN" altLang="en-US"/>
          </a:p>
        </p:txBody>
      </p:sp>
      <p:sp>
        <p:nvSpPr>
          <p:cNvPr id="13" name="文本框 12"/>
          <p:cNvSpPr txBox="1"/>
          <p:nvPr/>
        </p:nvSpPr>
        <p:spPr>
          <a:xfrm>
            <a:off x="874692" y="4400504"/>
            <a:ext cx="617477" cy="369332"/>
          </a:xfrm>
          <a:prstGeom prst="rect">
            <a:avLst/>
          </a:prstGeom>
          <a:noFill/>
        </p:spPr>
        <p:txBody>
          <a:bodyPr wrap="none" rtlCol="0">
            <a:spAutoFit/>
          </a:bodyPr>
          <a:lstStyle/>
          <a:p>
            <a:r>
              <a:rPr kumimoji="1" lang="en-US" altLang="zh-CN"/>
              <a:t>(0,5]</a:t>
            </a:r>
            <a:endParaRPr kumimoji="1" lang="zh-CN" altLang="en-US"/>
          </a:p>
        </p:txBody>
      </p:sp>
      <p:sp>
        <p:nvSpPr>
          <p:cNvPr id="14" name="文本框 13"/>
          <p:cNvSpPr txBox="1"/>
          <p:nvPr/>
        </p:nvSpPr>
        <p:spPr>
          <a:xfrm>
            <a:off x="2211033" y="4395455"/>
            <a:ext cx="734496" cy="369332"/>
          </a:xfrm>
          <a:prstGeom prst="rect">
            <a:avLst/>
          </a:prstGeom>
          <a:noFill/>
        </p:spPr>
        <p:txBody>
          <a:bodyPr wrap="none" rtlCol="0">
            <a:spAutoFit/>
          </a:bodyPr>
          <a:lstStyle/>
          <a:p>
            <a:r>
              <a:rPr kumimoji="1" lang="en-US" altLang="zh-CN"/>
              <a:t>(5,10]</a:t>
            </a:r>
            <a:endParaRPr kumimoji="1" lang="zh-CN" altLang="en-US"/>
          </a:p>
        </p:txBody>
      </p:sp>
      <p:sp>
        <p:nvSpPr>
          <p:cNvPr id="15" name="文本框 14"/>
          <p:cNvSpPr txBox="1"/>
          <p:nvPr/>
        </p:nvSpPr>
        <p:spPr>
          <a:xfrm>
            <a:off x="3575121" y="4403308"/>
            <a:ext cx="851515" cy="369332"/>
          </a:xfrm>
          <a:prstGeom prst="rect">
            <a:avLst/>
          </a:prstGeom>
          <a:noFill/>
        </p:spPr>
        <p:txBody>
          <a:bodyPr wrap="none" rtlCol="0">
            <a:spAutoFit/>
          </a:bodyPr>
          <a:lstStyle/>
          <a:p>
            <a:r>
              <a:rPr kumimoji="1" lang="en-US" altLang="zh-CN"/>
              <a:t>(10,15]</a:t>
            </a:r>
            <a:endParaRPr kumimoji="1" lang="zh-CN" altLang="en-US"/>
          </a:p>
        </p:txBody>
      </p:sp>
      <p:sp>
        <p:nvSpPr>
          <p:cNvPr id="30" name="文本框 29"/>
          <p:cNvSpPr txBox="1"/>
          <p:nvPr/>
        </p:nvSpPr>
        <p:spPr>
          <a:xfrm>
            <a:off x="4594738" y="2908686"/>
            <a:ext cx="1188146" cy="523220"/>
          </a:xfrm>
          <a:prstGeom prst="rect">
            <a:avLst/>
          </a:prstGeom>
          <a:noFill/>
        </p:spPr>
        <p:txBody>
          <a:bodyPr wrap="none" rtlCol="0">
            <a:spAutoFit/>
          </a:bodyPr>
          <a:lstStyle/>
          <a:p>
            <a:r>
              <a:rPr kumimoji="1" lang="zh-CN" altLang="en-US" sz="1400">
                <a:latin typeface="Microsoft YaHei" charset="-122"/>
                <a:ea typeface="Microsoft YaHei" charset="-122"/>
                <a:cs typeface="Microsoft YaHei" charset="-122"/>
              </a:rPr>
              <a:t>等频离散</a:t>
            </a:r>
            <a:r>
              <a:rPr kumimoji="1" lang="en-US" altLang="zh-CN" sz="1400">
                <a:latin typeface="Microsoft YaHei" charset="-122"/>
                <a:ea typeface="Microsoft YaHei" charset="-122"/>
                <a:cs typeface="Microsoft YaHei" charset="-122"/>
              </a:rPr>
              <a:t>:</a:t>
            </a:r>
            <a:r>
              <a:rPr kumimoji="1" lang="zh-CN" altLang="en-US" sz="1400">
                <a:latin typeface="Microsoft YaHei" charset="-122"/>
                <a:ea typeface="Microsoft YaHei" charset="-122"/>
                <a:cs typeface="Microsoft YaHei" charset="-122"/>
              </a:rPr>
              <a:t> </a:t>
            </a:r>
            <a:endParaRPr kumimoji="1" lang="en-US" altLang="zh-CN" sz="1400">
              <a:latin typeface="Microsoft YaHei" charset="-122"/>
              <a:ea typeface="Microsoft YaHei" charset="-122"/>
              <a:cs typeface="Microsoft YaHei" charset="-122"/>
            </a:endParaRPr>
          </a:p>
          <a:p>
            <a:r>
              <a:rPr kumimoji="1" lang="zh-CN" altLang="en-US" sz="1400">
                <a:latin typeface="Microsoft YaHei" charset="-122"/>
                <a:ea typeface="Microsoft YaHei" charset="-122"/>
                <a:cs typeface="Microsoft YaHei" charset="-122"/>
              </a:rPr>
              <a:t>假设频度为</a:t>
            </a:r>
            <a:r>
              <a:rPr kumimoji="1" lang="en-US" altLang="zh-CN" sz="1400">
                <a:latin typeface="Microsoft YaHei" charset="-122"/>
                <a:ea typeface="Microsoft YaHei" charset="-122"/>
                <a:cs typeface="Microsoft YaHei" charset="-122"/>
              </a:rPr>
              <a:t>3</a:t>
            </a:r>
            <a:endParaRPr kumimoji="1" lang="zh-CN" altLang="en-US" sz="1400">
              <a:latin typeface="Microsoft YaHei" charset="-122"/>
              <a:ea typeface="Microsoft YaHei" charset="-122"/>
              <a:cs typeface="Microsoft YaHei" charset="-122"/>
            </a:endParaRPr>
          </a:p>
        </p:txBody>
      </p:sp>
      <p:sp>
        <p:nvSpPr>
          <p:cNvPr id="31" name="矩形 30"/>
          <p:cNvSpPr/>
          <p:nvPr/>
        </p:nvSpPr>
        <p:spPr>
          <a:xfrm>
            <a:off x="4656969" y="3939902"/>
            <a:ext cx="4104456" cy="43204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a:off x="4656969" y="3939902"/>
            <a:ext cx="834195" cy="43204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5491165" y="3939902"/>
            <a:ext cx="809028" cy="43204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4712991" y="3971260"/>
            <a:ext cx="747320" cy="369332"/>
          </a:xfrm>
          <a:prstGeom prst="rect">
            <a:avLst/>
          </a:prstGeom>
          <a:noFill/>
        </p:spPr>
        <p:txBody>
          <a:bodyPr wrap="none" rtlCol="0">
            <a:spAutoFit/>
          </a:bodyPr>
          <a:lstStyle/>
          <a:p>
            <a:r>
              <a:rPr kumimoji="1" lang="en-US" altLang="zh-CN"/>
              <a:t>1</a:t>
            </a:r>
            <a:r>
              <a:rPr kumimoji="1" lang="zh-CN" altLang="en-US"/>
              <a:t>  </a:t>
            </a:r>
            <a:r>
              <a:rPr kumimoji="1" lang="en-US" altLang="zh-CN"/>
              <a:t>3</a:t>
            </a:r>
            <a:r>
              <a:rPr kumimoji="1" lang="zh-CN" altLang="en-US"/>
              <a:t>  </a:t>
            </a:r>
            <a:r>
              <a:rPr kumimoji="1" lang="en-US" altLang="zh-CN"/>
              <a:t>4</a:t>
            </a:r>
            <a:endParaRPr kumimoji="1" lang="zh-CN" altLang="en-US"/>
          </a:p>
        </p:txBody>
      </p:sp>
      <p:sp>
        <p:nvSpPr>
          <p:cNvPr id="40" name="矩形 39"/>
          <p:cNvSpPr/>
          <p:nvPr/>
        </p:nvSpPr>
        <p:spPr>
          <a:xfrm>
            <a:off x="6300193" y="3939902"/>
            <a:ext cx="809028" cy="43204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7109220" y="3939902"/>
            <a:ext cx="893819" cy="43204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p:cNvSpPr txBox="1"/>
          <p:nvPr/>
        </p:nvSpPr>
        <p:spPr>
          <a:xfrm>
            <a:off x="5510389" y="3971260"/>
            <a:ext cx="747320" cy="369332"/>
          </a:xfrm>
          <a:prstGeom prst="rect">
            <a:avLst/>
          </a:prstGeom>
          <a:noFill/>
        </p:spPr>
        <p:txBody>
          <a:bodyPr wrap="none" rtlCol="0">
            <a:spAutoFit/>
          </a:bodyPr>
          <a:lstStyle/>
          <a:p>
            <a:r>
              <a:rPr kumimoji="1" lang="en-US" altLang="zh-CN"/>
              <a:t>5</a:t>
            </a:r>
            <a:r>
              <a:rPr kumimoji="1" lang="zh-CN" altLang="en-US"/>
              <a:t>  </a:t>
            </a:r>
            <a:r>
              <a:rPr kumimoji="1" lang="en-US" altLang="zh-CN"/>
              <a:t>5</a:t>
            </a:r>
            <a:r>
              <a:rPr kumimoji="1" lang="zh-CN" altLang="en-US"/>
              <a:t>  </a:t>
            </a:r>
            <a:r>
              <a:rPr kumimoji="1" lang="en-US" altLang="zh-CN"/>
              <a:t>6</a:t>
            </a:r>
            <a:endParaRPr kumimoji="1" lang="zh-CN" altLang="en-US"/>
          </a:p>
        </p:txBody>
      </p:sp>
      <p:sp>
        <p:nvSpPr>
          <p:cNvPr id="43" name="文本框 42"/>
          <p:cNvSpPr txBox="1"/>
          <p:nvPr/>
        </p:nvSpPr>
        <p:spPr>
          <a:xfrm>
            <a:off x="6318037" y="3971260"/>
            <a:ext cx="747320" cy="369332"/>
          </a:xfrm>
          <a:prstGeom prst="rect">
            <a:avLst/>
          </a:prstGeom>
          <a:noFill/>
        </p:spPr>
        <p:txBody>
          <a:bodyPr wrap="none" rtlCol="0">
            <a:spAutoFit/>
          </a:bodyPr>
          <a:lstStyle/>
          <a:p>
            <a:r>
              <a:rPr kumimoji="1" lang="en-US" altLang="zh-CN"/>
              <a:t>7</a:t>
            </a:r>
            <a:r>
              <a:rPr kumimoji="1" lang="zh-CN" altLang="en-US"/>
              <a:t>  </a:t>
            </a:r>
            <a:r>
              <a:rPr kumimoji="1" lang="en-US" altLang="zh-CN"/>
              <a:t>7</a:t>
            </a:r>
            <a:r>
              <a:rPr kumimoji="1" lang="zh-CN" altLang="en-US"/>
              <a:t>  </a:t>
            </a:r>
            <a:r>
              <a:rPr kumimoji="1" lang="en-US" altLang="zh-CN"/>
              <a:t>8</a:t>
            </a:r>
            <a:endParaRPr kumimoji="1" lang="zh-CN" altLang="en-US"/>
          </a:p>
        </p:txBody>
      </p:sp>
      <p:sp>
        <p:nvSpPr>
          <p:cNvPr id="44" name="文本框 43"/>
          <p:cNvSpPr txBox="1"/>
          <p:nvPr/>
        </p:nvSpPr>
        <p:spPr>
          <a:xfrm>
            <a:off x="7089516" y="3978954"/>
            <a:ext cx="947695" cy="353943"/>
          </a:xfrm>
          <a:prstGeom prst="rect">
            <a:avLst/>
          </a:prstGeom>
          <a:noFill/>
        </p:spPr>
        <p:txBody>
          <a:bodyPr wrap="none" rtlCol="0">
            <a:spAutoFit/>
          </a:bodyPr>
          <a:lstStyle/>
          <a:p>
            <a:r>
              <a:rPr kumimoji="1" lang="en-US" altLang="zh-CN" sz="1700"/>
              <a:t>10</a:t>
            </a:r>
            <a:r>
              <a:rPr kumimoji="1" lang="zh-CN" altLang="en-US" sz="1700"/>
              <a:t> </a:t>
            </a:r>
            <a:r>
              <a:rPr kumimoji="1" lang="en-US" altLang="zh-CN" sz="1700"/>
              <a:t>11</a:t>
            </a:r>
            <a:r>
              <a:rPr kumimoji="1" lang="zh-CN" altLang="en-US" sz="1700"/>
              <a:t> </a:t>
            </a:r>
            <a:r>
              <a:rPr kumimoji="1" lang="en-US" altLang="zh-CN" sz="1700"/>
              <a:t>13</a:t>
            </a:r>
            <a:endParaRPr kumimoji="1" lang="zh-CN" altLang="en-US" sz="1700"/>
          </a:p>
        </p:txBody>
      </p:sp>
      <p:sp>
        <p:nvSpPr>
          <p:cNvPr id="45" name="文本框 44"/>
          <p:cNvSpPr txBox="1"/>
          <p:nvPr/>
        </p:nvSpPr>
        <p:spPr>
          <a:xfrm>
            <a:off x="8215276" y="3955871"/>
            <a:ext cx="418704" cy="369332"/>
          </a:xfrm>
          <a:prstGeom prst="rect">
            <a:avLst/>
          </a:prstGeom>
          <a:noFill/>
        </p:spPr>
        <p:txBody>
          <a:bodyPr wrap="none" rtlCol="0">
            <a:spAutoFit/>
          </a:bodyPr>
          <a:lstStyle/>
          <a:p>
            <a:r>
              <a:rPr kumimoji="1" lang="en-US" altLang="zh-CN"/>
              <a:t>15</a:t>
            </a:r>
            <a:endParaRPr kumimoji="1" lang="zh-CN" altLang="en-US"/>
          </a:p>
        </p:txBody>
      </p:sp>
    </p:spTree>
    <p:extLst>
      <p:ext uri="{BB962C8B-B14F-4D97-AF65-F5344CB8AC3E}">
        <p14:creationId xmlns:p14="http://schemas.microsoft.com/office/powerpoint/2010/main" val="155021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 calcmode="lin" valueType="num">
                                      <p:cBhvr additive="base">
                                        <p:cTn id="69" dur="500" fill="hold"/>
                                        <p:tgtEl>
                                          <p:spTgt spid="41"/>
                                        </p:tgtEl>
                                        <p:attrNameLst>
                                          <p:attrName>ppt_x</p:attrName>
                                        </p:attrNameLst>
                                      </p:cBhvr>
                                      <p:tavLst>
                                        <p:tav tm="0">
                                          <p:val>
                                            <p:strVal val="#ppt_x"/>
                                          </p:val>
                                        </p:tav>
                                        <p:tav tm="100000">
                                          <p:val>
                                            <p:strVal val="#ppt_x"/>
                                          </p:val>
                                        </p:tav>
                                      </p:tavLst>
                                    </p:anim>
                                    <p:anim calcmode="lin" valueType="num">
                                      <p:cBhvr additive="base">
                                        <p:cTn id="70" dur="500" fill="hold"/>
                                        <p:tgtEl>
                                          <p:spTgt spid="4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500" fill="hold"/>
                                        <p:tgtEl>
                                          <p:spTgt spid="40"/>
                                        </p:tgtEl>
                                        <p:attrNameLst>
                                          <p:attrName>ppt_x</p:attrName>
                                        </p:attrNameLst>
                                      </p:cBhvr>
                                      <p:tavLst>
                                        <p:tav tm="0">
                                          <p:val>
                                            <p:strVal val="#ppt_x"/>
                                          </p:val>
                                        </p:tav>
                                        <p:tav tm="100000">
                                          <p:val>
                                            <p:strVal val="#ppt_x"/>
                                          </p:val>
                                        </p:tav>
                                      </p:tavLst>
                                    </p:anim>
                                    <p:anim calcmode="lin" valueType="num">
                                      <p:cBhvr additive="base">
                                        <p:cTn id="74" dur="500" fill="hold"/>
                                        <p:tgtEl>
                                          <p:spTgt spid="4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500" fill="hold"/>
                                        <p:tgtEl>
                                          <p:spTgt spid="33"/>
                                        </p:tgtEl>
                                        <p:attrNameLst>
                                          <p:attrName>ppt_x</p:attrName>
                                        </p:attrNameLst>
                                      </p:cBhvr>
                                      <p:tavLst>
                                        <p:tav tm="0">
                                          <p:val>
                                            <p:strVal val="#ppt_x"/>
                                          </p:val>
                                        </p:tav>
                                        <p:tav tm="100000">
                                          <p:val>
                                            <p:strVal val="#ppt_x"/>
                                          </p:val>
                                        </p:tav>
                                      </p:tavLst>
                                    </p:anim>
                                    <p:anim calcmode="lin" valueType="num">
                                      <p:cBhvr additive="base">
                                        <p:cTn id="78" dur="500" fill="hold"/>
                                        <p:tgtEl>
                                          <p:spTgt spid="3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500" fill="hold"/>
                                        <p:tgtEl>
                                          <p:spTgt spid="32"/>
                                        </p:tgtEl>
                                        <p:attrNameLst>
                                          <p:attrName>ppt_x</p:attrName>
                                        </p:attrNameLst>
                                      </p:cBhvr>
                                      <p:tavLst>
                                        <p:tav tm="0">
                                          <p:val>
                                            <p:strVal val="#ppt_x"/>
                                          </p:val>
                                        </p:tav>
                                        <p:tav tm="100000">
                                          <p:val>
                                            <p:strVal val="#ppt_x"/>
                                          </p:val>
                                        </p:tav>
                                      </p:tavLst>
                                    </p:anim>
                                    <p:anim calcmode="lin" valueType="num">
                                      <p:cBhvr additive="base">
                                        <p:cTn id="8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ppt_x"/>
                                          </p:val>
                                        </p:tav>
                                        <p:tav tm="100000">
                                          <p:val>
                                            <p:strVal val="#ppt_x"/>
                                          </p:val>
                                        </p:tav>
                                      </p:tavLst>
                                    </p:anim>
                                    <p:anim calcmode="lin" valueType="num">
                                      <p:cBhvr additive="base">
                                        <p:cTn id="8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 calcmode="lin" valueType="num">
                                      <p:cBhvr additive="base">
                                        <p:cTn id="93" dur="500" fill="hold"/>
                                        <p:tgtEl>
                                          <p:spTgt spid="42"/>
                                        </p:tgtEl>
                                        <p:attrNameLst>
                                          <p:attrName>ppt_x</p:attrName>
                                        </p:attrNameLst>
                                      </p:cBhvr>
                                      <p:tavLst>
                                        <p:tav tm="0">
                                          <p:val>
                                            <p:strVal val="#ppt_x"/>
                                          </p:val>
                                        </p:tav>
                                        <p:tav tm="100000">
                                          <p:val>
                                            <p:strVal val="#ppt_x"/>
                                          </p:val>
                                        </p:tav>
                                      </p:tavLst>
                                    </p:anim>
                                    <p:anim calcmode="lin" valueType="num">
                                      <p:cBhvr additive="base">
                                        <p:cTn id="9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anim calcmode="lin" valueType="num">
                                      <p:cBhvr additive="base">
                                        <p:cTn id="99" dur="500" fill="hold"/>
                                        <p:tgtEl>
                                          <p:spTgt spid="43"/>
                                        </p:tgtEl>
                                        <p:attrNameLst>
                                          <p:attrName>ppt_x</p:attrName>
                                        </p:attrNameLst>
                                      </p:cBhvr>
                                      <p:tavLst>
                                        <p:tav tm="0">
                                          <p:val>
                                            <p:strVal val="#ppt_x"/>
                                          </p:val>
                                        </p:tav>
                                        <p:tav tm="100000">
                                          <p:val>
                                            <p:strVal val="#ppt_x"/>
                                          </p:val>
                                        </p:tav>
                                      </p:tavLst>
                                    </p:anim>
                                    <p:anim calcmode="lin" valueType="num">
                                      <p:cBhvr additive="base">
                                        <p:cTn id="10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44"/>
                                        </p:tgtEl>
                                        <p:attrNameLst>
                                          <p:attrName>style.visibility</p:attrName>
                                        </p:attrNameLst>
                                      </p:cBhvr>
                                      <p:to>
                                        <p:strVal val="visible"/>
                                      </p:to>
                                    </p:set>
                                    <p:anim calcmode="lin" valueType="num">
                                      <p:cBhvr additive="base">
                                        <p:cTn id="105" dur="500" fill="hold"/>
                                        <p:tgtEl>
                                          <p:spTgt spid="44"/>
                                        </p:tgtEl>
                                        <p:attrNameLst>
                                          <p:attrName>ppt_x</p:attrName>
                                        </p:attrNameLst>
                                      </p:cBhvr>
                                      <p:tavLst>
                                        <p:tav tm="0">
                                          <p:val>
                                            <p:strVal val="#ppt_x"/>
                                          </p:val>
                                        </p:tav>
                                        <p:tav tm="100000">
                                          <p:val>
                                            <p:strVal val="#ppt_x"/>
                                          </p:val>
                                        </p:tav>
                                      </p:tavLst>
                                    </p:anim>
                                    <p:anim calcmode="lin" valueType="num">
                                      <p:cBhvr additive="base">
                                        <p:cTn id="10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45"/>
                                        </p:tgtEl>
                                        <p:attrNameLst>
                                          <p:attrName>style.visibility</p:attrName>
                                        </p:attrNameLst>
                                      </p:cBhvr>
                                      <p:to>
                                        <p:strVal val="visible"/>
                                      </p:to>
                                    </p:set>
                                    <p:anim calcmode="lin" valueType="num">
                                      <p:cBhvr additive="base">
                                        <p:cTn id="111" dur="500" fill="hold"/>
                                        <p:tgtEl>
                                          <p:spTgt spid="45"/>
                                        </p:tgtEl>
                                        <p:attrNameLst>
                                          <p:attrName>ppt_x</p:attrName>
                                        </p:attrNameLst>
                                      </p:cBhvr>
                                      <p:tavLst>
                                        <p:tav tm="0">
                                          <p:val>
                                            <p:strVal val="#ppt_x"/>
                                          </p:val>
                                        </p:tav>
                                        <p:tav tm="100000">
                                          <p:val>
                                            <p:strVal val="#ppt_x"/>
                                          </p:val>
                                        </p:tav>
                                      </p:tavLst>
                                    </p:anim>
                                    <p:anim calcmode="lin" valueType="num">
                                      <p:cBhvr additive="base">
                                        <p:cTn id="1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8" grpId="0" animBg="1"/>
      <p:bldP spid="9" grpId="0" animBg="1"/>
      <p:bldP spid="10" grpId="0"/>
      <p:bldP spid="11" grpId="0"/>
      <p:bldP spid="12" grpId="0"/>
      <p:bldP spid="13" grpId="0"/>
      <p:bldP spid="14" grpId="0"/>
      <p:bldP spid="15" grpId="0"/>
      <p:bldP spid="30" grpId="0"/>
      <p:bldP spid="31" grpId="0" animBg="1"/>
      <p:bldP spid="32" grpId="0" animBg="1"/>
      <p:bldP spid="33" grpId="0" animBg="1"/>
      <p:bldP spid="34" grpId="0"/>
      <p:bldP spid="40" grpId="0" animBg="1"/>
      <p:bldP spid="41" grpId="0" animBg="1"/>
      <p:bldP spid="42" grpId="0"/>
      <p:bldP spid="43" grpId="0"/>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p:cNvSpPr>
            <a:spLocks/>
          </p:cNvSpPr>
          <p:nvPr/>
        </p:nvSpPr>
        <p:spPr>
          <a:xfrm>
            <a:off x="1763688" y="411510"/>
            <a:ext cx="647805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第二节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连续特征离散</a:t>
            </a:r>
            <a:r>
              <a:rPr lang="zh-CN" altLang="en-US" sz="3000" b="1" kern="0" dirty="0" smtClean="0">
                <a:solidFill>
                  <a:srgbClr val="C9394A"/>
                </a:solidFill>
                <a:latin typeface="微软雅黑" charset="0"/>
                <a:ea typeface="微软雅黑" charset="0"/>
                <a:cs typeface="微软雅黑" charset="0"/>
              </a:rPr>
              <a:t>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203848" y="1427173"/>
            <a:ext cx="3062057"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无监督</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KMeans</a:t>
            </a:r>
            <a:r>
              <a:rPr kumimoji="1" lang="zh-CN" altLang="en-US" sz="2400" dirty="0">
                <a:latin typeface="Microsoft YaHei" charset="-122"/>
                <a:ea typeface="Microsoft YaHei" charset="-122"/>
                <a:cs typeface="Microsoft YaHei" charset="-122"/>
              </a:rPr>
              <a:t>离散</a:t>
            </a:r>
          </a:p>
        </p:txBody>
      </p:sp>
      <p:sp>
        <p:nvSpPr>
          <p:cNvPr id="7" name="椭圆 6"/>
          <p:cNvSpPr/>
          <p:nvPr/>
        </p:nvSpPr>
        <p:spPr>
          <a:xfrm>
            <a:off x="2267744" y="2787775"/>
            <a:ext cx="144016" cy="288030"/>
          </a:xfrm>
          <a:prstGeom prst="ellipse">
            <a:avLst/>
          </a:prstGeom>
          <a:gradFill flip="none" rotWithShape="1">
            <a:gsLst>
              <a:gs pos="90004">
                <a:schemeClr val="accent5">
                  <a:lumMod val="60000"/>
                  <a:lumOff val="40000"/>
                </a:schemeClr>
              </a:gs>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987824" y="2797995"/>
            <a:ext cx="144016" cy="284256"/>
          </a:xfrm>
          <a:prstGeom prst="ellipse">
            <a:avLst/>
          </a:prstGeom>
          <a:gradFill flip="none" rotWithShape="1">
            <a:gsLst>
              <a:gs pos="90004">
                <a:schemeClr val="accent5">
                  <a:lumMod val="60000"/>
                  <a:lumOff val="40000"/>
                </a:schemeClr>
              </a:gs>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3275856" y="2715767"/>
            <a:ext cx="144016" cy="440378"/>
          </a:xfrm>
          <a:prstGeom prst="ellipse">
            <a:avLst/>
          </a:prstGeom>
          <a:gradFill flip="none" rotWithShape="1">
            <a:gsLst>
              <a:gs pos="90004">
                <a:schemeClr val="accent5">
                  <a:lumMod val="60000"/>
                  <a:lumOff val="40000"/>
                </a:schemeClr>
              </a:gs>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3923928" y="2715766"/>
            <a:ext cx="144016" cy="448714"/>
          </a:xfrm>
          <a:prstGeom prst="ellipse">
            <a:avLst/>
          </a:prstGeom>
          <a:gradFill flip="none" rotWithShape="1">
            <a:gsLst>
              <a:gs pos="90004">
                <a:schemeClr val="accent5">
                  <a:lumMod val="60000"/>
                  <a:lumOff val="40000"/>
                </a:schemeClr>
              </a:gs>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4283968" y="2859783"/>
            <a:ext cx="144016" cy="144012"/>
          </a:xfrm>
          <a:prstGeom prst="ellipse">
            <a:avLst/>
          </a:prstGeom>
          <a:gradFill flip="none" rotWithShape="1">
            <a:gsLst>
              <a:gs pos="90004">
                <a:schemeClr val="accent5">
                  <a:lumMod val="60000"/>
                  <a:lumOff val="40000"/>
                </a:schemeClr>
              </a:gs>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4499992" y="2571751"/>
            <a:ext cx="144016" cy="720074"/>
          </a:xfrm>
          <a:prstGeom prst="ellipse">
            <a:avLst/>
          </a:prstGeom>
          <a:gradFill flip="none" rotWithShape="1">
            <a:gsLst>
              <a:gs pos="90004">
                <a:schemeClr val="accent5">
                  <a:lumMod val="60000"/>
                  <a:lumOff val="40000"/>
                </a:schemeClr>
              </a:gs>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5788210" y="2715766"/>
            <a:ext cx="144016" cy="448714"/>
          </a:xfrm>
          <a:prstGeom prst="ellipse">
            <a:avLst/>
          </a:prstGeom>
          <a:gradFill flip="none" rotWithShape="1">
            <a:gsLst>
              <a:gs pos="90004">
                <a:schemeClr val="accent5">
                  <a:lumMod val="60000"/>
                  <a:lumOff val="40000"/>
                </a:schemeClr>
              </a:gs>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6084168" y="2859784"/>
            <a:ext cx="144016" cy="160680"/>
          </a:xfrm>
          <a:prstGeom prst="ellipse">
            <a:avLst/>
          </a:prstGeom>
          <a:gradFill flip="none" rotWithShape="1">
            <a:gsLst>
              <a:gs pos="90004">
                <a:schemeClr val="accent5">
                  <a:lumMod val="60000"/>
                  <a:lumOff val="40000"/>
                </a:schemeClr>
              </a:gs>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1585849" y="2897585"/>
            <a:ext cx="301686" cy="369332"/>
          </a:xfrm>
          <a:prstGeom prst="rect">
            <a:avLst/>
          </a:prstGeom>
          <a:noFill/>
        </p:spPr>
        <p:txBody>
          <a:bodyPr wrap="none" rtlCol="0">
            <a:spAutoFit/>
          </a:bodyPr>
          <a:lstStyle/>
          <a:p>
            <a:r>
              <a:rPr kumimoji="1" lang="en-US" altLang="zh-CN">
                <a:latin typeface="Times New Roman" charset="0"/>
                <a:ea typeface="Times New Roman" charset="0"/>
              </a:rPr>
              <a:t>0</a:t>
            </a:r>
            <a:endParaRPr kumimoji="1" lang="zh-CN" altLang="en-US">
              <a:latin typeface="Times New Roman" charset="0"/>
              <a:ea typeface="Times New Roman" charset="0"/>
            </a:endParaRPr>
          </a:p>
        </p:txBody>
      </p:sp>
      <p:sp>
        <p:nvSpPr>
          <p:cNvPr id="16" name="文本框 15"/>
          <p:cNvSpPr txBox="1"/>
          <p:nvPr/>
        </p:nvSpPr>
        <p:spPr>
          <a:xfrm>
            <a:off x="6876256" y="2965996"/>
            <a:ext cx="530915" cy="369332"/>
          </a:xfrm>
          <a:prstGeom prst="rect">
            <a:avLst/>
          </a:prstGeom>
          <a:noFill/>
        </p:spPr>
        <p:txBody>
          <a:bodyPr wrap="none" rtlCol="0">
            <a:spAutoFit/>
          </a:bodyPr>
          <a:lstStyle/>
          <a:p>
            <a:r>
              <a:rPr kumimoji="1" lang="en-US" altLang="zh-CN">
                <a:latin typeface="Times New Roman" charset="0"/>
                <a:ea typeface="Times New Roman" charset="0"/>
              </a:rPr>
              <a:t>100</a:t>
            </a:r>
            <a:endParaRPr kumimoji="1" lang="zh-CN" altLang="en-US">
              <a:latin typeface="Times New Roman" charset="0"/>
              <a:ea typeface="Times New Roman" charset="0"/>
            </a:endParaRPr>
          </a:p>
        </p:txBody>
      </p:sp>
      <p:cxnSp>
        <p:nvCxnSpPr>
          <p:cNvPr id="5" name="直线箭头连接符 4"/>
          <p:cNvCxnSpPr/>
          <p:nvPr/>
        </p:nvCxnSpPr>
        <p:spPr>
          <a:xfrm>
            <a:off x="1691680" y="2931790"/>
            <a:ext cx="5616624" cy="0"/>
          </a:xfrm>
          <a:prstGeom prst="straightConnector1">
            <a:avLst/>
          </a:prstGeom>
          <a:ln w="190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汇总连接 18"/>
          <p:cNvSpPr/>
          <p:nvPr/>
        </p:nvSpPr>
        <p:spPr>
          <a:xfrm>
            <a:off x="2791969" y="2855189"/>
            <a:ext cx="153198" cy="153198"/>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汇总连接 19"/>
          <p:cNvSpPr/>
          <p:nvPr/>
        </p:nvSpPr>
        <p:spPr>
          <a:xfrm>
            <a:off x="6355092" y="2850597"/>
            <a:ext cx="153198" cy="153198"/>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汇总连接 20"/>
          <p:cNvSpPr/>
          <p:nvPr/>
        </p:nvSpPr>
        <p:spPr>
          <a:xfrm>
            <a:off x="3555592" y="2855191"/>
            <a:ext cx="153198" cy="153198"/>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同心圆 22"/>
          <p:cNvSpPr/>
          <p:nvPr/>
        </p:nvSpPr>
        <p:spPr>
          <a:xfrm>
            <a:off x="3207296" y="2171112"/>
            <a:ext cx="1632567" cy="1512168"/>
          </a:xfrm>
          <a:prstGeom prst="donut">
            <a:avLst>
              <a:gd name="adj" fmla="val 1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同心圆 23"/>
          <p:cNvSpPr/>
          <p:nvPr/>
        </p:nvSpPr>
        <p:spPr>
          <a:xfrm>
            <a:off x="5553188" y="2171112"/>
            <a:ext cx="1092362" cy="1512168"/>
          </a:xfrm>
          <a:prstGeom prst="donut">
            <a:avLst>
              <a:gd name="adj" fmla="val 1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5" name="同心圆 24"/>
          <p:cNvSpPr/>
          <p:nvPr/>
        </p:nvSpPr>
        <p:spPr>
          <a:xfrm>
            <a:off x="2195736" y="2171112"/>
            <a:ext cx="984496" cy="1512168"/>
          </a:xfrm>
          <a:prstGeom prst="donut">
            <a:avLst>
              <a:gd name="adj" fmla="val 1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8" name="同心圆 27"/>
          <p:cNvSpPr/>
          <p:nvPr/>
        </p:nvSpPr>
        <p:spPr>
          <a:xfrm>
            <a:off x="2209268" y="2166701"/>
            <a:ext cx="1282612" cy="1512168"/>
          </a:xfrm>
          <a:prstGeom prst="donut">
            <a:avLst>
              <a:gd name="adj" fmla="val 1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9" name="同心圆 28"/>
          <p:cNvSpPr/>
          <p:nvPr/>
        </p:nvSpPr>
        <p:spPr>
          <a:xfrm>
            <a:off x="5500183" y="2209912"/>
            <a:ext cx="984496" cy="1512168"/>
          </a:xfrm>
          <a:prstGeom prst="donut">
            <a:avLst>
              <a:gd name="adj" fmla="val 1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0" name="同心圆 29"/>
          <p:cNvSpPr/>
          <p:nvPr/>
        </p:nvSpPr>
        <p:spPr>
          <a:xfrm>
            <a:off x="3825746" y="2166701"/>
            <a:ext cx="984496" cy="1512168"/>
          </a:xfrm>
          <a:prstGeom prst="donut">
            <a:avLst>
              <a:gd name="adj" fmla="val 1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42315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500" fill="hold"/>
                                        <p:tgtEl>
                                          <p:spTgt spid="20"/>
                                        </p:tgtEl>
                                        <p:attrNameLst>
                                          <p:attrName>ppt_x</p:attrName>
                                        </p:attrNameLst>
                                      </p:cBhvr>
                                      <p:tavLst>
                                        <p:tav tm="0">
                                          <p:val>
                                            <p:strVal val="#ppt_x"/>
                                          </p:val>
                                        </p:tav>
                                        <p:tav tm="100000">
                                          <p:val>
                                            <p:strVal val="#ppt_x"/>
                                          </p:val>
                                        </p:tav>
                                      </p:tavLst>
                                    </p:anim>
                                    <p:anim calcmode="lin" valueType="num">
                                      <p:cBhvr additive="base">
                                        <p:cTn id="6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ppt_x"/>
                                          </p:val>
                                        </p:tav>
                                        <p:tav tm="100000">
                                          <p:val>
                                            <p:strVal val="#ppt_x"/>
                                          </p:val>
                                        </p:tav>
                                      </p:tavLst>
                                    </p:anim>
                                    <p:anim calcmode="lin" valueType="num">
                                      <p:cBhvr additive="base">
                                        <p:cTn id="7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24"/>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5"/>
                                        </p:tgtEl>
                                        <p:attrNameLst>
                                          <p:attrName>style.visibility</p:attrName>
                                        </p:attrNameLst>
                                      </p:cBhvr>
                                      <p:to>
                                        <p:strVal val="hidden"/>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2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childTnLst>
                                </p:cTn>
                              </p:par>
                            </p:childTnLst>
                          </p:cTn>
                        </p:par>
                        <p:par>
                          <p:cTn id="92" fill="hold">
                            <p:stCondLst>
                              <p:cond delay="0"/>
                            </p:stCondLst>
                            <p:childTnLst>
                              <p:par>
                                <p:cTn id="93" presetID="1" presetClass="exit" presetSubtype="0" fill="hold" grpId="1" nodeType="afterEffect">
                                  <p:stCondLst>
                                    <p:cond delay="0"/>
                                  </p:stCondLst>
                                  <p:childTnLst>
                                    <p:set>
                                      <p:cBhvr>
                                        <p:cTn id="94" dur="1" fill="hold">
                                          <p:stCondLst>
                                            <p:cond delay="0"/>
                                          </p:stCondLst>
                                        </p:cTn>
                                        <p:tgtEl>
                                          <p:spTgt spid="19"/>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p:bldP spid="16" grpId="0"/>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P spid="25" grpId="0" animBg="1"/>
      <p:bldP spid="25" grpId="1" animBg="1"/>
      <p:bldP spid="28" grpId="0" animBg="1"/>
      <p:bldP spid="29"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47805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第二节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连续特征离散</a:t>
            </a:r>
            <a:r>
              <a:rPr lang="zh-CN" altLang="en-US" sz="3000" b="1" kern="0" dirty="0" smtClean="0">
                <a:solidFill>
                  <a:srgbClr val="C9394A"/>
                </a:solidFill>
                <a:latin typeface="微软雅黑" charset="0"/>
                <a:ea typeface="微软雅黑" charset="0"/>
                <a:cs typeface="微软雅黑" charset="0"/>
              </a:rPr>
              <a:t>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2396564" y="1491630"/>
            <a:ext cx="4350871"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有监督</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基于信息增益的离散化</a:t>
            </a:r>
          </a:p>
        </p:txBody>
      </p:sp>
      <p:sp>
        <p:nvSpPr>
          <p:cNvPr id="26" name="文本框 25"/>
          <p:cNvSpPr txBox="1"/>
          <p:nvPr/>
        </p:nvSpPr>
        <p:spPr>
          <a:xfrm>
            <a:off x="1763688" y="2202418"/>
            <a:ext cx="5431295" cy="369332"/>
          </a:xfrm>
          <a:prstGeom prst="rect">
            <a:avLst/>
          </a:prstGeom>
          <a:noFill/>
        </p:spPr>
        <p:txBody>
          <a:bodyPr wrap="none" rtlCol="0">
            <a:spAutoFit/>
          </a:bodyPr>
          <a:lstStyle/>
          <a:p>
            <a:r>
              <a:rPr kumimoji="1" lang="en-US" altLang="zh-CN"/>
              <a:t>1</a:t>
            </a:r>
            <a:r>
              <a:rPr kumimoji="1" lang="zh-CN" altLang="en-US"/>
              <a:t>      </a:t>
            </a:r>
            <a:r>
              <a:rPr kumimoji="1" lang="en-US" altLang="zh-CN"/>
              <a:t>3</a:t>
            </a:r>
            <a:r>
              <a:rPr kumimoji="1" lang="zh-CN" altLang="en-US"/>
              <a:t>      </a:t>
            </a:r>
            <a:r>
              <a:rPr kumimoji="1" lang="en-US" altLang="zh-CN"/>
              <a:t>4</a:t>
            </a:r>
            <a:r>
              <a:rPr kumimoji="1" lang="zh-CN" altLang="en-US"/>
              <a:t>      </a:t>
            </a:r>
            <a:r>
              <a:rPr kumimoji="1" lang="en-US" altLang="zh-CN"/>
              <a:t>5</a:t>
            </a:r>
            <a:r>
              <a:rPr kumimoji="1" lang="zh-CN" altLang="en-US"/>
              <a:t>      </a:t>
            </a:r>
            <a:r>
              <a:rPr kumimoji="1" lang="en-US" altLang="zh-CN"/>
              <a:t>5</a:t>
            </a:r>
            <a:r>
              <a:rPr kumimoji="1" lang="zh-CN" altLang="en-US"/>
              <a:t>      </a:t>
            </a:r>
            <a:r>
              <a:rPr kumimoji="1" lang="en-US" altLang="zh-CN"/>
              <a:t>6</a:t>
            </a:r>
            <a:r>
              <a:rPr kumimoji="1" lang="zh-CN" altLang="en-US"/>
              <a:t>      </a:t>
            </a:r>
            <a:r>
              <a:rPr kumimoji="1" lang="en-US" altLang="zh-CN"/>
              <a:t>7</a:t>
            </a:r>
            <a:r>
              <a:rPr kumimoji="1" lang="zh-CN" altLang="en-US"/>
              <a:t>      </a:t>
            </a:r>
            <a:r>
              <a:rPr kumimoji="1" lang="en-US" altLang="zh-CN"/>
              <a:t>7</a:t>
            </a:r>
            <a:r>
              <a:rPr kumimoji="1" lang="zh-CN" altLang="en-US"/>
              <a:t>      </a:t>
            </a:r>
            <a:r>
              <a:rPr kumimoji="1" lang="en-US" altLang="zh-CN"/>
              <a:t>8</a:t>
            </a:r>
            <a:r>
              <a:rPr kumimoji="1" lang="zh-CN" altLang="en-US"/>
              <a:t>      </a:t>
            </a:r>
            <a:r>
              <a:rPr kumimoji="1" lang="en-US" altLang="zh-CN"/>
              <a:t>10</a:t>
            </a:r>
            <a:r>
              <a:rPr kumimoji="1" lang="zh-CN" altLang="en-US"/>
              <a:t>      </a:t>
            </a:r>
            <a:r>
              <a:rPr kumimoji="1" lang="en-US" altLang="zh-CN"/>
              <a:t>11</a:t>
            </a:r>
            <a:r>
              <a:rPr kumimoji="1" lang="zh-CN" altLang="en-US"/>
              <a:t>      </a:t>
            </a:r>
            <a:r>
              <a:rPr kumimoji="1" lang="en-US" altLang="zh-CN"/>
              <a:t>13</a:t>
            </a:r>
            <a:endParaRPr kumimoji="1" lang="zh-CN" altLang="en-US"/>
          </a:p>
        </p:txBody>
      </p:sp>
      <p:cxnSp>
        <p:nvCxnSpPr>
          <p:cNvPr id="6" name="直线连接符 5"/>
          <p:cNvCxnSpPr/>
          <p:nvPr/>
        </p:nvCxnSpPr>
        <p:spPr>
          <a:xfrm>
            <a:off x="2162764" y="2253496"/>
            <a:ext cx="0" cy="3600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2580147" y="2253496"/>
            <a:ext cx="0" cy="3600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3026860" y="2253496"/>
            <a:ext cx="0" cy="3600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3818948" y="2253496"/>
            <a:ext cx="0" cy="3600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线连接符 32"/>
          <p:cNvCxnSpPr/>
          <p:nvPr/>
        </p:nvCxnSpPr>
        <p:spPr>
          <a:xfrm>
            <a:off x="4323004" y="2253496"/>
            <a:ext cx="0" cy="3600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5187100" y="2253496"/>
            <a:ext cx="0" cy="3600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线连接符 34"/>
          <p:cNvCxnSpPr/>
          <p:nvPr/>
        </p:nvCxnSpPr>
        <p:spPr>
          <a:xfrm>
            <a:off x="5619148" y="2253496"/>
            <a:ext cx="0" cy="3600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线连接符 35"/>
          <p:cNvCxnSpPr/>
          <p:nvPr/>
        </p:nvCxnSpPr>
        <p:spPr>
          <a:xfrm>
            <a:off x="6123204" y="2253496"/>
            <a:ext cx="0" cy="3600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线连接符 36"/>
          <p:cNvCxnSpPr/>
          <p:nvPr/>
        </p:nvCxnSpPr>
        <p:spPr>
          <a:xfrm>
            <a:off x="6699268" y="2253496"/>
            <a:ext cx="0" cy="3600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extLst>
              <p:ext uri="{D42A27DB-BD31-4B8C-83A1-F6EECF244321}">
                <p14:modId xmlns:p14="http://schemas.microsoft.com/office/powerpoint/2010/main" val="892437502"/>
              </p:ext>
            </p:extLst>
          </p:nvPr>
        </p:nvGraphicFramePr>
        <p:xfrm>
          <a:off x="251520" y="346710"/>
          <a:ext cx="1019438" cy="4450080"/>
        </p:xfrm>
        <a:graphic>
          <a:graphicData uri="http://schemas.openxmlformats.org/drawingml/2006/table">
            <a:tbl>
              <a:tblPr>
                <a:tableStyleId>{5C22544A-7EE6-4342-B048-85BDC9FD1C3A}</a:tableStyleId>
              </a:tblPr>
              <a:tblGrid>
                <a:gridCol w="471481"/>
                <a:gridCol w="547957"/>
              </a:tblGrid>
              <a:tr h="370840">
                <a:tc>
                  <a:txBody>
                    <a:bodyPr/>
                    <a:lstStyle/>
                    <a:p>
                      <a:r>
                        <a:rPr lang="en-US" altLang="zh-CN"/>
                        <a:t>1</a:t>
                      </a:r>
                      <a:endParaRPr lang="zh-CN" altLang="en-US"/>
                    </a:p>
                  </a:txBody>
                  <a:tcPr/>
                </a:tc>
                <a:tc>
                  <a:txBody>
                    <a:bodyPr/>
                    <a:lstStyle/>
                    <a:p>
                      <a:r>
                        <a:rPr lang="en-US" altLang="zh-CN"/>
                        <a:t>C1</a:t>
                      </a:r>
                      <a:endParaRPr lang="zh-CN" altLang="en-US"/>
                    </a:p>
                  </a:txBody>
                  <a:tcPr/>
                </a:tc>
              </a:tr>
              <a:tr h="370840">
                <a:tc>
                  <a:txBody>
                    <a:bodyPr/>
                    <a:lstStyle/>
                    <a:p>
                      <a:r>
                        <a:rPr lang="en-US" altLang="zh-CN"/>
                        <a:t>3</a:t>
                      </a:r>
                      <a:endParaRPr lang="zh-CN" altLang="en-US"/>
                    </a:p>
                  </a:txBody>
                  <a:tcPr/>
                </a:tc>
                <a:tc>
                  <a:txBody>
                    <a:bodyPr/>
                    <a:lstStyle/>
                    <a:p>
                      <a:r>
                        <a:rPr lang="en-US" altLang="zh-CN"/>
                        <a:t>C1</a:t>
                      </a:r>
                      <a:endParaRPr lang="zh-CN" altLang="en-US"/>
                    </a:p>
                  </a:txBody>
                  <a:tcPr/>
                </a:tc>
              </a:tr>
              <a:tr h="370840">
                <a:tc>
                  <a:txBody>
                    <a:bodyPr/>
                    <a:lstStyle/>
                    <a:p>
                      <a:r>
                        <a:rPr lang="en-US" altLang="zh-CN"/>
                        <a:t>4</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5</a:t>
                      </a:r>
                      <a:endParaRPr lang="zh-CN" altLang="en-US"/>
                    </a:p>
                  </a:txBody>
                  <a:tcPr/>
                </a:tc>
                <a:tc>
                  <a:txBody>
                    <a:bodyPr/>
                    <a:lstStyle/>
                    <a:p>
                      <a:r>
                        <a:rPr lang="en-US" altLang="zh-CN"/>
                        <a:t>C1</a:t>
                      </a:r>
                      <a:endParaRPr lang="zh-CN" altLang="en-US"/>
                    </a:p>
                  </a:txBody>
                  <a:tcPr/>
                </a:tc>
              </a:tr>
              <a:tr h="370840">
                <a:tc>
                  <a:txBody>
                    <a:bodyPr/>
                    <a:lstStyle/>
                    <a:p>
                      <a:r>
                        <a:rPr lang="en-US" altLang="zh-CN"/>
                        <a:t>5</a:t>
                      </a:r>
                      <a:endParaRPr lang="zh-CN" altLang="en-US"/>
                    </a:p>
                  </a:txBody>
                  <a:tcPr>
                    <a:lnB w="38100" cap="flat" cmpd="sng" algn="ctr">
                      <a:solidFill>
                        <a:srgbClr val="FF0000"/>
                      </a:solidFill>
                      <a:prstDash val="solid"/>
                      <a:round/>
                      <a:headEnd type="none" w="med" len="med"/>
                      <a:tailEnd type="none" w="med" len="med"/>
                    </a:lnB>
                  </a:tcPr>
                </a:tc>
                <a:tc>
                  <a:txBody>
                    <a:bodyPr/>
                    <a:lstStyle/>
                    <a:p>
                      <a:r>
                        <a:rPr lang="en-US" altLang="zh-CN"/>
                        <a:t>C1</a:t>
                      </a:r>
                      <a:endParaRPr lang="zh-CN" altLang="en-US"/>
                    </a:p>
                  </a:txBody>
                  <a:tcPr>
                    <a:lnB w="38100" cap="flat" cmpd="sng" algn="ctr">
                      <a:solidFill>
                        <a:srgbClr val="FF0000"/>
                      </a:solidFill>
                      <a:prstDash val="solid"/>
                      <a:round/>
                      <a:headEnd type="none" w="med" len="med"/>
                      <a:tailEnd type="none" w="med" len="med"/>
                    </a:lnB>
                  </a:tcPr>
                </a:tc>
              </a:tr>
              <a:tr h="370840">
                <a:tc>
                  <a:txBody>
                    <a:bodyPr/>
                    <a:lstStyle/>
                    <a:p>
                      <a:r>
                        <a:rPr lang="en-US" altLang="zh-CN"/>
                        <a:t>6</a:t>
                      </a:r>
                      <a:endParaRPr lang="zh-CN" altLang="en-US"/>
                    </a:p>
                  </a:txBody>
                  <a:tcPr>
                    <a:lnT w="38100" cap="flat" cmpd="sng" algn="ctr">
                      <a:solidFill>
                        <a:srgbClr val="FF0000"/>
                      </a:solidFill>
                      <a:prstDash val="solid"/>
                      <a:round/>
                      <a:headEnd type="none" w="med" len="med"/>
                      <a:tailEnd type="none" w="med" len="med"/>
                    </a:lnT>
                    <a:solidFill>
                      <a:srgbClr val="92D050"/>
                    </a:solidFill>
                  </a:tcPr>
                </a:tc>
                <a:tc>
                  <a:txBody>
                    <a:bodyPr/>
                    <a:lstStyle/>
                    <a:p>
                      <a:r>
                        <a:rPr lang="en-US" altLang="zh-CN"/>
                        <a:t>C2</a:t>
                      </a:r>
                      <a:endParaRPr lang="zh-CN" altLang="en-US"/>
                    </a:p>
                  </a:txBody>
                  <a:tcPr>
                    <a:lnT w="38100" cap="flat" cmpd="sng" algn="ctr">
                      <a:solidFill>
                        <a:srgbClr val="FF0000"/>
                      </a:solidFill>
                      <a:prstDash val="solid"/>
                      <a:round/>
                      <a:headEnd type="none" w="med" len="med"/>
                      <a:tailEnd type="none" w="med" len="med"/>
                    </a:lnT>
                    <a:solidFill>
                      <a:srgbClr val="92D050"/>
                    </a:solidFill>
                  </a:tcPr>
                </a:tc>
              </a:tr>
              <a:tr h="370840">
                <a:tc>
                  <a:txBody>
                    <a:bodyPr/>
                    <a:lstStyle/>
                    <a:p>
                      <a:r>
                        <a:rPr lang="en-US" altLang="zh-CN"/>
                        <a:t>7</a:t>
                      </a:r>
                      <a:endParaRPr lang="zh-CN" altLang="en-US"/>
                    </a:p>
                  </a:txBody>
                  <a:tcPr/>
                </a:tc>
                <a:tc>
                  <a:txBody>
                    <a:bodyPr/>
                    <a:lstStyle/>
                    <a:p>
                      <a:r>
                        <a:rPr lang="en-US" altLang="zh-CN"/>
                        <a:t>C1</a:t>
                      </a:r>
                      <a:endParaRPr lang="zh-CN" altLang="en-US"/>
                    </a:p>
                  </a:txBody>
                  <a:tcPr/>
                </a:tc>
              </a:tr>
              <a:tr h="370840">
                <a:tc>
                  <a:txBody>
                    <a:bodyPr/>
                    <a:lstStyle/>
                    <a:p>
                      <a:r>
                        <a:rPr lang="en-US" altLang="zh-CN"/>
                        <a:t>7</a:t>
                      </a:r>
                      <a:endParaRPr lang="zh-CN" altLang="en-US"/>
                    </a:p>
                  </a:txBody>
                  <a:tcPr/>
                </a:tc>
                <a:tc>
                  <a:txBody>
                    <a:bodyPr/>
                    <a:lstStyle/>
                    <a:p>
                      <a:r>
                        <a:rPr lang="en-US" altLang="zh-CN"/>
                        <a:t>C1</a:t>
                      </a:r>
                      <a:endParaRPr lang="zh-CN" altLang="en-US"/>
                    </a:p>
                  </a:txBody>
                  <a:tcPr/>
                </a:tc>
              </a:tr>
              <a:tr h="370840">
                <a:tc>
                  <a:txBody>
                    <a:bodyPr/>
                    <a:lstStyle/>
                    <a:p>
                      <a:r>
                        <a:rPr lang="en-US" altLang="zh-CN"/>
                        <a:t>8</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10</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11</a:t>
                      </a:r>
                      <a:endParaRPr lang="zh-CN" altLang="en-US"/>
                    </a:p>
                  </a:txBody>
                  <a:tcPr/>
                </a:tc>
                <a:tc>
                  <a:txBody>
                    <a:bodyPr/>
                    <a:lstStyle/>
                    <a:p>
                      <a:r>
                        <a:rPr lang="en-US" altLang="zh-CN"/>
                        <a:t>C1</a:t>
                      </a:r>
                      <a:endParaRPr lang="zh-CN" altLang="en-US"/>
                    </a:p>
                  </a:txBody>
                  <a:tcPr/>
                </a:tc>
              </a:tr>
              <a:tr h="370840">
                <a:tc>
                  <a:txBody>
                    <a:bodyPr/>
                    <a:lstStyle/>
                    <a:p>
                      <a:r>
                        <a:rPr lang="en-US" altLang="zh-CN"/>
                        <a:t>13</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bl>
          </a:graphicData>
        </a:graphic>
      </p:graphicFrame>
      <p:sp>
        <p:nvSpPr>
          <p:cNvPr id="16" name="文本框 15"/>
          <p:cNvSpPr txBox="1"/>
          <p:nvPr/>
        </p:nvSpPr>
        <p:spPr>
          <a:xfrm>
            <a:off x="1701972" y="2571750"/>
            <a:ext cx="5503430" cy="369332"/>
          </a:xfrm>
          <a:prstGeom prst="rect">
            <a:avLst/>
          </a:prstGeom>
          <a:noFill/>
        </p:spPr>
        <p:txBody>
          <a:bodyPr wrap="none" rtlCol="0">
            <a:spAutoFit/>
          </a:bodyPr>
          <a:lstStyle/>
          <a:p>
            <a:r>
              <a:rPr kumimoji="1" lang="en-US" altLang="zh-CN"/>
              <a:t>C1</a:t>
            </a:r>
            <a:r>
              <a:rPr kumimoji="1" lang="zh-CN" altLang="en-US"/>
              <a:t>    </a:t>
            </a:r>
            <a:r>
              <a:rPr kumimoji="1" lang="en-US" altLang="zh-CN"/>
              <a:t>C1</a:t>
            </a:r>
            <a:r>
              <a:rPr kumimoji="1" lang="zh-CN" altLang="en-US"/>
              <a:t>    </a:t>
            </a:r>
            <a:r>
              <a:rPr kumimoji="1" lang="en-US" altLang="zh-CN"/>
              <a:t>C2</a:t>
            </a:r>
            <a:r>
              <a:rPr kumimoji="1" lang="zh-CN" altLang="en-US"/>
              <a:t>   </a:t>
            </a:r>
            <a:r>
              <a:rPr kumimoji="1" lang="en-US" altLang="zh-CN"/>
              <a:t>C1</a:t>
            </a:r>
            <a:r>
              <a:rPr kumimoji="1" lang="zh-CN" altLang="en-US"/>
              <a:t>   </a:t>
            </a:r>
            <a:r>
              <a:rPr kumimoji="1" lang="en-US" altLang="zh-CN"/>
              <a:t>C1</a:t>
            </a:r>
            <a:r>
              <a:rPr kumimoji="1" lang="zh-CN" altLang="en-US"/>
              <a:t>    </a:t>
            </a:r>
            <a:r>
              <a:rPr kumimoji="1" lang="en-US" altLang="zh-CN"/>
              <a:t>C2</a:t>
            </a:r>
            <a:r>
              <a:rPr kumimoji="1" lang="zh-CN" altLang="en-US"/>
              <a:t>     </a:t>
            </a:r>
            <a:r>
              <a:rPr kumimoji="1" lang="en-US" altLang="zh-CN"/>
              <a:t>C1</a:t>
            </a:r>
            <a:r>
              <a:rPr kumimoji="1" lang="zh-CN" altLang="en-US"/>
              <a:t>   </a:t>
            </a:r>
            <a:r>
              <a:rPr kumimoji="1" lang="en-US" altLang="zh-CN"/>
              <a:t>C1</a:t>
            </a:r>
            <a:r>
              <a:rPr kumimoji="1" lang="zh-CN" altLang="en-US"/>
              <a:t>    </a:t>
            </a:r>
            <a:r>
              <a:rPr kumimoji="1" lang="en-US" altLang="zh-CN"/>
              <a:t>C2</a:t>
            </a:r>
            <a:r>
              <a:rPr kumimoji="1" lang="zh-CN" altLang="en-US"/>
              <a:t>     </a:t>
            </a:r>
            <a:r>
              <a:rPr kumimoji="1" lang="en-US" altLang="zh-CN"/>
              <a:t>C2</a:t>
            </a:r>
            <a:r>
              <a:rPr kumimoji="1" lang="zh-CN" altLang="en-US"/>
              <a:t>     </a:t>
            </a:r>
            <a:r>
              <a:rPr kumimoji="1" lang="en-US" altLang="zh-CN"/>
              <a:t>C1</a:t>
            </a:r>
            <a:r>
              <a:rPr kumimoji="1" lang="zh-CN" altLang="en-US"/>
              <a:t>      </a:t>
            </a:r>
            <a:r>
              <a:rPr kumimoji="1" lang="en-US" altLang="zh-CN"/>
              <a:t>C2</a:t>
            </a:r>
            <a:endParaRPr kumimoji="1" lang="zh-CN" altLang="en-US"/>
          </a:p>
        </p:txBody>
      </p:sp>
      <p:sp>
        <p:nvSpPr>
          <p:cNvPr id="12" name="文本框 11"/>
          <p:cNvSpPr txBox="1"/>
          <p:nvPr/>
        </p:nvSpPr>
        <p:spPr>
          <a:xfrm>
            <a:off x="1741163" y="3319694"/>
            <a:ext cx="3877985"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计算这种切分方式导致的信息增益率</a:t>
            </a:r>
          </a:p>
        </p:txBody>
      </p:sp>
      <p:sp>
        <p:nvSpPr>
          <p:cNvPr id="25" name="文本框 24"/>
          <p:cNvSpPr txBox="1"/>
          <p:nvPr/>
        </p:nvSpPr>
        <p:spPr>
          <a:xfrm>
            <a:off x="1741163" y="3716327"/>
            <a:ext cx="6801862" cy="646331"/>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选择收益最大的切分方式</a:t>
            </a:r>
            <a:r>
              <a:rPr kumimoji="1" lang="en-US" altLang="zh-CN">
                <a:latin typeface="Microsoft YaHei" charset="-122"/>
                <a:ea typeface="Microsoft YaHei" charset="-122"/>
                <a:cs typeface="Microsoft YaHei" charset="-122"/>
              </a:rPr>
              <a:t>(</a:t>
            </a:r>
            <a:r>
              <a:rPr kumimoji="1" lang="zh-CN" altLang="en-US">
                <a:latin typeface="Microsoft YaHei" charset="-122"/>
                <a:ea typeface="Microsoft YaHei" charset="-122"/>
                <a:cs typeface="Microsoft YaHei" charset="-122"/>
              </a:rPr>
              <a:t>离散方式</a:t>
            </a:r>
            <a:r>
              <a:rPr kumimoji="1" lang="en-US" altLang="zh-CN">
                <a:latin typeface="Microsoft YaHei" charset="-122"/>
                <a:ea typeface="Microsoft YaHei" charset="-122"/>
                <a:cs typeface="Microsoft YaHei" charset="-122"/>
              </a:rPr>
              <a:t>)</a:t>
            </a:r>
            <a:r>
              <a:rPr kumimoji="1" lang="zh-CN" altLang="en-US">
                <a:latin typeface="Microsoft YaHei" charset="-122"/>
                <a:ea typeface="Microsoft YaHei" charset="-122"/>
                <a:cs typeface="Microsoft YaHei" charset="-122"/>
              </a:rPr>
              <a:t>，若没有达到离散区间最大值</a:t>
            </a:r>
            <a:endParaRPr kumimoji="1" lang="en-US" altLang="zh-CN">
              <a:latin typeface="Microsoft YaHei" charset="-122"/>
              <a:ea typeface="Microsoft YaHei" charset="-122"/>
              <a:cs typeface="Microsoft YaHei" charset="-122"/>
            </a:endParaRPr>
          </a:p>
          <a:p>
            <a:r>
              <a:rPr kumimoji="1" lang="zh-CN" altLang="en-US">
                <a:latin typeface="Microsoft YaHei" charset="-122"/>
                <a:ea typeface="Microsoft YaHei" charset="-122"/>
                <a:cs typeface="Microsoft YaHei" charset="-122"/>
              </a:rPr>
              <a:t>那么继续迭代进行切分</a:t>
            </a:r>
            <a:r>
              <a:rPr kumimoji="1" lang="en-US" altLang="zh-CN">
                <a:latin typeface="Microsoft YaHei" charset="-122"/>
                <a:ea typeface="Microsoft YaHei" charset="-122"/>
                <a:cs typeface="Microsoft YaHei" charset="-122"/>
              </a:rPr>
              <a:t>(</a:t>
            </a:r>
            <a:r>
              <a:rPr kumimoji="1" lang="zh-CN" altLang="en-US">
                <a:latin typeface="Microsoft YaHei" charset="-122"/>
                <a:ea typeface="Microsoft YaHei" charset="-122"/>
                <a:cs typeface="Microsoft YaHei" charset="-122"/>
              </a:rPr>
              <a:t>离散</a:t>
            </a:r>
            <a:r>
              <a:rPr kumimoji="1" lang="en-US" altLang="zh-CN">
                <a:latin typeface="Microsoft YaHei" charset="-122"/>
                <a:ea typeface="Microsoft YaHei" charset="-122"/>
                <a:cs typeface="Microsoft YaHei" charset="-122"/>
              </a:rPr>
              <a:t>)</a:t>
            </a:r>
            <a:endParaRPr kumimoji="1" lang="zh-CN" altLang="en-US">
              <a:latin typeface="Microsoft YaHei" charset="-122"/>
              <a:ea typeface="Microsoft YaHei" charset="-122"/>
              <a:cs typeface="Microsoft YaHei" charset="-122"/>
            </a:endParaRPr>
          </a:p>
        </p:txBody>
      </p:sp>
    </p:spTree>
    <p:extLst>
      <p:ext uri="{BB962C8B-B14F-4D97-AF65-F5344CB8AC3E}">
        <p14:creationId xmlns:p14="http://schemas.microsoft.com/office/powerpoint/2010/main" val="86516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childTnLst>
                          </p:cTn>
                        </p:par>
                        <p:par>
                          <p:cTn id="24" fill="hold">
                            <p:stCondLst>
                              <p:cond delay="0"/>
                            </p:stCondLst>
                            <p:childTnLst>
                              <p:par>
                                <p:cTn id="25" presetID="9"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27"/>
                                        </p:tgtEl>
                                        <p:attrNameLst>
                                          <p:attrName>style.visibility</p:attrName>
                                        </p:attrNameLst>
                                      </p:cBhvr>
                                      <p:to>
                                        <p:strVal val="hidden"/>
                                      </p:to>
                                    </p:set>
                                  </p:childTnLst>
                                </p:cTn>
                              </p:par>
                            </p:childTnLst>
                          </p:cTn>
                        </p:par>
                        <p:par>
                          <p:cTn id="32" fill="hold">
                            <p:stCondLst>
                              <p:cond delay="0"/>
                            </p:stCondLst>
                            <p:childTnLst>
                              <p:par>
                                <p:cTn id="33" presetID="9"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dissolv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1"/>
                                        </p:tgtEl>
                                        <p:attrNameLst>
                                          <p:attrName>style.visibility</p:attrName>
                                        </p:attrNameLst>
                                      </p:cBhvr>
                                      <p:to>
                                        <p:strVal val="hidden"/>
                                      </p:to>
                                    </p:set>
                                  </p:childTnLst>
                                </p:cTn>
                              </p:par>
                            </p:childTnLst>
                          </p:cTn>
                        </p:par>
                        <p:par>
                          <p:cTn id="40" fill="hold">
                            <p:stCondLst>
                              <p:cond delay="0"/>
                            </p:stCondLst>
                            <p:childTnLst>
                              <p:par>
                                <p:cTn id="41" presetID="9" presetClass="entr" presetSubtype="0"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32"/>
                                        </p:tgtEl>
                                        <p:attrNameLst>
                                          <p:attrName>style.visibility</p:attrName>
                                        </p:attrNameLst>
                                      </p:cBhvr>
                                      <p:to>
                                        <p:strVal val="hidden"/>
                                      </p:to>
                                    </p:set>
                                  </p:childTnLst>
                                </p:cTn>
                              </p:par>
                            </p:childTnLst>
                          </p:cTn>
                        </p:par>
                        <p:par>
                          <p:cTn id="48" fill="hold">
                            <p:stCondLst>
                              <p:cond delay="0"/>
                            </p:stCondLst>
                            <p:childTnLst>
                              <p:par>
                                <p:cTn id="49" presetID="9"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dissolv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33"/>
                                        </p:tgtEl>
                                        <p:attrNameLst>
                                          <p:attrName>style.visibility</p:attrName>
                                        </p:attrNameLst>
                                      </p:cBhvr>
                                      <p:to>
                                        <p:strVal val="hidden"/>
                                      </p:to>
                                    </p:set>
                                  </p:childTnLst>
                                </p:cTn>
                              </p:par>
                            </p:childTnLst>
                          </p:cTn>
                        </p:par>
                        <p:par>
                          <p:cTn id="56" fill="hold">
                            <p:stCondLst>
                              <p:cond delay="0"/>
                            </p:stCondLst>
                            <p:childTnLst>
                              <p:par>
                                <p:cTn id="57" presetID="9" presetClass="entr" presetSubtype="0"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dissolve">
                                      <p:cBhvr>
                                        <p:cTn id="59" dur="500"/>
                                        <p:tgtEl>
                                          <p:spTgt spid="34"/>
                                        </p:tgtEl>
                                      </p:cBhvr>
                                    </p:animEffect>
                                  </p:childTnLst>
                                </p:cTn>
                              </p:par>
                              <p:par>
                                <p:cTn id="60" presetID="9"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dissolve">
                                      <p:cBhvr>
                                        <p:cTn id="62" dur="500"/>
                                        <p:tgtEl>
                                          <p:spTgt spid="35"/>
                                        </p:tgtEl>
                                      </p:cBhvr>
                                    </p:animEffect>
                                  </p:childTnLst>
                                </p:cTn>
                              </p:par>
                              <p:par>
                                <p:cTn id="63" presetID="9"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dissolve">
                                      <p:cBhvr>
                                        <p:cTn id="65" dur="500"/>
                                        <p:tgtEl>
                                          <p:spTgt spid="36"/>
                                        </p:tgtEl>
                                      </p:cBhvr>
                                    </p:animEffect>
                                  </p:childTnLst>
                                </p:cTn>
                              </p:par>
                              <p:par>
                                <p:cTn id="66" presetID="9" presetClass="entr" presetSubtype="0"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dissolve">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34"/>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3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37"/>
                                        </p:tgtEl>
                                        <p:attrNameLst>
                                          <p:attrName>style.visibility</p:attrName>
                                        </p:attrNameLst>
                                      </p:cBhvr>
                                      <p:to>
                                        <p:strVal val="hidden"/>
                                      </p:to>
                                    </p:set>
                                  </p:childTnLst>
                                </p:cTn>
                              </p:par>
                            </p:childTnLst>
                          </p:cTn>
                        </p:par>
                        <p:par>
                          <p:cTn id="79" fill="hold">
                            <p:stCondLst>
                              <p:cond delay="0"/>
                            </p:stCondLst>
                            <p:childTnLst>
                              <p:par>
                                <p:cTn id="80" presetID="9" presetClass="entr" presetSubtype="0" fill="hold"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ppt_x"/>
                                          </p:val>
                                        </p:tav>
                                        <p:tav tm="100000">
                                          <p:val>
                                            <p:strVal val="#ppt_x"/>
                                          </p:val>
                                        </p:tav>
                                      </p:tavLst>
                                    </p:anim>
                                    <p:anim calcmode="lin" valueType="num">
                                      <p:cBhvr additive="base">
                                        <p:cTn id="8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2"/>
                                        </p:tgtEl>
                                        <p:attrNameLst>
                                          <p:attrName>style.visibility</p:attrName>
                                        </p:attrNameLst>
                                      </p:cBhvr>
                                      <p:to>
                                        <p:strVal val="visible"/>
                                      </p:to>
                                    </p:set>
                                    <p:anim calcmode="lin" valueType="num">
                                      <p:cBhvr additive="base">
                                        <p:cTn id="93" dur="500" fill="hold"/>
                                        <p:tgtEl>
                                          <p:spTgt spid="12"/>
                                        </p:tgtEl>
                                        <p:attrNameLst>
                                          <p:attrName>ppt_x</p:attrName>
                                        </p:attrNameLst>
                                      </p:cBhvr>
                                      <p:tavLst>
                                        <p:tav tm="0">
                                          <p:val>
                                            <p:strVal val="#ppt_x"/>
                                          </p:val>
                                        </p:tav>
                                        <p:tav tm="100000">
                                          <p:val>
                                            <p:strVal val="#ppt_x"/>
                                          </p:val>
                                        </p:tav>
                                      </p:tavLst>
                                    </p:anim>
                                    <p:anim calcmode="lin" valueType="num">
                                      <p:cBhvr additive="base">
                                        <p:cTn id="9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p:bldP spid="12"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47805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第二节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连续特征离散</a:t>
            </a:r>
            <a:r>
              <a:rPr lang="zh-CN" altLang="en-US" sz="3000" b="1" kern="0" dirty="0" smtClean="0">
                <a:solidFill>
                  <a:srgbClr val="C9394A"/>
                </a:solidFill>
                <a:latin typeface="微软雅黑" charset="0"/>
                <a:ea typeface="微软雅黑" charset="0"/>
                <a:cs typeface="微软雅黑" charset="0"/>
              </a:rPr>
              <a:t>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2396564" y="1491630"/>
            <a:ext cx="4350871"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有监督</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基于信息增益的离散化</a:t>
            </a:r>
          </a:p>
        </p:txBody>
      </p:sp>
      <mc:AlternateContent xmlns:mc="http://schemas.openxmlformats.org/markup-compatibility/2006" xmlns:a14="http://schemas.microsoft.com/office/drawing/2010/main">
        <mc:Choice Requires="a14">
          <p:sp>
            <p:nvSpPr>
              <p:cNvPr id="5" name="矩形 4"/>
              <p:cNvSpPr/>
              <p:nvPr/>
            </p:nvSpPr>
            <p:spPr>
              <a:xfrm>
                <a:off x="3784981" y="2017752"/>
                <a:ext cx="2372957" cy="763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charset="0"/>
                        </a:rPr>
                        <m:t>𝐻</m:t>
                      </m:r>
                      <m:d>
                        <m:dPr>
                          <m:ctrlPr>
                            <a:rPr kumimoji="1" lang="en-US" altLang="zh-CN" i="1">
                              <a:latin typeface="Cambria Math" charset="0"/>
                            </a:rPr>
                          </m:ctrlPr>
                        </m:dPr>
                        <m:e>
                          <m:r>
                            <a:rPr kumimoji="1" lang="en-US" altLang="zh-CN" i="1">
                              <a:latin typeface="Cambria Math" charset="0"/>
                            </a:rPr>
                            <m:t>𝑌</m:t>
                          </m:r>
                        </m:e>
                      </m:d>
                      <m:r>
                        <a:rPr kumimoji="1" lang="mr-IN"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m:t>
                      </m:r>
                      <m:nary>
                        <m:naryPr>
                          <m:chr m:val="∑"/>
                          <m:subHide m:val="on"/>
                          <m:supHide m:val="on"/>
                          <m:ctrlPr>
                            <a:rPr kumimoji="1" lang="en-US" altLang="zh-CN" i="1">
                              <a:latin typeface="Cambria Math" charset="0"/>
                              <a:ea typeface="Cambria Math" charset="0"/>
                              <a:cs typeface="Cambria Math" charset="0"/>
                            </a:rPr>
                          </m:ctrlPr>
                        </m:naryPr>
                        <m:sub/>
                        <m:sup/>
                        <m:e>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𝑝</m:t>
                              </m:r>
                            </m:e>
                            <m:sub>
                              <m:r>
                                <a:rPr kumimoji="1" lang="en-US" altLang="zh-CN" i="1">
                                  <a:latin typeface="Cambria Math" charset="0"/>
                                  <a:ea typeface="Cambria Math" charset="0"/>
                                  <a:cs typeface="Cambria Math" charset="0"/>
                                </a:rPr>
                                <m:t>𝑖</m:t>
                              </m:r>
                            </m:sub>
                          </m:sSub>
                          <m:func>
                            <m:funcPr>
                              <m:ctrlPr>
                                <a:rPr kumimoji="1" lang="en-US" altLang="zh-CN" i="1">
                                  <a:latin typeface="Cambria Math" charset="0"/>
                                  <a:ea typeface="Cambria Math" charset="0"/>
                                  <a:cs typeface="Cambria Math" charset="0"/>
                                </a:rPr>
                              </m:ctrlPr>
                            </m:funcPr>
                            <m:fName>
                              <m:r>
                                <m:rPr>
                                  <m:sty m:val="p"/>
                                </m:rPr>
                                <a:rPr kumimoji="1" lang="en-US" altLang="zh-CN">
                                  <a:latin typeface="Cambria Math" charset="0"/>
                                  <a:ea typeface="Cambria Math" charset="0"/>
                                  <a:cs typeface="Cambria Math" charset="0"/>
                                </a:rPr>
                                <m:t>log</m:t>
                              </m:r>
                            </m:fName>
                            <m:e>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𝑝</m:t>
                                  </m:r>
                                </m:e>
                                <m:sub>
                                  <m:r>
                                    <a:rPr kumimoji="1" lang="en-US" altLang="zh-CN" i="1">
                                      <a:latin typeface="Cambria Math" charset="0"/>
                                      <a:ea typeface="Cambria Math" charset="0"/>
                                      <a:cs typeface="Cambria Math" charset="0"/>
                                    </a:rPr>
                                    <m:t>𝑖</m:t>
                                  </m:r>
                                </m:sub>
                              </m:sSub>
                            </m:e>
                          </m:func>
                        </m:e>
                      </m:nary>
                    </m:oMath>
                  </m:oMathPara>
                </a14:m>
                <a:endParaRPr lang="zh-CN" altLang="en-US"/>
              </a:p>
            </p:txBody>
          </p:sp>
        </mc:Choice>
        <mc:Fallback xmlns="">
          <p:sp>
            <p:nvSpPr>
              <p:cNvPr id="5" name="矩形 4"/>
              <p:cNvSpPr>
                <a:spLocks noRot="1" noChangeAspect="1" noMove="1" noResize="1" noEditPoints="1" noAdjustHandles="1" noChangeArrowheads="1" noChangeShapeType="1" noTextEdit="1"/>
              </p:cNvSpPr>
              <p:nvPr/>
            </p:nvSpPr>
            <p:spPr>
              <a:xfrm>
                <a:off x="3784981" y="2017752"/>
                <a:ext cx="2372957" cy="76302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745594" y="2635888"/>
                <a:ext cx="3342966" cy="763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charset="0"/>
                        </a:rPr>
                        <m:t>𝐻</m:t>
                      </m:r>
                      <m:d>
                        <m:dPr>
                          <m:ctrlPr>
                            <a:rPr kumimoji="1" lang="en-US" altLang="zh-CN" i="1">
                              <a:latin typeface="Cambria Math" charset="0"/>
                            </a:rPr>
                          </m:ctrlPr>
                        </m:dPr>
                        <m:e>
                          <m:r>
                            <a:rPr kumimoji="1" lang="en-US" altLang="zh-CN" i="1">
                              <a:latin typeface="Cambria Math" charset="0"/>
                            </a:rPr>
                            <m:t>𝑌</m:t>
                          </m:r>
                          <m:r>
                            <a:rPr kumimoji="1" lang="en-US" altLang="zh-CN" i="1">
                              <a:latin typeface="Cambria Math" charset="0"/>
                            </a:rPr>
                            <m:t>|</m:t>
                          </m:r>
                          <m:r>
                            <a:rPr kumimoji="1" lang="en-US" altLang="zh-CN" i="1">
                              <a:latin typeface="Cambria Math" charset="0"/>
                            </a:rPr>
                            <m:t>𝑋</m:t>
                          </m:r>
                        </m:e>
                      </m:d>
                      <m:r>
                        <a:rPr kumimoji="1" lang="mr-IN" altLang="zh-CN" i="1">
                          <a:latin typeface="Cambria Math" charset="0"/>
                          <a:ea typeface="Cambria Math" charset="0"/>
                          <a:cs typeface="Cambria Math" charset="0"/>
                        </a:rPr>
                        <m:t>=</m:t>
                      </m:r>
                      <m:nary>
                        <m:naryPr>
                          <m:chr m:val="∑"/>
                          <m:subHide m:val="on"/>
                          <m:supHide m:val="on"/>
                          <m:ctrlPr>
                            <a:rPr kumimoji="1" lang="en-US" altLang="zh-CN" i="1">
                              <a:latin typeface="Cambria Math" charset="0"/>
                              <a:ea typeface="Cambria Math" charset="0"/>
                              <a:cs typeface="Cambria Math" charset="0"/>
                            </a:rPr>
                          </m:ctrlPr>
                        </m:naryPr>
                        <m:sub/>
                        <m:sup/>
                        <m:e>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𝑝</m:t>
                              </m:r>
                            </m:e>
                            <m:sub>
                              <m:r>
                                <a:rPr kumimoji="1" lang="en-US" altLang="zh-CN" i="1">
                                  <a:latin typeface="Cambria Math" charset="0"/>
                                  <a:ea typeface="Cambria Math" charset="0"/>
                                  <a:cs typeface="Cambria Math" charset="0"/>
                                </a:rPr>
                                <m:t>𝑥𝑖</m:t>
                              </m:r>
                            </m:sub>
                          </m:sSub>
                          <m:r>
                            <a:rPr kumimoji="1" lang="en-US" altLang="zh-CN" i="1">
                              <a:latin typeface="Cambria Math" charset="0"/>
                              <a:ea typeface="Cambria Math" charset="0"/>
                              <a:cs typeface="Cambria Math" charset="0"/>
                            </a:rPr>
                            <m:t>∙</m:t>
                          </m:r>
                          <m:r>
                            <m:rPr>
                              <m:sty m:val="p"/>
                            </m:rPr>
                            <a:rPr kumimoji="1" lang="en-US" altLang="zh-CN" i="1">
                              <a:latin typeface="Cambria Math" charset="0"/>
                              <a:ea typeface="Cambria Math" charset="0"/>
                              <a:cs typeface="Cambria Math" charset="0"/>
                            </a:rPr>
                            <m:t>H</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𝑌</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𝑋</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𝑋𝑖</m:t>
                          </m:r>
                          <m:r>
                            <a:rPr kumimoji="1" lang="en-US" altLang="zh-CN" i="1">
                              <a:latin typeface="Cambria Math" charset="0"/>
                              <a:ea typeface="Cambria Math" charset="0"/>
                              <a:cs typeface="Cambria Math" charset="0"/>
                            </a:rPr>
                            <m:t>)</m:t>
                          </m:r>
                        </m:e>
                      </m:nary>
                    </m:oMath>
                  </m:oMathPara>
                </a14:m>
                <a:endParaRPr lang="zh-CN" altLang="en-US"/>
              </a:p>
            </p:txBody>
          </p:sp>
        </mc:Choice>
        <mc:Fallback xmlns="">
          <p:sp>
            <p:nvSpPr>
              <p:cNvPr id="7" name="矩形 6"/>
              <p:cNvSpPr>
                <a:spLocks noRot="1" noChangeAspect="1" noMove="1" noResize="1" noEditPoints="1" noAdjustHandles="1" noChangeArrowheads="1" noChangeShapeType="1" noTextEdit="1"/>
              </p:cNvSpPr>
              <p:nvPr/>
            </p:nvSpPr>
            <p:spPr>
              <a:xfrm>
                <a:off x="3745594" y="2635888"/>
                <a:ext cx="3342966" cy="763029"/>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745594" y="3728528"/>
                <a:ext cx="2382575" cy="763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charset="0"/>
                        </a:rPr>
                        <m:t>𝐻</m:t>
                      </m:r>
                      <m:d>
                        <m:dPr>
                          <m:ctrlPr>
                            <a:rPr kumimoji="1" lang="en-US" altLang="zh-CN" i="1">
                              <a:latin typeface="Cambria Math" charset="0"/>
                            </a:rPr>
                          </m:ctrlPr>
                        </m:dPr>
                        <m:e>
                          <m:r>
                            <a:rPr kumimoji="1" lang="en-US" altLang="zh-CN" i="1">
                              <a:latin typeface="Cambria Math" charset="0"/>
                            </a:rPr>
                            <m:t>𝑋</m:t>
                          </m:r>
                        </m:e>
                      </m:d>
                      <m:r>
                        <a:rPr kumimoji="1" lang="en-US" altLang="zh-CN" i="1">
                          <a:latin typeface="Cambria Math" charset="0"/>
                        </a:rPr>
                        <m:t>=</m:t>
                      </m:r>
                      <m:r>
                        <a:rPr kumimoji="1" lang="en-US" altLang="zh-CN" i="1">
                          <a:latin typeface="Cambria Math" charset="0"/>
                          <a:ea typeface="Cambria Math" charset="0"/>
                          <a:cs typeface="Cambria Math" charset="0"/>
                        </a:rPr>
                        <m:t>−</m:t>
                      </m:r>
                      <m:nary>
                        <m:naryPr>
                          <m:chr m:val="∑"/>
                          <m:subHide m:val="on"/>
                          <m:supHide m:val="on"/>
                          <m:ctrlPr>
                            <a:rPr kumimoji="1" lang="en-US" altLang="zh-CN" i="1">
                              <a:latin typeface="Cambria Math" charset="0"/>
                              <a:ea typeface="Cambria Math" charset="0"/>
                              <a:cs typeface="Cambria Math" charset="0"/>
                            </a:rPr>
                          </m:ctrlPr>
                        </m:naryPr>
                        <m:sub/>
                        <m:sup/>
                        <m:e>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𝑝</m:t>
                              </m:r>
                            </m:e>
                            <m:sub>
                              <m:r>
                                <a:rPr kumimoji="1" lang="en-US" altLang="zh-CN" i="1">
                                  <a:latin typeface="Cambria Math" charset="0"/>
                                  <a:ea typeface="Cambria Math" charset="0"/>
                                  <a:cs typeface="Cambria Math" charset="0"/>
                                </a:rPr>
                                <m:t>𝑖</m:t>
                              </m:r>
                            </m:sub>
                          </m:sSub>
                          <m:func>
                            <m:funcPr>
                              <m:ctrlPr>
                                <a:rPr kumimoji="1" lang="en-US" altLang="zh-CN" i="1">
                                  <a:latin typeface="Cambria Math" charset="0"/>
                                  <a:ea typeface="Cambria Math" charset="0"/>
                                  <a:cs typeface="Cambria Math" charset="0"/>
                                </a:rPr>
                              </m:ctrlPr>
                            </m:funcPr>
                            <m:fName>
                              <m:r>
                                <m:rPr>
                                  <m:sty m:val="p"/>
                                </m:rPr>
                                <a:rPr kumimoji="1" lang="en-US" altLang="zh-CN">
                                  <a:latin typeface="Cambria Math" charset="0"/>
                                  <a:ea typeface="Cambria Math" charset="0"/>
                                  <a:cs typeface="Cambria Math" charset="0"/>
                                </a:rPr>
                                <m:t>log</m:t>
                              </m:r>
                            </m:fName>
                            <m:e>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𝑝</m:t>
                                  </m:r>
                                </m:e>
                                <m:sub>
                                  <m:r>
                                    <a:rPr kumimoji="1" lang="en-US" altLang="zh-CN" i="1">
                                      <a:latin typeface="Cambria Math" charset="0"/>
                                      <a:ea typeface="Cambria Math" charset="0"/>
                                      <a:cs typeface="Cambria Math" charset="0"/>
                                    </a:rPr>
                                    <m:t>𝑖</m:t>
                                  </m:r>
                                </m:sub>
                              </m:sSub>
                            </m:e>
                          </m:func>
                        </m:e>
                      </m:nary>
                    </m:oMath>
                  </m:oMathPara>
                </a14:m>
                <a:endParaRPr lang="zh-CN" altLang="en-US"/>
              </a:p>
            </p:txBody>
          </p:sp>
        </mc:Choice>
        <mc:Fallback xmlns="">
          <p:sp>
            <p:nvSpPr>
              <p:cNvPr id="8" name="矩形 7"/>
              <p:cNvSpPr>
                <a:spLocks noRot="1" noChangeAspect="1" noMove="1" noResize="1" noEditPoints="1" noAdjustHandles="1" noChangeArrowheads="1" noChangeShapeType="1" noTextEdit="1"/>
              </p:cNvSpPr>
              <p:nvPr/>
            </p:nvSpPr>
            <p:spPr>
              <a:xfrm>
                <a:off x="3745594" y="3728528"/>
                <a:ext cx="2382575" cy="76302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3712215" y="4251999"/>
                <a:ext cx="2818720"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a:latin typeface="Cambria Math" charset="0"/>
                        </a:rPr>
                        <m:t>𝐺𝑎𝑖𝑛𝑅𝑎𝑡𝑖𝑜</m:t>
                      </m:r>
                      <m:d>
                        <m:dPr>
                          <m:ctrlPr>
                            <a:rPr kumimoji="1" lang="en-US" altLang="zh-CN" b="0" i="1">
                              <a:latin typeface="Cambria Math" charset="0"/>
                            </a:rPr>
                          </m:ctrlPr>
                        </m:dPr>
                        <m:e>
                          <m:r>
                            <a:rPr kumimoji="1" lang="en-US" altLang="zh-CN" b="0" i="1">
                              <a:latin typeface="Cambria Math" charset="0"/>
                            </a:rPr>
                            <m:t>𝑋</m:t>
                          </m:r>
                        </m:e>
                      </m:d>
                      <m:r>
                        <a:rPr kumimoji="1" lang="en-US" altLang="zh-CN" b="0" i="1">
                          <a:latin typeface="Cambria Math" charset="0"/>
                        </a:rPr>
                        <m:t>=</m:t>
                      </m:r>
                      <m:f>
                        <m:fPr>
                          <m:ctrlPr>
                            <a:rPr kumimoji="1" lang="mr-IN" altLang="zh-CN" b="0" i="1">
                              <a:latin typeface="Cambria Math" charset="0"/>
                            </a:rPr>
                          </m:ctrlPr>
                        </m:fPr>
                        <m:num>
                          <m:r>
                            <a:rPr kumimoji="1" lang="en-US" altLang="zh-CN" b="0" i="1">
                              <a:latin typeface="Cambria Math" charset="0"/>
                            </a:rPr>
                            <m:t>𝐺𝑎𝑖𝑛</m:t>
                          </m:r>
                          <m:r>
                            <a:rPr kumimoji="1" lang="en-US" altLang="zh-CN" b="0" i="1">
                              <a:latin typeface="Cambria Math" charset="0"/>
                            </a:rPr>
                            <m:t>(</m:t>
                          </m:r>
                          <m:r>
                            <a:rPr kumimoji="1" lang="en-US" altLang="zh-CN" b="0" i="1">
                              <a:latin typeface="Cambria Math" charset="0"/>
                            </a:rPr>
                            <m:t>𝑋</m:t>
                          </m:r>
                          <m:r>
                            <a:rPr kumimoji="1" lang="en-US" altLang="zh-CN" b="0" i="1">
                              <a:latin typeface="Cambria Math" charset="0"/>
                            </a:rPr>
                            <m:t>)</m:t>
                          </m:r>
                        </m:num>
                        <m:den>
                          <m:r>
                            <a:rPr kumimoji="1" lang="en-US" altLang="zh-CN" b="0" i="1">
                              <a:latin typeface="Cambria Math" charset="0"/>
                            </a:rPr>
                            <m:t>𝐻</m:t>
                          </m:r>
                          <m:r>
                            <a:rPr kumimoji="1" lang="en-US" altLang="zh-CN" b="0" i="1">
                              <a:latin typeface="Cambria Math" charset="0"/>
                            </a:rPr>
                            <m:t>(</m:t>
                          </m:r>
                          <m:r>
                            <a:rPr kumimoji="1" lang="en-US" altLang="zh-CN" b="0" i="1">
                              <a:latin typeface="Cambria Math" charset="0"/>
                            </a:rPr>
                            <m:t>𝑋</m:t>
                          </m:r>
                          <m:r>
                            <a:rPr kumimoji="1" lang="en-US" altLang="zh-CN" b="0" i="1">
                              <a:latin typeface="Cambria Math" charset="0"/>
                            </a:rPr>
                            <m:t>)</m:t>
                          </m:r>
                        </m:den>
                      </m:f>
                      <m:r>
                        <a:rPr kumimoji="1" lang="zh-CN" altLang="en-US" b="0" i="1">
                          <a:latin typeface="Cambria Math" charset="0"/>
                          <a:ea typeface="Cambria Math" charset="0"/>
                          <a:cs typeface="Cambria Math" charset="0"/>
                        </a:rPr>
                        <m:t> </m:t>
                      </m:r>
                    </m:oMath>
                  </m:oMathPara>
                </a14:m>
                <a:endParaRPr kumimoji="1" lang="zh-CN" altLang="en-US"/>
              </a:p>
            </p:txBody>
          </p:sp>
        </mc:Choice>
        <mc:Fallback xmlns="">
          <p:sp>
            <p:nvSpPr>
              <p:cNvPr id="20" name="文本框 19"/>
              <p:cNvSpPr txBox="1">
                <a:spLocks noRot="1" noChangeAspect="1" noMove="1" noResize="1" noEditPoints="1" noAdjustHandles="1" noChangeArrowheads="1" noChangeShapeType="1" noTextEdit="1"/>
              </p:cNvSpPr>
              <p:nvPr/>
            </p:nvSpPr>
            <p:spPr>
              <a:xfrm>
                <a:off x="3712215" y="4251999"/>
                <a:ext cx="2818720" cy="669094"/>
              </a:xfrm>
              <a:prstGeom prst="rect">
                <a:avLst/>
              </a:prstGeom>
              <a:blipFill rotWithShape="0">
                <a:blip r:embed="rId6"/>
                <a:stretch>
                  <a:fillRect/>
                </a:stretch>
              </a:blipFill>
            </p:spPr>
            <p:txBody>
              <a:bodyPr/>
              <a:lstStyle/>
              <a:p>
                <a:r>
                  <a:rPr lang="zh-CN" altLang="en-US">
                    <a:noFill/>
                  </a:rPr>
                  <a:t> </a:t>
                </a:r>
              </a:p>
            </p:txBody>
          </p:sp>
        </mc:Fallback>
      </mc:AlternateContent>
      <p:sp>
        <p:nvSpPr>
          <p:cNvPr id="9" name="文本框 8"/>
          <p:cNvSpPr txBox="1"/>
          <p:nvPr/>
        </p:nvSpPr>
        <p:spPr>
          <a:xfrm>
            <a:off x="2814972" y="2155711"/>
            <a:ext cx="877163"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信息熵</a:t>
            </a:r>
          </a:p>
        </p:txBody>
      </p:sp>
      <p:sp>
        <p:nvSpPr>
          <p:cNvPr id="22" name="文本框 21"/>
          <p:cNvSpPr txBox="1"/>
          <p:nvPr/>
        </p:nvSpPr>
        <p:spPr>
          <a:xfrm>
            <a:off x="2814971" y="2790316"/>
            <a:ext cx="877163"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条件熵</a:t>
            </a:r>
          </a:p>
        </p:txBody>
      </p:sp>
      <p:sp>
        <p:nvSpPr>
          <p:cNvPr id="10" name="文本框 9"/>
          <p:cNvSpPr txBox="1"/>
          <p:nvPr/>
        </p:nvSpPr>
        <p:spPr>
          <a:xfrm>
            <a:off x="2584138" y="3338917"/>
            <a:ext cx="1107996"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信息增益</a:t>
            </a:r>
          </a:p>
        </p:txBody>
      </p:sp>
      <mc:AlternateContent xmlns:mc="http://schemas.openxmlformats.org/markup-compatibility/2006" xmlns:a14="http://schemas.microsoft.com/office/drawing/2010/main">
        <mc:Choice Requires="a14">
          <p:sp>
            <p:nvSpPr>
              <p:cNvPr id="11" name="文本框 10"/>
              <p:cNvSpPr txBox="1"/>
              <p:nvPr/>
            </p:nvSpPr>
            <p:spPr>
              <a:xfrm>
                <a:off x="3745594" y="3347014"/>
                <a:ext cx="2897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a:latin typeface="Cambria Math" charset="0"/>
                        </a:rPr>
                        <m:t>𝐺𝑎𝑖𝑛</m:t>
                      </m:r>
                      <m:d>
                        <m:dPr>
                          <m:ctrlPr>
                            <a:rPr kumimoji="1" lang="en-US" altLang="zh-CN" b="0" i="1">
                              <a:latin typeface="Cambria Math" charset="0"/>
                            </a:rPr>
                          </m:ctrlPr>
                        </m:dPr>
                        <m:e>
                          <m:r>
                            <a:rPr kumimoji="1" lang="en-US" altLang="zh-CN" b="0" i="1">
                              <a:latin typeface="Cambria Math" charset="0"/>
                            </a:rPr>
                            <m:t>𝑋</m:t>
                          </m:r>
                        </m:e>
                      </m:d>
                      <m:r>
                        <a:rPr kumimoji="1" lang="en-US" altLang="zh-CN" b="0" i="1">
                          <a:latin typeface="Cambria Math" charset="0"/>
                        </a:rPr>
                        <m:t>=</m:t>
                      </m:r>
                      <m:r>
                        <a:rPr kumimoji="1" lang="en-US" altLang="zh-CN" i="1">
                          <a:latin typeface="Cambria Math" charset="0"/>
                        </a:rPr>
                        <m:t>𝐻</m:t>
                      </m:r>
                      <m:d>
                        <m:dPr>
                          <m:ctrlPr>
                            <a:rPr kumimoji="1" lang="en-US" altLang="zh-CN" i="1">
                              <a:latin typeface="Cambria Math" charset="0"/>
                            </a:rPr>
                          </m:ctrlPr>
                        </m:dPr>
                        <m:e>
                          <m:r>
                            <a:rPr kumimoji="1" lang="en-US" altLang="zh-CN" i="1">
                              <a:latin typeface="Cambria Math" charset="0"/>
                            </a:rPr>
                            <m:t>𝑌</m:t>
                          </m:r>
                          <m:r>
                            <a:rPr kumimoji="1" lang="en-US" altLang="zh-CN" i="1">
                              <a:latin typeface="Cambria Math" charset="0"/>
                            </a:rPr>
                            <m:t>|</m:t>
                          </m:r>
                          <m:r>
                            <a:rPr kumimoji="1" lang="en-US" altLang="zh-CN" i="1">
                              <a:latin typeface="Cambria Math" charset="0"/>
                            </a:rPr>
                            <m:t>𝑋</m:t>
                          </m:r>
                        </m:e>
                      </m:d>
                      <m:r>
                        <a:rPr kumimoji="1" lang="en-US" altLang="zh-CN" b="0" i="0">
                          <a:latin typeface="Cambria Math" charset="0"/>
                        </a:rPr>
                        <m:t>−</m:t>
                      </m:r>
                      <m:r>
                        <a:rPr kumimoji="1" lang="en-US" altLang="zh-CN" i="1">
                          <a:latin typeface="Cambria Math" charset="0"/>
                        </a:rPr>
                        <m:t>𝐻</m:t>
                      </m:r>
                      <m:d>
                        <m:dPr>
                          <m:ctrlPr>
                            <a:rPr kumimoji="1" lang="en-US" altLang="zh-CN" i="1">
                              <a:latin typeface="Cambria Math" charset="0"/>
                            </a:rPr>
                          </m:ctrlPr>
                        </m:dPr>
                        <m:e>
                          <m:r>
                            <a:rPr kumimoji="1" lang="en-US" altLang="zh-CN" i="1">
                              <a:latin typeface="Cambria Math" charset="0"/>
                            </a:rPr>
                            <m:t>𝑌</m:t>
                          </m:r>
                        </m:e>
                      </m:d>
                    </m:oMath>
                  </m:oMathPara>
                </a14:m>
                <a:endParaRPr kumimoji="1" lang="zh-CN" altLang="en-US"/>
              </a:p>
            </p:txBody>
          </p:sp>
        </mc:Choice>
        <mc:Fallback xmlns="">
          <p:sp>
            <p:nvSpPr>
              <p:cNvPr id="11" name="文本框 10"/>
              <p:cNvSpPr txBox="1">
                <a:spLocks noRot="1" noChangeAspect="1" noMove="1" noResize="1" noEditPoints="1" noAdjustHandles="1" noChangeArrowheads="1" noChangeShapeType="1" noTextEdit="1"/>
              </p:cNvSpPr>
              <p:nvPr/>
            </p:nvSpPr>
            <p:spPr>
              <a:xfrm>
                <a:off x="3745594" y="3347014"/>
                <a:ext cx="2897781" cy="369332"/>
              </a:xfrm>
              <a:prstGeom prst="rect">
                <a:avLst/>
              </a:prstGeom>
              <a:blipFill rotWithShape="0">
                <a:blip r:embed="rId7"/>
                <a:stretch>
                  <a:fillRect b="-13115"/>
                </a:stretch>
              </a:blipFill>
            </p:spPr>
            <p:txBody>
              <a:bodyPr/>
              <a:lstStyle/>
              <a:p>
                <a:r>
                  <a:rPr lang="zh-CN" altLang="en-US">
                    <a:noFill/>
                  </a:rPr>
                  <a:t> </a:t>
                </a:r>
              </a:p>
            </p:txBody>
          </p:sp>
        </mc:Fallback>
      </mc:AlternateContent>
      <p:graphicFrame>
        <p:nvGraphicFramePr>
          <p:cNvPr id="24" name="表格 23"/>
          <p:cNvGraphicFramePr>
            <a:graphicFrameLocks noGrp="1"/>
          </p:cNvGraphicFramePr>
          <p:nvPr>
            <p:extLst>
              <p:ext uri="{D42A27DB-BD31-4B8C-83A1-F6EECF244321}">
                <p14:modId xmlns:p14="http://schemas.microsoft.com/office/powerpoint/2010/main" val="115429590"/>
              </p:ext>
            </p:extLst>
          </p:nvPr>
        </p:nvGraphicFramePr>
        <p:xfrm>
          <a:off x="284095" y="346710"/>
          <a:ext cx="1019438" cy="4450080"/>
        </p:xfrm>
        <a:graphic>
          <a:graphicData uri="http://schemas.openxmlformats.org/drawingml/2006/table">
            <a:tbl>
              <a:tblPr>
                <a:tableStyleId>{5C22544A-7EE6-4342-B048-85BDC9FD1C3A}</a:tableStyleId>
              </a:tblPr>
              <a:tblGrid>
                <a:gridCol w="471481"/>
                <a:gridCol w="547957"/>
              </a:tblGrid>
              <a:tr h="370840">
                <a:tc>
                  <a:txBody>
                    <a:bodyPr/>
                    <a:lstStyle/>
                    <a:p>
                      <a:r>
                        <a:rPr lang="en-US" altLang="zh-CN"/>
                        <a:t>1</a:t>
                      </a:r>
                      <a:endParaRPr lang="zh-CN" altLang="en-US"/>
                    </a:p>
                  </a:txBody>
                  <a:tcPr/>
                </a:tc>
                <a:tc>
                  <a:txBody>
                    <a:bodyPr/>
                    <a:lstStyle/>
                    <a:p>
                      <a:r>
                        <a:rPr lang="en-US" altLang="zh-CN"/>
                        <a:t>C1</a:t>
                      </a:r>
                      <a:endParaRPr lang="zh-CN" altLang="en-US"/>
                    </a:p>
                  </a:txBody>
                  <a:tcPr/>
                </a:tc>
              </a:tr>
              <a:tr h="370840">
                <a:tc>
                  <a:txBody>
                    <a:bodyPr/>
                    <a:lstStyle/>
                    <a:p>
                      <a:r>
                        <a:rPr lang="en-US" altLang="zh-CN"/>
                        <a:t>3</a:t>
                      </a:r>
                      <a:endParaRPr lang="zh-CN" altLang="en-US"/>
                    </a:p>
                  </a:txBody>
                  <a:tcPr/>
                </a:tc>
                <a:tc>
                  <a:txBody>
                    <a:bodyPr/>
                    <a:lstStyle/>
                    <a:p>
                      <a:r>
                        <a:rPr lang="en-US" altLang="zh-CN"/>
                        <a:t>C1</a:t>
                      </a:r>
                      <a:endParaRPr lang="zh-CN" altLang="en-US"/>
                    </a:p>
                  </a:txBody>
                  <a:tcPr/>
                </a:tc>
              </a:tr>
              <a:tr h="370840">
                <a:tc>
                  <a:txBody>
                    <a:bodyPr/>
                    <a:lstStyle/>
                    <a:p>
                      <a:r>
                        <a:rPr lang="en-US" altLang="zh-CN"/>
                        <a:t>4</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5</a:t>
                      </a:r>
                      <a:endParaRPr lang="zh-CN" altLang="en-US"/>
                    </a:p>
                  </a:txBody>
                  <a:tcPr/>
                </a:tc>
                <a:tc>
                  <a:txBody>
                    <a:bodyPr/>
                    <a:lstStyle/>
                    <a:p>
                      <a:r>
                        <a:rPr lang="en-US" altLang="zh-CN"/>
                        <a:t>C1</a:t>
                      </a:r>
                      <a:endParaRPr lang="zh-CN" altLang="en-US"/>
                    </a:p>
                  </a:txBody>
                  <a:tcPr/>
                </a:tc>
              </a:tr>
              <a:tr h="370840">
                <a:tc>
                  <a:txBody>
                    <a:bodyPr/>
                    <a:lstStyle/>
                    <a:p>
                      <a:r>
                        <a:rPr lang="en-US" altLang="zh-CN"/>
                        <a:t>5</a:t>
                      </a:r>
                      <a:endParaRPr lang="zh-CN" altLang="en-US"/>
                    </a:p>
                  </a:txBody>
                  <a:tcPr>
                    <a:lnB w="38100" cap="flat" cmpd="sng" algn="ctr">
                      <a:solidFill>
                        <a:srgbClr val="FF0000"/>
                      </a:solidFill>
                      <a:prstDash val="solid"/>
                      <a:round/>
                      <a:headEnd type="none" w="med" len="med"/>
                      <a:tailEnd type="none" w="med" len="med"/>
                    </a:lnB>
                  </a:tcPr>
                </a:tc>
                <a:tc>
                  <a:txBody>
                    <a:bodyPr/>
                    <a:lstStyle/>
                    <a:p>
                      <a:r>
                        <a:rPr lang="en-US" altLang="zh-CN"/>
                        <a:t>C1</a:t>
                      </a:r>
                      <a:endParaRPr lang="zh-CN" altLang="en-US"/>
                    </a:p>
                  </a:txBody>
                  <a:tcPr>
                    <a:lnB w="38100" cap="flat" cmpd="sng" algn="ctr">
                      <a:solidFill>
                        <a:srgbClr val="FF0000"/>
                      </a:solidFill>
                      <a:prstDash val="solid"/>
                      <a:round/>
                      <a:headEnd type="none" w="med" len="med"/>
                      <a:tailEnd type="none" w="med" len="med"/>
                    </a:lnB>
                  </a:tcPr>
                </a:tc>
              </a:tr>
              <a:tr h="370840">
                <a:tc>
                  <a:txBody>
                    <a:bodyPr/>
                    <a:lstStyle/>
                    <a:p>
                      <a:r>
                        <a:rPr lang="en-US" altLang="zh-CN"/>
                        <a:t>6</a:t>
                      </a:r>
                      <a:endParaRPr lang="zh-CN" altLang="en-US"/>
                    </a:p>
                  </a:txBody>
                  <a:tcPr>
                    <a:lnT w="38100" cap="flat" cmpd="sng" algn="ctr">
                      <a:solidFill>
                        <a:srgbClr val="FF0000"/>
                      </a:solidFill>
                      <a:prstDash val="solid"/>
                      <a:round/>
                      <a:headEnd type="none" w="med" len="med"/>
                      <a:tailEnd type="none" w="med" len="med"/>
                    </a:lnT>
                    <a:solidFill>
                      <a:srgbClr val="92D050"/>
                    </a:solidFill>
                  </a:tcPr>
                </a:tc>
                <a:tc>
                  <a:txBody>
                    <a:bodyPr/>
                    <a:lstStyle/>
                    <a:p>
                      <a:r>
                        <a:rPr lang="en-US" altLang="zh-CN"/>
                        <a:t>C2</a:t>
                      </a:r>
                      <a:endParaRPr lang="zh-CN" altLang="en-US"/>
                    </a:p>
                  </a:txBody>
                  <a:tcPr>
                    <a:lnT w="38100" cap="flat" cmpd="sng" algn="ctr">
                      <a:solidFill>
                        <a:srgbClr val="FF0000"/>
                      </a:solidFill>
                      <a:prstDash val="solid"/>
                      <a:round/>
                      <a:headEnd type="none" w="med" len="med"/>
                      <a:tailEnd type="none" w="med" len="med"/>
                    </a:lnT>
                    <a:solidFill>
                      <a:srgbClr val="92D050"/>
                    </a:solidFill>
                  </a:tcPr>
                </a:tc>
              </a:tr>
              <a:tr h="370840">
                <a:tc>
                  <a:txBody>
                    <a:bodyPr/>
                    <a:lstStyle/>
                    <a:p>
                      <a:r>
                        <a:rPr lang="en-US" altLang="zh-CN"/>
                        <a:t>7</a:t>
                      </a:r>
                      <a:endParaRPr lang="zh-CN" altLang="en-US"/>
                    </a:p>
                  </a:txBody>
                  <a:tcPr/>
                </a:tc>
                <a:tc>
                  <a:txBody>
                    <a:bodyPr/>
                    <a:lstStyle/>
                    <a:p>
                      <a:r>
                        <a:rPr lang="en-US" altLang="zh-CN"/>
                        <a:t>C1</a:t>
                      </a:r>
                      <a:endParaRPr lang="zh-CN" altLang="en-US"/>
                    </a:p>
                  </a:txBody>
                  <a:tcPr/>
                </a:tc>
              </a:tr>
              <a:tr h="370840">
                <a:tc>
                  <a:txBody>
                    <a:bodyPr/>
                    <a:lstStyle/>
                    <a:p>
                      <a:r>
                        <a:rPr lang="en-US" altLang="zh-CN"/>
                        <a:t>7</a:t>
                      </a:r>
                      <a:endParaRPr lang="zh-CN" altLang="en-US"/>
                    </a:p>
                  </a:txBody>
                  <a:tcPr/>
                </a:tc>
                <a:tc>
                  <a:txBody>
                    <a:bodyPr/>
                    <a:lstStyle/>
                    <a:p>
                      <a:r>
                        <a:rPr lang="en-US" altLang="zh-CN"/>
                        <a:t>C1</a:t>
                      </a:r>
                      <a:endParaRPr lang="zh-CN" altLang="en-US"/>
                    </a:p>
                  </a:txBody>
                  <a:tcPr/>
                </a:tc>
              </a:tr>
              <a:tr h="370840">
                <a:tc>
                  <a:txBody>
                    <a:bodyPr/>
                    <a:lstStyle/>
                    <a:p>
                      <a:r>
                        <a:rPr lang="en-US" altLang="zh-CN"/>
                        <a:t>8</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10</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11</a:t>
                      </a:r>
                      <a:endParaRPr lang="zh-CN" altLang="en-US"/>
                    </a:p>
                  </a:txBody>
                  <a:tcPr/>
                </a:tc>
                <a:tc>
                  <a:txBody>
                    <a:bodyPr/>
                    <a:lstStyle/>
                    <a:p>
                      <a:r>
                        <a:rPr lang="en-US" altLang="zh-CN"/>
                        <a:t>C1</a:t>
                      </a:r>
                      <a:endParaRPr lang="zh-CN" altLang="en-US"/>
                    </a:p>
                  </a:txBody>
                  <a:tcPr/>
                </a:tc>
              </a:tr>
              <a:tr h="370840">
                <a:tc>
                  <a:txBody>
                    <a:bodyPr/>
                    <a:lstStyle/>
                    <a:p>
                      <a:r>
                        <a:rPr lang="en-US" altLang="zh-CN"/>
                        <a:t>13</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bl>
          </a:graphicData>
        </a:graphic>
      </p:graphicFrame>
      <p:sp>
        <p:nvSpPr>
          <p:cNvPr id="28" name="文本框 27"/>
          <p:cNvSpPr txBox="1"/>
          <p:nvPr/>
        </p:nvSpPr>
        <p:spPr>
          <a:xfrm>
            <a:off x="2814970" y="3887518"/>
            <a:ext cx="877163"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分割熵</a:t>
            </a:r>
          </a:p>
        </p:txBody>
      </p:sp>
      <p:sp>
        <p:nvSpPr>
          <p:cNvPr id="29" name="文本框 28"/>
          <p:cNvSpPr txBox="1"/>
          <p:nvPr/>
        </p:nvSpPr>
        <p:spPr>
          <a:xfrm>
            <a:off x="2400485" y="4377223"/>
            <a:ext cx="1338828" cy="369332"/>
          </a:xfrm>
          <a:prstGeom prst="rect">
            <a:avLst/>
          </a:prstGeom>
          <a:noFill/>
        </p:spPr>
        <p:txBody>
          <a:bodyPr wrap="none" rtlCol="0">
            <a:spAutoFit/>
          </a:bodyPr>
          <a:lstStyle/>
          <a:p>
            <a:r>
              <a:rPr kumimoji="1" lang="zh-CN" altLang="en-US">
                <a:solidFill>
                  <a:srgbClr val="EB0303"/>
                </a:solidFill>
                <a:latin typeface="Microsoft YaHei" charset="-122"/>
                <a:ea typeface="Microsoft YaHei" charset="-122"/>
                <a:cs typeface="Microsoft YaHei" charset="-122"/>
              </a:rPr>
              <a:t>信息增益率</a:t>
            </a:r>
          </a:p>
        </p:txBody>
      </p:sp>
    </p:spTree>
    <p:extLst>
      <p:ext uri="{BB962C8B-B14F-4D97-AF65-F5344CB8AC3E}">
        <p14:creationId xmlns:p14="http://schemas.microsoft.com/office/powerpoint/2010/main" val="4305526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2843808" y="583096"/>
                <a:ext cx="5529527" cy="487954"/>
              </a:xfrm>
              <a:prstGeom prst="rect">
                <a:avLst/>
              </a:prstGeom>
              <a:noFill/>
            </p:spPr>
            <p:txBody>
              <a:bodyPr wrap="none" rtlCol="0">
                <a:spAutoFit/>
              </a:bodyPr>
              <a:lstStyle/>
              <a:p>
                <a14:m>
                  <m:oMath xmlns:m="http://schemas.openxmlformats.org/officeDocument/2006/math">
                    <m:r>
                      <a:rPr kumimoji="1" lang="en-US" altLang="zh-CN" b="0" i="1">
                        <a:latin typeface="Cambria Math" charset="0"/>
                      </a:rPr>
                      <m:t>𝐻</m:t>
                    </m:r>
                    <m:d>
                      <m:dPr>
                        <m:ctrlPr>
                          <a:rPr kumimoji="1" lang="en-US" altLang="zh-CN" b="0" i="1">
                            <a:latin typeface="Cambria Math" charset="0"/>
                          </a:rPr>
                        </m:ctrlPr>
                      </m:dPr>
                      <m:e>
                        <m:r>
                          <a:rPr kumimoji="1" lang="en-US" altLang="zh-CN" b="0" i="1">
                            <a:latin typeface="Cambria Math" charset="0"/>
                          </a:rPr>
                          <m:t>𝑌</m:t>
                        </m:r>
                      </m:e>
                    </m:d>
                    <m:r>
                      <a:rPr kumimoji="1" lang="mr-IN" altLang="zh-CN" b="0" i="1">
                        <a:latin typeface="Cambria Math" charset="0"/>
                        <a:ea typeface="Cambria Math" charset="0"/>
                        <a:cs typeface="Cambria Math" charset="0"/>
                      </a:rPr>
                      <m:t>=</m:t>
                    </m:r>
                    <m:r>
                      <a:rPr kumimoji="1" lang="en-US" altLang="zh-CN" b="0" i="1">
                        <a:latin typeface="Cambria Math" charset="0"/>
                        <a:ea typeface="Cambria Math" charset="0"/>
                        <a:cs typeface="Cambria Math" charset="0"/>
                      </a:rPr>
                      <m:t>−</m:t>
                    </m:r>
                    <m:nary>
                      <m:naryPr>
                        <m:chr m:val="∑"/>
                        <m:subHide m:val="on"/>
                        <m:supHide m:val="on"/>
                        <m:ctrlPr>
                          <a:rPr kumimoji="1" lang="en-US" altLang="zh-CN" b="0" i="1">
                            <a:latin typeface="Cambria Math" charset="0"/>
                            <a:ea typeface="Cambria Math" charset="0"/>
                            <a:cs typeface="Cambria Math" charset="0"/>
                          </a:rPr>
                        </m:ctrlPr>
                      </m:naryPr>
                      <m:sub/>
                      <m:sup/>
                      <m:e>
                        <m:sSub>
                          <m:sSubPr>
                            <m:ctrlPr>
                              <a:rPr kumimoji="1" lang="en-US" altLang="zh-CN" b="0" i="1">
                                <a:latin typeface="Cambria Math" charset="0"/>
                                <a:ea typeface="Cambria Math" charset="0"/>
                                <a:cs typeface="Cambria Math" charset="0"/>
                              </a:rPr>
                            </m:ctrlPr>
                          </m:sSubPr>
                          <m:e>
                            <m:r>
                              <a:rPr kumimoji="1" lang="en-US" altLang="zh-CN" b="0" i="1">
                                <a:latin typeface="Cambria Math" charset="0"/>
                                <a:ea typeface="Cambria Math" charset="0"/>
                                <a:cs typeface="Cambria Math" charset="0"/>
                              </a:rPr>
                              <m:t>𝑝</m:t>
                            </m:r>
                          </m:e>
                          <m:sub>
                            <m:r>
                              <a:rPr kumimoji="1" lang="en-US" altLang="zh-CN" b="0" i="1">
                                <a:latin typeface="Cambria Math" charset="0"/>
                                <a:ea typeface="Cambria Math" charset="0"/>
                                <a:cs typeface="Cambria Math" charset="0"/>
                              </a:rPr>
                              <m:t>𝑖</m:t>
                            </m:r>
                          </m:sub>
                        </m:sSub>
                        <m:func>
                          <m:funcPr>
                            <m:ctrlPr>
                              <a:rPr kumimoji="1" lang="en-US" altLang="zh-CN" b="0" i="1">
                                <a:latin typeface="Cambria Math" charset="0"/>
                                <a:ea typeface="Cambria Math" charset="0"/>
                                <a:cs typeface="Cambria Math" charset="0"/>
                              </a:rPr>
                            </m:ctrlPr>
                          </m:funcPr>
                          <m:fName>
                            <m:r>
                              <m:rPr>
                                <m:sty m:val="p"/>
                              </m:rPr>
                              <a:rPr kumimoji="1" lang="en-US" altLang="zh-CN" b="0" i="0">
                                <a:latin typeface="Cambria Math" charset="0"/>
                                <a:ea typeface="Cambria Math" charset="0"/>
                                <a:cs typeface="Cambria Math" charset="0"/>
                              </a:rPr>
                              <m:t>log</m:t>
                            </m:r>
                          </m:fName>
                          <m:e>
                            <m:sSub>
                              <m:sSubPr>
                                <m:ctrlPr>
                                  <a:rPr kumimoji="1" lang="en-US" altLang="zh-CN" b="0" i="1">
                                    <a:latin typeface="Cambria Math" charset="0"/>
                                    <a:ea typeface="Cambria Math" charset="0"/>
                                    <a:cs typeface="Cambria Math" charset="0"/>
                                  </a:rPr>
                                </m:ctrlPr>
                              </m:sSubPr>
                              <m:e>
                                <m:r>
                                  <a:rPr kumimoji="1" lang="en-US" altLang="zh-CN" b="0" i="1">
                                    <a:latin typeface="Cambria Math" charset="0"/>
                                    <a:ea typeface="Cambria Math" charset="0"/>
                                    <a:cs typeface="Cambria Math" charset="0"/>
                                  </a:rPr>
                                  <m:t>𝑝</m:t>
                                </m:r>
                              </m:e>
                              <m:sub>
                                <m:r>
                                  <a:rPr kumimoji="1" lang="en-US" altLang="zh-CN" b="0" i="1">
                                    <a:latin typeface="Cambria Math" charset="0"/>
                                    <a:ea typeface="Cambria Math" charset="0"/>
                                    <a:cs typeface="Cambria Math" charset="0"/>
                                  </a:rPr>
                                  <m:t>𝑖</m:t>
                                </m:r>
                              </m:sub>
                            </m:sSub>
                          </m:e>
                        </m:func>
                      </m:e>
                    </m:nary>
                  </m:oMath>
                </a14:m>
                <a:r>
                  <a:rPr kumimoji="1" lang="zh-CN" altLang="en-US"/>
                  <a:t> </a:t>
                </a:r>
                <a14:m>
                  <m:oMath xmlns:m="http://schemas.openxmlformats.org/officeDocument/2006/math">
                    <m:r>
                      <a:rPr kumimoji="1" lang="mr-IN" altLang="zh-CN" i="1">
                        <a:latin typeface="Cambria Math" charset="0"/>
                        <a:ea typeface="Cambria Math" charset="0"/>
                        <a:cs typeface="Cambria Math" charset="0"/>
                      </a:rPr>
                      <m:t>=</m:t>
                    </m:r>
                    <m:r>
                      <a:rPr kumimoji="1" lang="en-US" altLang="zh-CN" b="0" i="1">
                        <a:latin typeface="Cambria Math" charset="0"/>
                        <a:ea typeface="Cambria Math" charset="0"/>
                        <a:cs typeface="Cambria Math" charset="0"/>
                      </a:rPr>
                      <m:t>−</m:t>
                    </m:r>
                    <m:f>
                      <m:fPr>
                        <m:ctrlPr>
                          <a:rPr kumimoji="1" lang="mr-IN" altLang="zh-CN" i="1">
                            <a:latin typeface="Cambria Math" charset="0"/>
                          </a:rPr>
                        </m:ctrlPr>
                      </m:fPr>
                      <m:num>
                        <m:r>
                          <a:rPr kumimoji="1" lang="en-US" altLang="zh-CN" b="0" i="1">
                            <a:latin typeface="Cambria Math" charset="0"/>
                          </a:rPr>
                          <m:t>5</m:t>
                        </m:r>
                      </m:num>
                      <m:den>
                        <m:r>
                          <a:rPr kumimoji="1" lang="en-US" altLang="zh-CN" b="0" i="1">
                            <a:latin typeface="Cambria Math" charset="0"/>
                          </a:rPr>
                          <m:t>12</m:t>
                        </m:r>
                      </m:den>
                    </m:f>
                    <m:func>
                      <m:funcPr>
                        <m:ctrlPr>
                          <a:rPr kumimoji="1" lang="en-US" altLang="zh-CN" i="1">
                            <a:latin typeface="Cambria Math" charset="0"/>
                          </a:rPr>
                        </m:ctrlPr>
                      </m:funcPr>
                      <m:fName>
                        <m:r>
                          <m:rPr>
                            <m:sty m:val="p"/>
                          </m:rPr>
                          <a:rPr kumimoji="1" lang="en-US" altLang="zh-CN" i="0">
                            <a:latin typeface="Cambria Math" charset="0"/>
                          </a:rPr>
                          <m:t>log</m:t>
                        </m:r>
                      </m:fName>
                      <m:e>
                        <m:f>
                          <m:fPr>
                            <m:ctrlPr>
                              <a:rPr kumimoji="1" lang="mr-IN" altLang="zh-CN" i="1">
                                <a:latin typeface="Cambria Math" charset="0"/>
                              </a:rPr>
                            </m:ctrlPr>
                          </m:fPr>
                          <m:num>
                            <m:r>
                              <a:rPr kumimoji="1" lang="en-US" altLang="zh-CN" b="0" i="1">
                                <a:latin typeface="Cambria Math" charset="0"/>
                              </a:rPr>
                              <m:t>5</m:t>
                            </m:r>
                          </m:num>
                          <m:den>
                            <m:r>
                              <a:rPr kumimoji="1" lang="en-US" altLang="zh-CN" b="0" i="1">
                                <a:latin typeface="Cambria Math" charset="0"/>
                              </a:rPr>
                              <m:t>12</m:t>
                            </m:r>
                          </m:den>
                        </m:f>
                      </m:e>
                    </m:func>
                    <m:r>
                      <a:rPr kumimoji="1" lang="en-US" altLang="zh-CN" b="0" i="1">
                        <a:latin typeface="Cambria Math" charset="0"/>
                      </a:rPr>
                      <m:t>−</m:t>
                    </m:r>
                    <m:r>
                      <a:rPr kumimoji="1" lang="zh-CN" altLang="en-US" b="0" i="1">
                        <a:latin typeface="Cambria Math" charset="0"/>
                      </a:rPr>
                      <m:t> </m:t>
                    </m:r>
                    <m:f>
                      <m:fPr>
                        <m:ctrlPr>
                          <a:rPr kumimoji="1" lang="mr-IN" altLang="zh-CN" b="0" i="1">
                            <a:latin typeface="Cambria Math" charset="0"/>
                          </a:rPr>
                        </m:ctrlPr>
                      </m:fPr>
                      <m:num>
                        <m:r>
                          <a:rPr kumimoji="1" lang="en-US" altLang="zh-CN" b="0" i="1">
                            <a:latin typeface="Cambria Math" charset="0"/>
                          </a:rPr>
                          <m:t>7</m:t>
                        </m:r>
                      </m:num>
                      <m:den>
                        <m:r>
                          <a:rPr kumimoji="1" lang="en-US" altLang="zh-CN" b="0" i="1">
                            <a:latin typeface="Cambria Math" charset="0"/>
                          </a:rPr>
                          <m:t>12</m:t>
                        </m:r>
                      </m:den>
                    </m:f>
                    <m:func>
                      <m:funcPr>
                        <m:ctrlPr>
                          <a:rPr kumimoji="1" lang="en-US" altLang="zh-CN" b="0" i="1">
                            <a:latin typeface="Cambria Math" charset="0"/>
                          </a:rPr>
                        </m:ctrlPr>
                      </m:funcPr>
                      <m:fName>
                        <m:r>
                          <m:rPr>
                            <m:sty m:val="p"/>
                          </m:rPr>
                          <a:rPr kumimoji="1" lang="en-US" altLang="zh-CN" b="0" i="0">
                            <a:latin typeface="Cambria Math" charset="0"/>
                          </a:rPr>
                          <m:t>log</m:t>
                        </m:r>
                      </m:fName>
                      <m:e>
                        <m:f>
                          <m:fPr>
                            <m:ctrlPr>
                              <a:rPr kumimoji="1" lang="mr-IN" altLang="zh-CN" b="0" i="1">
                                <a:latin typeface="Cambria Math" charset="0"/>
                              </a:rPr>
                            </m:ctrlPr>
                          </m:fPr>
                          <m:num>
                            <m:r>
                              <a:rPr kumimoji="1" lang="en-US" altLang="zh-CN" b="0" i="1">
                                <a:latin typeface="Cambria Math" charset="0"/>
                              </a:rPr>
                              <m:t>7</m:t>
                            </m:r>
                          </m:num>
                          <m:den>
                            <m:r>
                              <a:rPr kumimoji="1" lang="en-US" altLang="zh-CN" b="0" i="1">
                                <a:latin typeface="Cambria Math" charset="0"/>
                              </a:rPr>
                              <m:t>12</m:t>
                            </m:r>
                          </m:den>
                        </m:f>
                        <m:r>
                          <a:rPr kumimoji="1" lang="mr-IN" altLang="zh-CN" b="0" i="1">
                            <a:latin typeface="Cambria Math" charset="0"/>
                            <a:ea typeface="Cambria Math" charset="0"/>
                            <a:cs typeface="Cambria Math" charset="0"/>
                          </a:rPr>
                          <m:t>=</m:t>
                        </m:r>
                        <m:r>
                          <a:rPr kumimoji="1" lang="en-US" altLang="zh-CN" b="0" i="1">
                            <a:latin typeface="Cambria Math" charset="0"/>
                            <a:ea typeface="Cambria Math" charset="0"/>
                            <a:cs typeface="Cambria Math" charset="0"/>
                          </a:rPr>
                          <m:t>0.9798</m:t>
                        </m:r>
                      </m:e>
                    </m:func>
                  </m:oMath>
                </a14:m>
                <a:endParaRPr kumimoji="1" lang="zh-CN" altLang="en-US"/>
              </a:p>
            </p:txBody>
          </p:sp>
        </mc:Choice>
        <mc:Fallback xmlns="">
          <p:sp>
            <p:nvSpPr>
              <p:cNvPr id="5" name="文本框 4"/>
              <p:cNvSpPr txBox="1">
                <a:spLocks noRot="1" noChangeAspect="1" noMove="1" noResize="1" noEditPoints="1" noAdjustHandles="1" noChangeArrowheads="1" noChangeShapeType="1" noTextEdit="1"/>
              </p:cNvSpPr>
              <p:nvPr/>
            </p:nvSpPr>
            <p:spPr>
              <a:xfrm>
                <a:off x="2843808" y="583096"/>
                <a:ext cx="5529527" cy="487954"/>
              </a:xfrm>
              <a:prstGeom prst="rect">
                <a:avLst/>
              </a:prstGeom>
              <a:blipFill rotWithShape="0">
                <a:blip r:embed="rId3"/>
                <a:stretch>
                  <a:fillRect t="-78750" b="-12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2837993" y="1287022"/>
                <a:ext cx="6306007" cy="895373"/>
              </a:xfrm>
              <a:prstGeom prst="rect">
                <a:avLst/>
              </a:prstGeom>
              <a:noFill/>
            </p:spPr>
            <p:txBody>
              <a:bodyPr wrap="square" rtlCol="0">
                <a:spAutoFit/>
              </a:bodyPr>
              <a:lstStyle/>
              <a:p>
                <a14:m>
                  <m:oMath xmlns:m="http://schemas.openxmlformats.org/officeDocument/2006/math">
                    <m:r>
                      <a:rPr kumimoji="1" lang="en-US" altLang="zh-CN" b="0" i="1">
                        <a:latin typeface="Cambria Math" charset="0"/>
                      </a:rPr>
                      <m:t>𝐻</m:t>
                    </m:r>
                    <m:d>
                      <m:dPr>
                        <m:ctrlPr>
                          <a:rPr kumimoji="1" lang="en-US" altLang="zh-CN" b="0" i="1">
                            <a:latin typeface="Cambria Math" charset="0"/>
                          </a:rPr>
                        </m:ctrlPr>
                      </m:dPr>
                      <m:e>
                        <m:r>
                          <a:rPr kumimoji="1" lang="en-US" altLang="zh-CN" b="0" i="1">
                            <a:latin typeface="Cambria Math" charset="0"/>
                          </a:rPr>
                          <m:t>𝑌</m:t>
                        </m:r>
                        <m:r>
                          <a:rPr kumimoji="1" lang="en-US" altLang="zh-CN" b="0" i="1">
                            <a:latin typeface="Cambria Math" charset="0"/>
                          </a:rPr>
                          <m:t>|</m:t>
                        </m:r>
                        <m:r>
                          <a:rPr kumimoji="1" lang="en-US" altLang="zh-CN" b="0" i="1">
                            <a:latin typeface="Cambria Math" charset="0"/>
                          </a:rPr>
                          <m:t>𝑋</m:t>
                        </m:r>
                      </m:e>
                    </m:d>
                    <m:r>
                      <a:rPr kumimoji="1" lang="mr-IN" altLang="zh-CN" b="0" i="1">
                        <a:latin typeface="Cambria Math" charset="0"/>
                        <a:ea typeface="Cambria Math" charset="0"/>
                        <a:cs typeface="Cambria Math" charset="0"/>
                      </a:rPr>
                      <m:t>=</m:t>
                    </m:r>
                    <m:nary>
                      <m:naryPr>
                        <m:chr m:val="∑"/>
                        <m:subHide m:val="on"/>
                        <m:supHide m:val="on"/>
                        <m:ctrlPr>
                          <a:rPr kumimoji="1" lang="en-US" altLang="zh-CN" b="0" i="1">
                            <a:latin typeface="Cambria Math" charset="0"/>
                            <a:ea typeface="Cambria Math" charset="0"/>
                            <a:cs typeface="Cambria Math" charset="0"/>
                          </a:rPr>
                        </m:ctrlPr>
                      </m:naryPr>
                      <m:sub/>
                      <m:sup/>
                      <m:e>
                        <m:sSub>
                          <m:sSubPr>
                            <m:ctrlPr>
                              <a:rPr kumimoji="1" lang="en-US" altLang="zh-CN" b="0" i="1">
                                <a:latin typeface="Cambria Math" charset="0"/>
                                <a:ea typeface="Cambria Math" charset="0"/>
                                <a:cs typeface="Cambria Math" charset="0"/>
                              </a:rPr>
                            </m:ctrlPr>
                          </m:sSubPr>
                          <m:e>
                            <m:r>
                              <a:rPr kumimoji="1" lang="en-US" altLang="zh-CN" b="0" i="1">
                                <a:latin typeface="Cambria Math" charset="0"/>
                                <a:ea typeface="Cambria Math" charset="0"/>
                                <a:cs typeface="Cambria Math" charset="0"/>
                              </a:rPr>
                              <m:t>𝑝</m:t>
                            </m:r>
                          </m:e>
                          <m:sub>
                            <m:r>
                              <a:rPr kumimoji="1" lang="en-US" altLang="zh-CN" b="0" i="1">
                                <a:latin typeface="Cambria Math" charset="0"/>
                                <a:ea typeface="Cambria Math" charset="0"/>
                                <a:cs typeface="Cambria Math" charset="0"/>
                              </a:rPr>
                              <m:t>𝑥𝑖</m:t>
                            </m:r>
                          </m:sub>
                        </m:sSub>
                        <m:r>
                          <a:rPr kumimoji="1" lang="en-US" altLang="zh-CN" b="0" i="1">
                            <a:latin typeface="Cambria Math" charset="0"/>
                            <a:ea typeface="Cambria Math" charset="0"/>
                            <a:cs typeface="Cambria Math" charset="0"/>
                          </a:rPr>
                          <m:t>∙</m:t>
                        </m:r>
                        <m:r>
                          <m:rPr>
                            <m:sty m:val="p"/>
                          </m:rPr>
                          <a:rPr kumimoji="1" lang="en-US" altLang="zh-CN" i="1">
                            <a:latin typeface="Cambria Math" charset="0"/>
                            <a:ea typeface="Cambria Math" charset="0"/>
                            <a:cs typeface="Cambria Math" charset="0"/>
                          </a:rPr>
                          <m:t>H</m:t>
                        </m:r>
                        <m:r>
                          <a:rPr kumimoji="1" lang="en-US" altLang="zh-CN" i="1">
                            <a:latin typeface="Cambria Math" charset="0"/>
                            <a:ea typeface="Cambria Math" charset="0"/>
                            <a:cs typeface="Cambria Math" charset="0"/>
                          </a:rPr>
                          <m:t>(</m:t>
                        </m:r>
                        <m:r>
                          <a:rPr kumimoji="1" lang="en-US" altLang="zh-CN" b="0" i="1">
                            <a:latin typeface="Cambria Math" charset="0"/>
                            <a:ea typeface="Cambria Math" charset="0"/>
                            <a:cs typeface="Cambria Math" charset="0"/>
                          </a:rPr>
                          <m:t>𝑌</m:t>
                        </m:r>
                        <m:r>
                          <a:rPr kumimoji="1" lang="en-US" altLang="zh-CN" i="1">
                            <a:latin typeface="Cambria Math" charset="0"/>
                            <a:ea typeface="Cambria Math" charset="0"/>
                            <a:cs typeface="Cambria Math" charset="0"/>
                          </a:rPr>
                          <m:t>|</m:t>
                        </m:r>
                        <m:r>
                          <a:rPr kumimoji="1" lang="en-US" altLang="zh-CN" b="0" i="1">
                            <a:latin typeface="Cambria Math" charset="0"/>
                            <a:ea typeface="Cambria Math" charset="0"/>
                            <a:cs typeface="Cambria Math" charset="0"/>
                          </a:rPr>
                          <m:t>𝑋</m:t>
                        </m:r>
                        <m:r>
                          <a:rPr kumimoji="1" lang="en-US" altLang="zh-CN" i="1">
                            <a:latin typeface="Cambria Math" charset="0"/>
                            <a:ea typeface="Cambria Math" charset="0"/>
                            <a:cs typeface="Cambria Math" charset="0"/>
                          </a:rPr>
                          <m:t>=</m:t>
                        </m:r>
                        <m:r>
                          <a:rPr kumimoji="1" lang="en-US" altLang="zh-CN" b="0" i="1">
                            <a:latin typeface="Cambria Math" charset="0"/>
                            <a:ea typeface="Cambria Math" charset="0"/>
                            <a:cs typeface="Cambria Math" charset="0"/>
                          </a:rPr>
                          <m:t>𝑋𝑖</m:t>
                        </m:r>
                        <m:r>
                          <a:rPr kumimoji="1" lang="en-US" altLang="zh-CN" i="1">
                            <a:latin typeface="Cambria Math" charset="0"/>
                            <a:ea typeface="Cambria Math" charset="0"/>
                            <a:cs typeface="Cambria Math" charset="0"/>
                          </a:rPr>
                          <m:t>)</m:t>
                        </m:r>
                      </m:e>
                    </m:nary>
                  </m:oMath>
                </a14:m>
                <a:r>
                  <a:rPr kumimoji="1" lang="zh-CN" altLang="en-US"/>
                  <a:t> </a:t>
                </a:r>
                <a:endParaRPr kumimoji="1" lang="en-US" altLang="zh-CN" i="1">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kumimoji="1" lang="mr-IN" altLang="zh-CN" i="1">
                          <a:latin typeface="Cambria Math" charset="0"/>
                          <a:ea typeface="Cambria Math" charset="0"/>
                          <a:cs typeface="Cambria Math" charset="0"/>
                        </a:rPr>
                        <m:t>=</m:t>
                      </m:r>
                      <m:f>
                        <m:fPr>
                          <m:ctrlPr>
                            <a:rPr kumimoji="1" lang="mr-IN" altLang="zh-CN" i="1">
                              <a:latin typeface="Cambria Math" charset="0"/>
                            </a:rPr>
                          </m:ctrlPr>
                        </m:fPr>
                        <m:num>
                          <m:r>
                            <a:rPr kumimoji="1" lang="en-US" altLang="zh-CN" b="0" i="1">
                              <a:latin typeface="Cambria Math" charset="0"/>
                            </a:rPr>
                            <m:t>5</m:t>
                          </m:r>
                        </m:num>
                        <m:den>
                          <m:r>
                            <a:rPr kumimoji="1" lang="en-US" altLang="zh-CN" b="0" i="1">
                              <a:latin typeface="Cambria Math" charset="0"/>
                            </a:rPr>
                            <m:t>12</m:t>
                          </m:r>
                        </m:den>
                      </m:f>
                      <m:func>
                        <m:funcPr>
                          <m:ctrlPr>
                            <a:rPr kumimoji="1" lang="en-US" altLang="zh-CN" i="1">
                              <a:latin typeface="Cambria Math" charset="0"/>
                            </a:rPr>
                          </m:ctrlPr>
                        </m:funcPr>
                        <m:fName>
                          <m:r>
                            <a:rPr kumimoji="1" lang="en-US" altLang="zh-CN" b="0" i="1">
                              <a:latin typeface="Cambria Math" charset="0"/>
                            </a:rPr>
                            <m:t>[−</m:t>
                          </m:r>
                          <m:f>
                            <m:fPr>
                              <m:ctrlPr>
                                <a:rPr kumimoji="1" lang="mr-IN" altLang="zh-CN" b="0" i="1">
                                  <a:latin typeface="Cambria Math" charset="0"/>
                                </a:rPr>
                              </m:ctrlPr>
                            </m:fPr>
                            <m:num>
                              <m:r>
                                <a:rPr kumimoji="1" lang="en-US" altLang="zh-CN" b="0" i="1">
                                  <a:latin typeface="Cambria Math" charset="0"/>
                                </a:rPr>
                                <m:t>1</m:t>
                              </m:r>
                            </m:num>
                            <m:den>
                              <m:r>
                                <a:rPr kumimoji="1" lang="en-US" altLang="zh-CN" b="0" i="1">
                                  <a:latin typeface="Cambria Math" charset="0"/>
                                </a:rPr>
                                <m:t>5</m:t>
                              </m:r>
                            </m:den>
                          </m:f>
                          <m:r>
                            <m:rPr>
                              <m:sty m:val="p"/>
                            </m:rPr>
                            <a:rPr kumimoji="1" lang="en-US" altLang="zh-CN" i="0">
                              <a:latin typeface="Cambria Math" charset="0"/>
                            </a:rPr>
                            <m:t>log</m:t>
                          </m:r>
                        </m:fName>
                        <m:e>
                          <m:f>
                            <m:fPr>
                              <m:ctrlPr>
                                <a:rPr kumimoji="1" lang="mr-IN" altLang="zh-CN" i="1">
                                  <a:latin typeface="Cambria Math" charset="0"/>
                                </a:rPr>
                              </m:ctrlPr>
                            </m:fPr>
                            <m:num>
                              <m:r>
                                <a:rPr kumimoji="1" lang="en-US" altLang="zh-CN" b="0" i="1">
                                  <a:latin typeface="Cambria Math" charset="0"/>
                                </a:rPr>
                                <m:t>1</m:t>
                              </m:r>
                            </m:num>
                            <m:den>
                              <m:r>
                                <a:rPr kumimoji="1" lang="en-US" altLang="zh-CN" b="0" i="1">
                                  <a:latin typeface="Cambria Math" charset="0"/>
                                </a:rPr>
                                <m:t>5</m:t>
                              </m:r>
                            </m:den>
                          </m:f>
                          <m:r>
                            <a:rPr kumimoji="1" lang="en-US" altLang="zh-CN" b="0" i="1">
                              <a:latin typeface="Cambria Math" charset="0"/>
                            </a:rPr>
                            <m:t>−</m:t>
                          </m:r>
                          <m:f>
                            <m:fPr>
                              <m:ctrlPr>
                                <a:rPr kumimoji="1" lang="mr-IN" altLang="zh-CN" b="0" i="1">
                                  <a:latin typeface="Cambria Math" charset="0"/>
                                </a:rPr>
                              </m:ctrlPr>
                            </m:fPr>
                            <m:num>
                              <m:r>
                                <a:rPr kumimoji="1" lang="en-US" altLang="zh-CN" b="0" i="1">
                                  <a:latin typeface="Cambria Math" charset="0"/>
                                </a:rPr>
                                <m:t>4</m:t>
                              </m:r>
                            </m:num>
                            <m:den>
                              <m:r>
                                <a:rPr kumimoji="1" lang="en-US" altLang="zh-CN" b="0" i="1">
                                  <a:latin typeface="Cambria Math" charset="0"/>
                                </a:rPr>
                                <m:t>5</m:t>
                              </m:r>
                            </m:den>
                          </m:f>
                          <m:func>
                            <m:funcPr>
                              <m:ctrlPr>
                                <a:rPr kumimoji="1" lang="en-US" altLang="zh-CN" b="0" i="1">
                                  <a:latin typeface="Cambria Math" charset="0"/>
                                </a:rPr>
                              </m:ctrlPr>
                            </m:funcPr>
                            <m:fName>
                              <m:r>
                                <m:rPr>
                                  <m:sty m:val="p"/>
                                </m:rPr>
                                <a:rPr kumimoji="1" lang="en-US" altLang="zh-CN" b="0" i="0">
                                  <a:latin typeface="Cambria Math" charset="0"/>
                                </a:rPr>
                                <m:t>log</m:t>
                              </m:r>
                            </m:fName>
                            <m:e>
                              <m:f>
                                <m:fPr>
                                  <m:ctrlPr>
                                    <a:rPr kumimoji="1" lang="mr-IN" altLang="zh-CN" b="0" i="1">
                                      <a:latin typeface="Cambria Math" charset="0"/>
                                    </a:rPr>
                                  </m:ctrlPr>
                                </m:fPr>
                                <m:num>
                                  <m:r>
                                    <a:rPr kumimoji="1" lang="en-US" altLang="zh-CN" b="0" i="1">
                                      <a:latin typeface="Cambria Math" charset="0"/>
                                    </a:rPr>
                                    <m:t>4</m:t>
                                  </m:r>
                                </m:num>
                                <m:den>
                                  <m:r>
                                    <a:rPr kumimoji="1" lang="en-US" altLang="zh-CN" b="0" i="1">
                                      <a:latin typeface="Cambria Math" charset="0"/>
                                    </a:rPr>
                                    <m:t>5</m:t>
                                  </m:r>
                                </m:den>
                              </m:f>
                            </m:e>
                          </m:func>
                        </m:e>
                      </m:func>
                      <m:r>
                        <a:rPr kumimoji="1" lang="en-US" altLang="zh-CN" b="0" i="1">
                          <a:latin typeface="Cambria Math" charset="0"/>
                        </a:rPr>
                        <m:t>]+</m:t>
                      </m:r>
                      <m:r>
                        <a:rPr kumimoji="1" lang="zh-CN" altLang="en-US" b="0" i="1">
                          <a:latin typeface="Cambria Math" charset="0"/>
                        </a:rPr>
                        <m:t> </m:t>
                      </m:r>
                      <m:f>
                        <m:fPr>
                          <m:ctrlPr>
                            <a:rPr kumimoji="1" lang="mr-IN" altLang="zh-CN" b="0" i="1">
                              <a:latin typeface="Cambria Math" charset="0"/>
                            </a:rPr>
                          </m:ctrlPr>
                        </m:fPr>
                        <m:num>
                          <m:r>
                            <a:rPr kumimoji="1" lang="en-US" altLang="zh-CN" b="0" i="1">
                              <a:latin typeface="Cambria Math" charset="0"/>
                            </a:rPr>
                            <m:t>7</m:t>
                          </m:r>
                        </m:num>
                        <m:den>
                          <m:r>
                            <a:rPr kumimoji="1" lang="en-US" altLang="zh-CN" b="0" i="1">
                              <a:latin typeface="Cambria Math" charset="0"/>
                            </a:rPr>
                            <m:t>12</m:t>
                          </m:r>
                        </m:den>
                      </m:f>
                      <m:r>
                        <a:rPr kumimoji="1" lang="en-US" altLang="zh-CN" b="0" i="1">
                          <a:latin typeface="Cambria Math" charset="0"/>
                        </a:rPr>
                        <m:t>[</m:t>
                      </m:r>
                      <m:func>
                        <m:funcPr>
                          <m:ctrlPr>
                            <a:rPr kumimoji="1" lang="en-US" altLang="zh-CN" b="0" i="1">
                              <a:latin typeface="Cambria Math" charset="0"/>
                            </a:rPr>
                          </m:ctrlPr>
                        </m:funcPr>
                        <m:fName>
                          <m:r>
                            <a:rPr kumimoji="1" lang="en-US" altLang="zh-CN" b="0" i="1">
                              <a:latin typeface="Cambria Math" charset="0"/>
                            </a:rPr>
                            <m:t>−</m:t>
                          </m:r>
                          <m:f>
                            <m:fPr>
                              <m:ctrlPr>
                                <a:rPr kumimoji="1" lang="mr-IN" altLang="zh-CN" b="0" i="1">
                                  <a:latin typeface="Cambria Math" charset="0"/>
                                </a:rPr>
                              </m:ctrlPr>
                            </m:fPr>
                            <m:num>
                              <m:r>
                                <a:rPr kumimoji="1" lang="en-US" altLang="zh-CN" b="0" i="1">
                                  <a:latin typeface="Cambria Math" charset="0"/>
                                </a:rPr>
                                <m:t>4</m:t>
                              </m:r>
                            </m:num>
                            <m:den>
                              <m:r>
                                <a:rPr kumimoji="1" lang="en-US" altLang="zh-CN" b="0" i="1">
                                  <a:latin typeface="Cambria Math" charset="0"/>
                                </a:rPr>
                                <m:t>7</m:t>
                              </m:r>
                            </m:den>
                          </m:f>
                          <m:r>
                            <m:rPr>
                              <m:sty m:val="p"/>
                            </m:rPr>
                            <a:rPr kumimoji="1" lang="en-US" altLang="zh-CN" b="0" i="0">
                              <a:latin typeface="Cambria Math" charset="0"/>
                            </a:rPr>
                            <m:t>log</m:t>
                          </m:r>
                        </m:fName>
                        <m:e>
                          <m:f>
                            <m:fPr>
                              <m:ctrlPr>
                                <a:rPr kumimoji="1" lang="mr-IN" altLang="zh-CN" b="0" i="1">
                                  <a:latin typeface="Cambria Math" charset="0"/>
                                </a:rPr>
                              </m:ctrlPr>
                            </m:fPr>
                            <m:num>
                              <m:r>
                                <a:rPr kumimoji="1" lang="en-US" altLang="zh-CN" b="0" i="1">
                                  <a:latin typeface="Cambria Math" charset="0"/>
                                </a:rPr>
                                <m:t>4</m:t>
                              </m:r>
                            </m:num>
                            <m:den>
                              <m:r>
                                <a:rPr kumimoji="1" lang="en-US" altLang="zh-CN" b="0" i="1">
                                  <a:latin typeface="Cambria Math" charset="0"/>
                                </a:rPr>
                                <m:t>7</m:t>
                              </m:r>
                            </m:den>
                          </m:f>
                          <m:r>
                            <a:rPr kumimoji="1" lang="en-US" altLang="zh-CN" b="0" i="1">
                              <a:latin typeface="Cambria Math" charset="0"/>
                            </a:rPr>
                            <m:t>−</m:t>
                          </m:r>
                          <m:f>
                            <m:fPr>
                              <m:ctrlPr>
                                <a:rPr kumimoji="1" lang="mr-IN" altLang="zh-CN" b="0" i="1">
                                  <a:latin typeface="Cambria Math" charset="0"/>
                                </a:rPr>
                              </m:ctrlPr>
                            </m:fPr>
                            <m:num>
                              <m:r>
                                <a:rPr kumimoji="1" lang="en-US" altLang="zh-CN" b="0" i="1">
                                  <a:latin typeface="Cambria Math" charset="0"/>
                                </a:rPr>
                                <m:t>3</m:t>
                              </m:r>
                            </m:num>
                            <m:den>
                              <m:r>
                                <a:rPr kumimoji="1" lang="en-US" altLang="zh-CN" b="0" i="1">
                                  <a:latin typeface="Cambria Math" charset="0"/>
                                </a:rPr>
                                <m:t>7</m:t>
                              </m:r>
                            </m:den>
                          </m:f>
                          <m:func>
                            <m:funcPr>
                              <m:ctrlPr>
                                <a:rPr kumimoji="1" lang="en-US" altLang="zh-CN" b="0" i="1">
                                  <a:latin typeface="Cambria Math" charset="0"/>
                                </a:rPr>
                              </m:ctrlPr>
                            </m:funcPr>
                            <m:fName>
                              <m:r>
                                <m:rPr>
                                  <m:sty m:val="p"/>
                                </m:rPr>
                                <a:rPr kumimoji="1" lang="en-US" altLang="zh-CN" b="0" i="0">
                                  <a:latin typeface="Cambria Math" charset="0"/>
                                </a:rPr>
                                <m:t>log</m:t>
                              </m:r>
                            </m:fName>
                            <m:e>
                              <m:f>
                                <m:fPr>
                                  <m:ctrlPr>
                                    <a:rPr kumimoji="1" lang="mr-IN" altLang="zh-CN" b="0" i="1">
                                      <a:latin typeface="Cambria Math" charset="0"/>
                                    </a:rPr>
                                  </m:ctrlPr>
                                </m:fPr>
                                <m:num>
                                  <m:r>
                                    <a:rPr kumimoji="1" lang="en-US" altLang="zh-CN" b="0" i="1">
                                      <a:latin typeface="Cambria Math" charset="0"/>
                                    </a:rPr>
                                    <m:t>3</m:t>
                                  </m:r>
                                </m:num>
                                <m:den>
                                  <m:r>
                                    <a:rPr kumimoji="1" lang="en-US" altLang="zh-CN" b="0" i="1">
                                      <a:latin typeface="Cambria Math" charset="0"/>
                                    </a:rPr>
                                    <m:t>7</m:t>
                                  </m:r>
                                </m:den>
                              </m:f>
                            </m:e>
                          </m:func>
                          <m:r>
                            <a:rPr kumimoji="1" lang="en-US" altLang="zh-CN" b="0" i="1">
                              <a:latin typeface="Cambria Math" charset="0"/>
                            </a:rPr>
                            <m:t>]</m:t>
                          </m:r>
                          <m:r>
                            <a:rPr kumimoji="1" lang="mr-IN" altLang="zh-CN" b="0" i="1">
                              <a:latin typeface="Cambria Math" charset="0"/>
                              <a:ea typeface="Cambria Math" charset="0"/>
                              <a:cs typeface="Cambria Math" charset="0"/>
                            </a:rPr>
                            <m:t>=</m:t>
                          </m:r>
                          <m:r>
                            <a:rPr kumimoji="1" lang="en-US" altLang="zh-CN" b="0" i="1">
                              <a:latin typeface="Cambria Math" charset="0"/>
                              <a:ea typeface="Cambria Math" charset="0"/>
                              <a:cs typeface="Cambria Math" charset="0"/>
                            </a:rPr>
                            <m:t>0.875</m:t>
                          </m:r>
                        </m:e>
                      </m:func>
                    </m:oMath>
                  </m:oMathPara>
                </a14:m>
                <a:endParaRPr kumimoji="1" lang="zh-CN" altLang="en-US"/>
              </a:p>
            </p:txBody>
          </p:sp>
        </mc:Choice>
        <mc:Fallback xmlns="">
          <p:sp>
            <p:nvSpPr>
              <p:cNvPr id="17" name="文本框 16"/>
              <p:cNvSpPr txBox="1">
                <a:spLocks noRot="1" noChangeAspect="1" noMove="1" noResize="1" noEditPoints="1" noAdjustHandles="1" noChangeArrowheads="1" noChangeShapeType="1" noTextEdit="1"/>
              </p:cNvSpPr>
              <p:nvPr/>
            </p:nvSpPr>
            <p:spPr>
              <a:xfrm>
                <a:off x="2837993" y="1287022"/>
                <a:ext cx="6306007" cy="895373"/>
              </a:xfrm>
              <a:prstGeom prst="rect">
                <a:avLst/>
              </a:prstGeom>
              <a:blipFill rotWithShape="0">
                <a:blip r:embed="rId4"/>
                <a:stretch>
                  <a:fillRect t="-49660" b="-176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837993" y="2462813"/>
                <a:ext cx="38877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a:latin typeface="Cambria Math" charset="0"/>
                        </a:rPr>
                        <m:t>𝐺𝑎𝑖𝑛</m:t>
                      </m:r>
                      <m:d>
                        <m:dPr>
                          <m:ctrlPr>
                            <a:rPr kumimoji="1" lang="en-US" altLang="zh-CN" b="0" i="1">
                              <a:latin typeface="Cambria Math" charset="0"/>
                            </a:rPr>
                          </m:ctrlPr>
                        </m:dPr>
                        <m:e>
                          <m:r>
                            <a:rPr kumimoji="1" lang="en-US" altLang="zh-CN" b="0" i="1">
                              <a:latin typeface="Cambria Math" charset="0"/>
                            </a:rPr>
                            <m:t>𝑋</m:t>
                          </m:r>
                        </m:e>
                      </m:d>
                      <m:r>
                        <a:rPr kumimoji="1" lang="en-US" altLang="zh-CN" b="0" i="1">
                          <a:latin typeface="Cambria Math" charset="0"/>
                        </a:rPr>
                        <m:t>=</m:t>
                      </m:r>
                      <m:r>
                        <a:rPr kumimoji="1" lang="en-US" altLang="zh-CN" b="0" i="1">
                          <a:latin typeface="Cambria Math" charset="0"/>
                        </a:rPr>
                        <m:t>𝐻</m:t>
                      </m:r>
                      <m:d>
                        <m:dPr>
                          <m:ctrlPr>
                            <a:rPr kumimoji="1" lang="en-US" altLang="zh-CN" b="0" i="1">
                              <a:latin typeface="Cambria Math" charset="0"/>
                            </a:rPr>
                          </m:ctrlPr>
                        </m:dPr>
                        <m:e>
                          <m:r>
                            <a:rPr kumimoji="1" lang="en-US" altLang="zh-CN" b="0" i="1">
                              <a:latin typeface="Cambria Math" charset="0"/>
                            </a:rPr>
                            <m:t>𝑌</m:t>
                          </m:r>
                        </m:e>
                      </m:d>
                      <m:r>
                        <a:rPr kumimoji="1" lang="en-US" altLang="zh-CN" b="0" i="1">
                          <a:latin typeface="Cambria Math" charset="0"/>
                        </a:rPr>
                        <m:t>−</m:t>
                      </m:r>
                      <m:r>
                        <a:rPr kumimoji="1" lang="en-US" altLang="zh-CN" b="0" i="1">
                          <a:latin typeface="Cambria Math" charset="0"/>
                        </a:rPr>
                        <m:t>𝐻</m:t>
                      </m:r>
                      <m:d>
                        <m:dPr>
                          <m:ctrlPr>
                            <a:rPr kumimoji="1" lang="en-US" altLang="zh-CN" b="0" i="1">
                              <a:latin typeface="Cambria Math" charset="0"/>
                            </a:rPr>
                          </m:ctrlPr>
                        </m:dPr>
                        <m:e>
                          <m:r>
                            <a:rPr kumimoji="1" lang="en-US" altLang="zh-CN" b="0" i="1">
                              <a:latin typeface="Cambria Math" charset="0"/>
                            </a:rPr>
                            <m:t>𝑌</m:t>
                          </m:r>
                        </m:e>
                        <m:e>
                          <m:r>
                            <a:rPr kumimoji="1" lang="en-US" altLang="zh-CN" b="0" i="1">
                              <a:latin typeface="Cambria Math" charset="0"/>
                            </a:rPr>
                            <m:t>𝑋</m:t>
                          </m:r>
                        </m:e>
                      </m:d>
                      <m:r>
                        <a:rPr kumimoji="1" lang="en-US" altLang="zh-CN" b="0" i="0">
                          <a:latin typeface="Cambria Math" charset="0"/>
                        </a:rPr>
                        <m:t>=0.1048</m:t>
                      </m:r>
                    </m:oMath>
                  </m:oMathPara>
                </a14:m>
                <a:endParaRPr kumimoji="1" lang="zh-CN" altLang="en-US"/>
              </a:p>
            </p:txBody>
          </p:sp>
        </mc:Choice>
        <mc:Fallback xmlns="">
          <p:sp>
            <p:nvSpPr>
              <p:cNvPr id="7" name="文本框 6"/>
              <p:cNvSpPr txBox="1">
                <a:spLocks noRot="1" noChangeAspect="1" noMove="1" noResize="1" noEditPoints="1" noAdjustHandles="1" noChangeArrowheads="1" noChangeShapeType="1" noTextEdit="1"/>
              </p:cNvSpPr>
              <p:nvPr/>
            </p:nvSpPr>
            <p:spPr>
              <a:xfrm>
                <a:off x="2837993" y="2462813"/>
                <a:ext cx="3887731"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843808" y="3117010"/>
                <a:ext cx="5989332" cy="7630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a:latin typeface="Cambria Math" charset="0"/>
                        </a:rPr>
                        <m:t>𝐻</m:t>
                      </m:r>
                      <m:d>
                        <m:dPr>
                          <m:ctrlPr>
                            <a:rPr kumimoji="1" lang="en-US" altLang="zh-CN" b="0" i="1">
                              <a:latin typeface="Cambria Math" charset="0"/>
                            </a:rPr>
                          </m:ctrlPr>
                        </m:dPr>
                        <m:e>
                          <m:r>
                            <a:rPr kumimoji="1" lang="en-US" altLang="zh-CN" b="0" i="1">
                              <a:latin typeface="Cambria Math" charset="0"/>
                            </a:rPr>
                            <m:t>𝑋</m:t>
                          </m:r>
                        </m:e>
                      </m:d>
                      <m:r>
                        <a:rPr kumimoji="1" lang="en-US" altLang="zh-CN" b="0" i="1">
                          <a:latin typeface="Cambria Math" charset="0"/>
                        </a:rPr>
                        <m:t>=</m:t>
                      </m:r>
                      <m:r>
                        <a:rPr kumimoji="1" lang="en-US" altLang="zh-CN" i="1">
                          <a:latin typeface="Cambria Math" charset="0"/>
                          <a:ea typeface="Cambria Math" charset="0"/>
                          <a:cs typeface="Cambria Math" charset="0"/>
                        </a:rPr>
                        <m:t>−</m:t>
                      </m:r>
                      <m:nary>
                        <m:naryPr>
                          <m:chr m:val="∑"/>
                          <m:subHide m:val="on"/>
                          <m:supHide m:val="on"/>
                          <m:ctrlPr>
                            <a:rPr kumimoji="1" lang="en-US" altLang="zh-CN" i="1">
                              <a:latin typeface="Cambria Math" charset="0"/>
                              <a:ea typeface="Cambria Math" charset="0"/>
                              <a:cs typeface="Cambria Math" charset="0"/>
                            </a:rPr>
                          </m:ctrlPr>
                        </m:naryPr>
                        <m:sub/>
                        <m:sup/>
                        <m:e>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𝑝</m:t>
                              </m:r>
                            </m:e>
                            <m:sub>
                              <m:r>
                                <a:rPr kumimoji="1" lang="en-US" altLang="zh-CN" i="1">
                                  <a:latin typeface="Cambria Math" charset="0"/>
                                  <a:ea typeface="Cambria Math" charset="0"/>
                                  <a:cs typeface="Cambria Math" charset="0"/>
                                </a:rPr>
                                <m:t>𝑖</m:t>
                              </m:r>
                            </m:sub>
                          </m:sSub>
                          <m:func>
                            <m:funcPr>
                              <m:ctrlPr>
                                <a:rPr kumimoji="1" lang="en-US" altLang="zh-CN" i="1">
                                  <a:latin typeface="Cambria Math" charset="0"/>
                                  <a:ea typeface="Cambria Math" charset="0"/>
                                  <a:cs typeface="Cambria Math" charset="0"/>
                                </a:rPr>
                              </m:ctrlPr>
                            </m:funcPr>
                            <m:fName>
                              <m:r>
                                <m:rPr>
                                  <m:sty m:val="p"/>
                                </m:rPr>
                                <a:rPr kumimoji="1" lang="en-US" altLang="zh-CN">
                                  <a:latin typeface="Cambria Math" charset="0"/>
                                  <a:ea typeface="Cambria Math" charset="0"/>
                                  <a:cs typeface="Cambria Math" charset="0"/>
                                </a:rPr>
                                <m:t>log</m:t>
                              </m:r>
                            </m:fName>
                            <m:e>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𝑝</m:t>
                                  </m:r>
                                </m:e>
                                <m:sub>
                                  <m:r>
                                    <a:rPr kumimoji="1" lang="en-US" altLang="zh-CN" i="1">
                                      <a:latin typeface="Cambria Math" charset="0"/>
                                      <a:ea typeface="Cambria Math" charset="0"/>
                                      <a:cs typeface="Cambria Math" charset="0"/>
                                    </a:rPr>
                                    <m:t>𝑖</m:t>
                                  </m:r>
                                </m:sub>
                              </m:sSub>
                            </m:e>
                          </m:func>
                        </m:e>
                      </m:nary>
                      <m:r>
                        <a:rPr kumimoji="1" lang="en-US" altLang="zh-CN" b="0" i="1">
                          <a:latin typeface="Cambria Math" charset="0"/>
                          <a:ea typeface="Cambria Math" charset="0"/>
                          <a:cs typeface="Cambria Math" charset="0"/>
                        </a:rPr>
                        <m:t>=</m:t>
                      </m:r>
                      <m:r>
                        <a:rPr kumimoji="1" lang="en-US" altLang="zh-CN" i="1">
                          <a:latin typeface="Cambria Math" charset="0"/>
                          <a:ea typeface="Cambria Math" charset="0"/>
                          <a:cs typeface="Cambria Math" charset="0"/>
                        </a:rPr>
                        <m:t>−</m:t>
                      </m:r>
                      <m:f>
                        <m:fPr>
                          <m:ctrlPr>
                            <a:rPr kumimoji="1" lang="mr-IN" altLang="zh-CN" i="1">
                              <a:latin typeface="Cambria Math" charset="0"/>
                            </a:rPr>
                          </m:ctrlPr>
                        </m:fPr>
                        <m:num>
                          <m:r>
                            <a:rPr kumimoji="1" lang="en-US" altLang="zh-CN" i="1">
                              <a:latin typeface="Cambria Math" charset="0"/>
                            </a:rPr>
                            <m:t>5</m:t>
                          </m:r>
                        </m:num>
                        <m:den>
                          <m:r>
                            <a:rPr kumimoji="1" lang="en-US" altLang="zh-CN" i="1">
                              <a:latin typeface="Cambria Math" charset="0"/>
                            </a:rPr>
                            <m:t>12</m:t>
                          </m:r>
                        </m:den>
                      </m:f>
                      <m:func>
                        <m:funcPr>
                          <m:ctrlPr>
                            <a:rPr kumimoji="1" lang="en-US" altLang="zh-CN" i="1">
                              <a:latin typeface="Cambria Math" charset="0"/>
                            </a:rPr>
                          </m:ctrlPr>
                        </m:funcPr>
                        <m:fName>
                          <m:r>
                            <m:rPr>
                              <m:sty m:val="p"/>
                            </m:rPr>
                            <a:rPr kumimoji="1" lang="en-US" altLang="zh-CN">
                              <a:latin typeface="Cambria Math" charset="0"/>
                            </a:rPr>
                            <m:t>log</m:t>
                          </m:r>
                        </m:fName>
                        <m:e>
                          <m:f>
                            <m:fPr>
                              <m:ctrlPr>
                                <a:rPr kumimoji="1" lang="mr-IN" altLang="zh-CN" i="1">
                                  <a:latin typeface="Cambria Math" charset="0"/>
                                </a:rPr>
                              </m:ctrlPr>
                            </m:fPr>
                            <m:num>
                              <m:r>
                                <a:rPr kumimoji="1" lang="en-US" altLang="zh-CN" i="1">
                                  <a:latin typeface="Cambria Math" charset="0"/>
                                </a:rPr>
                                <m:t>5</m:t>
                              </m:r>
                            </m:num>
                            <m:den>
                              <m:r>
                                <a:rPr kumimoji="1" lang="en-US" altLang="zh-CN" i="1">
                                  <a:latin typeface="Cambria Math" charset="0"/>
                                </a:rPr>
                                <m:t>12</m:t>
                              </m:r>
                            </m:den>
                          </m:f>
                        </m:e>
                      </m:func>
                      <m:r>
                        <a:rPr kumimoji="1" lang="en-US" altLang="zh-CN" i="1">
                          <a:latin typeface="Cambria Math" charset="0"/>
                        </a:rPr>
                        <m:t>−</m:t>
                      </m:r>
                      <m:r>
                        <a:rPr kumimoji="1" lang="zh-CN" altLang="en-US" i="1">
                          <a:latin typeface="Cambria Math" charset="0"/>
                        </a:rPr>
                        <m:t> </m:t>
                      </m:r>
                      <m:f>
                        <m:fPr>
                          <m:ctrlPr>
                            <a:rPr kumimoji="1" lang="mr-IN" altLang="zh-CN" i="1">
                              <a:latin typeface="Cambria Math" charset="0"/>
                            </a:rPr>
                          </m:ctrlPr>
                        </m:fPr>
                        <m:num>
                          <m:r>
                            <a:rPr kumimoji="1" lang="en-US" altLang="zh-CN" i="1">
                              <a:latin typeface="Cambria Math" charset="0"/>
                            </a:rPr>
                            <m:t>7</m:t>
                          </m:r>
                        </m:num>
                        <m:den>
                          <m:r>
                            <a:rPr kumimoji="1" lang="en-US" altLang="zh-CN" i="1">
                              <a:latin typeface="Cambria Math" charset="0"/>
                            </a:rPr>
                            <m:t>12</m:t>
                          </m:r>
                        </m:den>
                      </m:f>
                      <m:func>
                        <m:funcPr>
                          <m:ctrlPr>
                            <a:rPr kumimoji="1" lang="en-US" altLang="zh-CN" i="1">
                              <a:latin typeface="Cambria Math" charset="0"/>
                            </a:rPr>
                          </m:ctrlPr>
                        </m:funcPr>
                        <m:fName>
                          <m:r>
                            <m:rPr>
                              <m:sty m:val="p"/>
                            </m:rPr>
                            <a:rPr kumimoji="1" lang="en-US" altLang="zh-CN">
                              <a:latin typeface="Cambria Math" charset="0"/>
                            </a:rPr>
                            <m:t>log</m:t>
                          </m:r>
                        </m:fName>
                        <m:e>
                          <m:f>
                            <m:fPr>
                              <m:ctrlPr>
                                <a:rPr kumimoji="1" lang="mr-IN" altLang="zh-CN" i="1">
                                  <a:latin typeface="Cambria Math" charset="0"/>
                                </a:rPr>
                              </m:ctrlPr>
                            </m:fPr>
                            <m:num>
                              <m:r>
                                <a:rPr kumimoji="1" lang="en-US" altLang="zh-CN" i="1">
                                  <a:latin typeface="Cambria Math" charset="0"/>
                                </a:rPr>
                                <m:t>7</m:t>
                              </m:r>
                            </m:num>
                            <m:den>
                              <m:r>
                                <a:rPr kumimoji="1" lang="en-US" altLang="zh-CN" i="1">
                                  <a:latin typeface="Cambria Math" charset="0"/>
                                </a:rPr>
                                <m:t>12</m:t>
                              </m:r>
                            </m:den>
                          </m:f>
                          <m:r>
                            <a:rPr kumimoji="1" lang="mr-IN"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0.9798</m:t>
                          </m:r>
                        </m:e>
                      </m:func>
                    </m:oMath>
                  </m:oMathPara>
                </a14:m>
                <a:endParaRPr kumimoji="1" lang="zh-CN" altLang="en-US"/>
              </a:p>
            </p:txBody>
          </p:sp>
        </mc:Choice>
        <mc:Fallback xmlns="">
          <p:sp>
            <p:nvSpPr>
              <p:cNvPr id="8" name="文本框 7"/>
              <p:cNvSpPr txBox="1">
                <a:spLocks noRot="1" noChangeAspect="1" noMove="1" noResize="1" noEditPoints="1" noAdjustHandles="1" noChangeArrowheads="1" noChangeShapeType="1" noTextEdit="1"/>
              </p:cNvSpPr>
              <p:nvPr/>
            </p:nvSpPr>
            <p:spPr>
              <a:xfrm>
                <a:off x="2843808" y="3117010"/>
                <a:ext cx="5989332" cy="763029"/>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2837993" y="3949139"/>
                <a:ext cx="3681136"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a:latin typeface="Cambria Math" charset="0"/>
                        </a:rPr>
                        <m:t>𝐺𝑎𝑖𝑛𝑅𝑎𝑡𝑖𝑜</m:t>
                      </m:r>
                      <m:d>
                        <m:dPr>
                          <m:ctrlPr>
                            <a:rPr kumimoji="1" lang="en-US" altLang="zh-CN" b="0" i="1">
                              <a:latin typeface="Cambria Math" charset="0"/>
                            </a:rPr>
                          </m:ctrlPr>
                        </m:dPr>
                        <m:e>
                          <m:r>
                            <a:rPr kumimoji="1" lang="en-US" altLang="zh-CN" b="0" i="1">
                              <a:latin typeface="Cambria Math" charset="0"/>
                            </a:rPr>
                            <m:t>𝑋</m:t>
                          </m:r>
                        </m:e>
                      </m:d>
                      <m:r>
                        <a:rPr kumimoji="1" lang="en-US" altLang="zh-CN" b="0" i="1">
                          <a:latin typeface="Cambria Math" charset="0"/>
                        </a:rPr>
                        <m:t>=</m:t>
                      </m:r>
                      <m:f>
                        <m:fPr>
                          <m:ctrlPr>
                            <a:rPr kumimoji="1" lang="mr-IN" altLang="zh-CN" b="0" i="1">
                              <a:latin typeface="Cambria Math" charset="0"/>
                            </a:rPr>
                          </m:ctrlPr>
                        </m:fPr>
                        <m:num>
                          <m:r>
                            <a:rPr kumimoji="1" lang="en-US" altLang="zh-CN" b="0" i="1">
                              <a:latin typeface="Cambria Math" charset="0"/>
                            </a:rPr>
                            <m:t>𝐺𝑎𝑖𝑛</m:t>
                          </m:r>
                          <m:r>
                            <a:rPr kumimoji="1" lang="en-US" altLang="zh-CN" b="0" i="1">
                              <a:latin typeface="Cambria Math" charset="0"/>
                            </a:rPr>
                            <m:t>(</m:t>
                          </m:r>
                          <m:r>
                            <a:rPr kumimoji="1" lang="en-US" altLang="zh-CN" b="0" i="1">
                              <a:latin typeface="Cambria Math" charset="0"/>
                            </a:rPr>
                            <m:t>𝑋</m:t>
                          </m:r>
                          <m:r>
                            <a:rPr kumimoji="1" lang="en-US" altLang="zh-CN" b="0" i="1">
                              <a:latin typeface="Cambria Math" charset="0"/>
                            </a:rPr>
                            <m:t>)</m:t>
                          </m:r>
                        </m:num>
                        <m:den>
                          <m:r>
                            <a:rPr kumimoji="1" lang="en-US" altLang="zh-CN" b="0" i="1">
                              <a:latin typeface="Cambria Math" charset="0"/>
                            </a:rPr>
                            <m:t>𝐻</m:t>
                          </m:r>
                          <m:r>
                            <a:rPr kumimoji="1" lang="en-US" altLang="zh-CN" b="0" i="1">
                              <a:latin typeface="Cambria Math" charset="0"/>
                            </a:rPr>
                            <m:t>(</m:t>
                          </m:r>
                          <m:r>
                            <a:rPr kumimoji="1" lang="en-US" altLang="zh-CN" b="0" i="1">
                              <a:latin typeface="Cambria Math" charset="0"/>
                            </a:rPr>
                            <m:t>𝑋</m:t>
                          </m:r>
                          <m:r>
                            <a:rPr kumimoji="1" lang="en-US" altLang="zh-CN" b="0" i="1">
                              <a:latin typeface="Cambria Math" charset="0"/>
                            </a:rPr>
                            <m:t>)</m:t>
                          </m:r>
                        </m:den>
                      </m:f>
                      <m:r>
                        <a:rPr kumimoji="1" lang="en-US" altLang="zh-CN" b="0" i="1">
                          <a:latin typeface="Cambria Math" charset="0"/>
                          <a:ea typeface="Cambria Math" charset="0"/>
                          <a:cs typeface="Cambria Math" charset="0"/>
                        </a:rPr>
                        <m:t>=0.107</m:t>
                      </m:r>
                      <m:r>
                        <a:rPr kumimoji="1" lang="zh-CN" altLang="en-US" b="0" i="1">
                          <a:latin typeface="Cambria Math" charset="0"/>
                          <a:ea typeface="Cambria Math" charset="0"/>
                          <a:cs typeface="Cambria Math" charset="0"/>
                        </a:rPr>
                        <m:t> </m:t>
                      </m:r>
                    </m:oMath>
                  </m:oMathPara>
                </a14:m>
                <a:endParaRPr kumimoji="1" lang="zh-CN" altLang="en-US"/>
              </a:p>
            </p:txBody>
          </p:sp>
        </mc:Choice>
        <mc:Fallback xmlns="">
          <p:sp>
            <p:nvSpPr>
              <p:cNvPr id="21" name="文本框 20"/>
              <p:cNvSpPr txBox="1">
                <a:spLocks noRot="1" noChangeAspect="1" noMove="1" noResize="1" noEditPoints="1" noAdjustHandles="1" noChangeArrowheads="1" noChangeShapeType="1" noTextEdit="1"/>
              </p:cNvSpPr>
              <p:nvPr/>
            </p:nvSpPr>
            <p:spPr>
              <a:xfrm>
                <a:off x="2837993" y="3949139"/>
                <a:ext cx="3681136" cy="669094"/>
              </a:xfrm>
              <a:prstGeom prst="rect">
                <a:avLst/>
              </a:prstGeom>
              <a:blipFill rotWithShape="0">
                <a:blip r:embed="rId7"/>
                <a:stretch>
                  <a:fillRect/>
                </a:stretch>
              </a:blipFill>
            </p:spPr>
            <p:txBody>
              <a:bodyPr/>
              <a:lstStyle/>
              <a:p>
                <a:r>
                  <a:rPr lang="zh-CN" altLang="en-US">
                    <a:noFill/>
                  </a:rPr>
                  <a:t> </a:t>
                </a:r>
              </a:p>
            </p:txBody>
          </p:sp>
        </mc:Fallback>
      </mc:AlternateContent>
      <p:graphicFrame>
        <p:nvGraphicFramePr>
          <p:cNvPr id="9" name="表格 8"/>
          <p:cNvGraphicFramePr>
            <a:graphicFrameLocks noGrp="1"/>
          </p:cNvGraphicFramePr>
          <p:nvPr>
            <p:extLst>
              <p:ext uri="{D42A27DB-BD31-4B8C-83A1-F6EECF244321}">
                <p14:modId xmlns:p14="http://schemas.microsoft.com/office/powerpoint/2010/main" val="115429590"/>
              </p:ext>
            </p:extLst>
          </p:nvPr>
        </p:nvGraphicFramePr>
        <p:xfrm>
          <a:off x="284095" y="346710"/>
          <a:ext cx="1019438" cy="4450080"/>
        </p:xfrm>
        <a:graphic>
          <a:graphicData uri="http://schemas.openxmlformats.org/drawingml/2006/table">
            <a:tbl>
              <a:tblPr>
                <a:tableStyleId>{5C22544A-7EE6-4342-B048-85BDC9FD1C3A}</a:tableStyleId>
              </a:tblPr>
              <a:tblGrid>
                <a:gridCol w="471481"/>
                <a:gridCol w="547957"/>
              </a:tblGrid>
              <a:tr h="370840">
                <a:tc>
                  <a:txBody>
                    <a:bodyPr/>
                    <a:lstStyle/>
                    <a:p>
                      <a:r>
                        <a:rPr lang="en-US" altLang="zh-CN"/>
                        <a:t>1</a:t>
                      </a:r>
                      <a:endParaRPr lang="zh-CN" altLang="en-US"/>
                    </a:p>
                  </a:txBody>
                  <a:tcPr/>
                </a:tc>
                <a:tc>
                  <a:txBody>
                    <a:bodyPr/>
                    <a:lstStyle/>
                    <a:p>
                      <a:r>
                        <a:rPr lang="en-US" altLang="zh-CN"/>
                        <a:t>C1</a:t>
                      </a:r>
                      <a:endParaRPr lang="zh-CN" altLang="en-US"/>
                    </a:p>
                  </a:txBody>
                  <a:tcPr/>
                </a:tc>
              </a:tr>
              <a:tr h="370840">
                <a:tc>
                  <a:txBody>
                    <a:bodyPr/>
                    <a:lstStyle/>
                    <a:p>
                      <a:r>
                        <a:rPr lang="en-US" altLang="zh-CN"/>
                        <a:t>3</a:t>
                      </a:r>
                      <a:endParaRPr lang="zh-CN" altLang="en-US"/>
                    </a:p>
                  </a:txBody>
                  <a:tcPr/>
                </a:tc>
                <a:tc>
                  <a:txBody>
                    <a:bodyPr/>
                    <a:lstStyle/>
                    <a:p>
                      <a:r>
                        <a:rPr lang="en-US" altLang="zh-CN"/>
                        <a:t>C1</a:t>
                      </a:r>
                      <a:endParaRPr lang="zh-CN" altLang="en-US"/>
                    </a:p>
                  </a:txBody>
                  <a:tcPr/>
                </a:tc>
              </a:tr>
              <a:tr h="370840">
                <a:tc>
                  <a:txBody>
                    <a:bodyPr/>
                    <a:lstStyle/>
                    <a:p>
                      <a:r>
                        <a:rPr lang="en-US" altLang="zh-CN"/>
                        <a:t>4</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5</a:t>
                      </a:r>
                      <a:endParaRPr lang="zh-CN" altLang="en-US"/>
                    </a:p>
                  </a:txBody>
                  <a:tcPr/>
                </a:tc>
                <a:tc>
                  <a:txBody>
                    <a:bodyPr/>
                    <a:lstStyle/>
                    <a:p>
                      <a:r>
                        <a:rPr lang="en-US" altLang="zh-CN"/>
                        <a:t>C1</a:t>
                      </a:r>
                      <a:endParaRPr lang="zh-CN" altLang="en-US"/>
                    </a:p>
                  </a:txBody>
                  <a:tcPr/>
                </a:tc>
              </a:tr>
              <a:tr h="370840">
                <a:tc>
                  <a:txBody>
                    <a:bodyPr/>
                    <a:lstStyle/>
                    <a:p>
                      <a:r>
                        <a:rPr lang="en-US" altLang="zh-CN"/>
                        <a:t>5</a:t>
                      </a:r>
                      <a:endParaRPr lang="zh-CN" altLang="en-US"/>
                    </a:p>
                  </a:txBody>
                  <a:tcPr>
                    <a:lnB w="38100" cap="flat" cmpd="sng" algn="ctr">
                      <a:solidFill>
                        <a:srgbClr val="FF0000"/>
                      </a:solidFill>
                      <a:prstDash val="solid"/>
                      <a:round/>
                      <a:headEnd type="none" w="med" len="med"/>
                      <a:tailEnd type="none" w="med" len="med"/>
                    </a:lnB>
                  </a:tcPr>
                </a:tc>
                <a:tc>
                  <a:txBody>
                    <a:bodyPr/>
                    <a:lstStyle/>
                    <a:p>
                      <a:r>
                        <a:rPr lang="en-US" altLang="zh-CN"/>
                        <a:t>C1</a:t>
                      </a:r>
                      <a:endParaRPr lang="zh-CN" altLang="en-US"/>
                    </a:p>
                  </a:txBody>
                  <a:tcPr>
                    <a:lnB w="38100" cap="flat" cmpd="sng" algn="ctr">
                      <a:solidFill>
                        <a:srgbClr val="FF0000"/>
                      </a:solidFill>
                      <a:prstDash val="solid"/>
                      <a:round/>
                      <a:headEnd type="none" w="med" len="med"/>
                      <a:tailEnd type="none" w="med" len="med"/>
                    </a:lnB>
                  </a:tcPr>
                </a:tc>
              </a:tr>
              <a:tr h="370840">
                <a:tc>
                  <a:txBody>
                    <a:bodyPr/>
                    <a:lstStyle/>
                    <a:p>
                      <a:r>
                        <a:rPr lang="en-US" altLang="zh-CN"/>
                        <a:t>6</a:t>
                      </a:r>
                      <a:endParaRPr lang="zh-CN" altLang="en-US"/>
                    </a:p>
                  </a:txBody>
                  <a:tcPr>
                    <a:lnT w="38100" cap="flat" cmpd="sng" algn="ctr">
                      <a:solidFill>
                        <a:srgbClr val="FF0000"/>
                      </a:solidFill>
                      <a:prstDash val="solid"/>
                      <a:round/>
                      <a:headEnd type="none" w="med" len="med"/>
                      <a:tailEnd type="none" w="med" len="med"/>
                    </a:lnT>
                    <a:solidFill>
                      <a:srgbClr val="92D050"/>
                    </a:solidFill>
                  </a:tcPr>
                </a:tc>
                <a:tc>
                  <a:txBody>
                    <a:bodyPr/>
                    <a:lstStyle/>
                    <a:p>
                      <a:r>
                        <a:rPr lang="en-US" altLang="zh-CN"/>
                        <a:t>C2</a:t>
                      </a:r>
                      <a:endParaRPr lang="zh-CN" altLang="en-US"/>
                    </a:p>
                  </a:txBody>
                  <a:tcPr>
                    <a:lnT w="38100" cap="flat" cmpd="sng" algn="ctr">
                      <a:solidFill>
                        <a:srgbClr val="FF0000"/>
                      </a:solidFill>
                      <a:prstDash val="solid"/>
                      <a:round/>
                      <a:headEnd type="none" w="med" len="med"/>
                      <a:tailEnd type="none" w="med" len="med"/>
                    </a:lnT>
                    <a:solidFill>
                      <a:srgbClr val="92D050"/>
                    </a:solidFill>
                  </a:tcPr>
                </a:tc>
              </a:tr>
              <a:tr h="370840">
                <a:tc>
                  <a:txBody>
                    <a:bodyPr/>
                    <a:lstStyle/>
                    <a:p>
                      <a:r>
                        <a:rPr lang="en-US" altLang="zh-CN"/>
                        <a:t>7</a:t>
                      </a:r>
                      <a:endParaRPr lang="zh-CN" altLang="en-US"/>
                    </a:p>
                  </a:txBody>
                  <a:tcPr/>
                </a:tc>
                <a:tc>
                  <a:txBody>
                    <a:bodyPr/>
                    <a:lstStyle/>
                    <a:p>
                      <a:r>
                        <a:rPr lang="en-US" altLang="zh-CN"/>
                        <a:t>C1</a:t>
                      </a:r>
                      <a:endParaRPr lang="zh-CN" altLang="en-US"/>
                    </a:p>
                  </a:txBody>
                  <a:tcPr/>
                </a:tc>
              </a:tr>
              <a:tr h="370840">
                <a:tc>
                  <a:txBody>
                    <a:bodyPr/>
                    <a:lstStyle/>
                    <a:p>
                      <a:r>
                        <a:rPr lang="en-US" altLang="zh-CN"/>
                        <a:t>7</a:t>
                      </a:r>
                      <a:endParaRPr lang="zh-CN" altLang="en-US"/>
                    </a:p>
                  </a:txBody>
                  <a:tcPr/>
                </a:tc>
                <a:tc>
                  <a:txBody>
                    <a:bodyPr/>
                    <a:lstStyle/>
                    <a:p>
                      <a:r>
                        <a:rPr lang="en-US" altLang="zh-CN"/>
                        <a:t>C1</a:t>
                      </a:r>
                      <a:endParaRPr lang="zh-CN" altLang="en-US"/>
                    </a:p>
                  </a:txBody>
                  <a:tcPr/>
                </a:tc>
              </a:tr>
              <a:tr h="370840">
                <a:tc>
                  <a:txBody>
                    <a:bodyPr/>
                    <a:lstStyle/>
                    <a:p>
                      <a:r>
                        <a:rPr lang="en-US" altLang="zh-CN"/>
                        <a:t>8</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10</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11</a:t>
                      </a:r>
                      <a:endParaRPr lang="zh-CN" altLang="en-US"/>
                    </a:p>
                  </a:txBody>
                  <a:tcPr/>
                </a:tc>
                <a:tc>
                  <a:txBody>
                    <a:bodyPr/>
                    <a:lstStyle/>
                    <a:p>
                      <a:r>
                        <a:rPr lang="en-US" altLang="zh-CN"/>
                        <a:t>C1</a:t>
                      </a:r>
                      <a:endParaRPr lang="zh-CN" altLang="en-US"/>
                    </a:p>
                  </a:txBody>
                  <a:tcPr/>
                </a:tc>
              </a:tr>
              <a:tr h="370840">
                <a:tc>
                  <a:txBody>
                    <a:bodyPr/>
                    <a:lstStyle/>
                    <a:p>
                      <a:r>
                        <a:rPr lang="en-US" altLang="zh-CN"/>
                        <a:t>13</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bl>
          </a:graphicData>
        </a:graphic>
      </p:graphicFrame>
      <p:sp>
        <p:nvSpPr>
          <p:cNvPr id="10" name="文本框 9"/>
          <p:cNvSpPr txBox="1"/>
          <p:nvPr/>
        </p:nvSpPr>
        <p:spPr>
          <a:xfrm>
            <a:off x="1691680" y="649519"/>
            <a:ext cx="877163"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信息熵</a:t>
            </a:r>
          </a:p>
        </p:txBody>
      </p:sp>
      <p:sp>
        <p:nvSpPr>
          <p:cNvPr id="11" name="文本框 10"/>
          <p:cNvSpPr txBox="1"/>
          <p:nvPr/>
        </p:nvSpPr>
        <p:spPr>
          <a:xfrm>
            <a:off x="1691679" y="1284124"/>
            <a:ext cx="877163"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条件熵</a:t>
            </a:r>
          </a:p>
        </p:txBody>
      </p:sp>
      <p:sp>
        <p:nvSpPr>
          <p:cNvPr id="12" name="文本框 11"/>
          <p:cNvSpPr txBox="1"/>
          <p:nvPr/>
        </p:nvSpPr>
        <p:spPr>
          <a:xfrm>
            <a:off x="1478857" y="2454588"/>
            <a:ext cx="1107996"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信息增益</a:t>
            </a:r>
          </a:p>
        </p:txBody>
      </p:sp>
      <p:sp>
        <p:nvSpPr>
          <p:cNvPr id="13" name="文本框 12"/>
          <p:cNvSpPr txBox="1"/>
          <p:nvPr/>
        </p:nvSpPr>
        <p:spPr>
          <a:xfrm>
            <a:off x="1691679" y="3184471"/>
            <a:ext cx="877163"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分割熵</a:t>
            </a:r>
          </a:p>
        </p:txBody>
      </p:sp>
      <p:sp>
        <p:nvSpPr>
          <p:cNvPr id="14" name="文本框 13"/>
          <p:cNvSpPr txBox="1"/>
          <p:nvPr/>
        </p:nvSpPr>
        <p:spPr>
          <a:xfrm>
            <a:off x="1499165" y="4099020"/>
            <a:ext cx="1338828" cy="369332"/>
          </a:xfrm>
          <a:prstGeom prst="rect">
            <a:avLst/>
          </a:prstGeom>
          <a:noFill/>
        </p:spPr>
        <p:txBody>
          <a:bodyPr wrap="none" rtlCol="0">
            <a:spAutoFit/>
          </a:bodyPr>
          <a:lstStyle/>
          <a:p>
            <a:r>
              <a:rPr kumimoji="1" lang="zh-CN" altLang="en-US">
                <a:solidFill>
                  <a:srgbClr val="EB0303"/>
                </a:solidFill>
                <a:latin typeface="Microsoft YaHei" charset="-122"/>
                <a:ea typeface="Microsoft YaHei" charset="-122"/>
                <a:cs typeface="Microsoft YaHei" charset="-122"/>
              </a:rPr>
              <a:t>信息增益率</a:t>
            </a:r>
          </a:p>
        </p:txBody>
      </p:sp>
    </p:spTree>
    <p:extLst>
      <p:ext uri="{BB962C8B-B14F-4D97-AF65-F5344CB8AC3E}">
        <p14:creationId xmlns:p14="http://schemas.microsoft.com/office/powerpoint/2010/main" val="111210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p:bldP spid="8" grpId="0"/>
      <p:bldP spid="21" grpId="0"/>
      <p:bldP spid="11" grpId="0"/>
      <p:bldP spid="12" grpId="0"/>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47805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第二节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连续特征离散</a:t>
            </a:r>
            <a:r>
              <a:rPr lang="zh-CN" altLang="en-US" sz="3000" b="1" kern="0" dirty="0" smtClean="0">
                <a:solidFill>
                  <a:srgbClr val="C9394A"/>
                </a:solidFill>
                <a:latin typeface="微软雅黑" charset="0"/>
                <a:ea typeface="微软雅黑" charset="0"/>
                <a:cs typeface="微软雅黑" charset="0"/>
              </a:rPr>
              <a:t>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2396564" y="1491630"/>
            <a:ext cx="4317207"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有监督</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 基于</a:t>
            </a:r>
            <a:r>
              <a:rPr kumimoji="1" lang="en-US" altLang="zh-CN" sz="2400" dirty="0">
                <a:latin typeface="Microsoft YaHei" charset="-122"/>
                <a:ea typeface="Microsoft YaHei" charset="-122"/>
                <a:cs typeface="Microsoft YaHei" charset="-122"/>
              </a:rPr>
              <a:t>Gini</a:t>
            </a:r>
            <a:r>
              <a:rPr kumimoji="1" lang="zh-CN" altLang="en-US" sz="2400" dirty="0">
                <a:latin typeface="Microsoft YaHei" charset="-122"/>
                <a:ea typeface="Microsoft YaHei" charset="-122"/>
                <a:cs typeface="Microsoft YaHei" charset="-122"/>
              </a:rPr>
              <a:t>增益的离散化</a:t>
            </a:r>
          </a:p>
        </p:txBody>
      </p:sp>
      <mc:AlternateContent xmlns:mc="http://schemas.openxmlformats.org/markup-compatibility/2006" xmlns:a14="http://schemas.microsoft.com/office/drawing/2010/main">
        <mc:Choice Requires="a14">
          <p:sp>
            <p:nvSpPr>
              <p:cNvPr id="5" name="矩形 4"/>
              <p:cNvSpPr/>
              <p:nvPr/>
            </p:nvSpPr>
            <p:spPr>
              <a:xfrm>
                <a:off x="3129407" y="3000377"/>
                <a:ext cx="2360903" cy="763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b="0" i="0">
                          <a:latin typeface="Cambria Math" charset="0"/>
                        </a:rPr>
                        <m:t>G</m:t>
                      </m:r>
                      <m:r>
                        <a:rPr kumimoji="1" lang="en-US" altLang="zh-CN" b="0" i="1">
                          <a:latin typeface="Cambria Math" charset="0"/>
                        </a:rPr>
                        <m:t>𝑖𝑛𝑖</m:t>
                      </m:r>
                      <m:d>
                        <m:dPr>
                          <m:ctrlPr>
                            <a:rPr kumimoji="1" lang="en-US" altLang="zh-CN" i="1">
                              <a:latin typeface="Cambria Math" charset="0"/>
                            </a:rPr>
                          </m:ctrlPr>
                        </m:dPr>
                        <m:e>
                          <m:r>
                            <a:rPr kumimoji="1" lang="en-US" altLang="zh-CN" b="0" i="1">
                              <a:latin typeface="Cambria Math" charset="0"/>
                            </a:rPr>
                            <m:t>𝑋</m:t>
                          </m:r>
                        </m:e>
                      </m:d>
                      <m:r>
                        <a:rPr kumimoji="1" lang="mr-IN" altLang="zh-CN" i="1">
                          <a:latin typeface="Cambria Math" charset="0"/>
                          <a:ea typeface="Cambria Math" charset="0"/>
                          <a:cs typeface="Cambria Math" charset="0"/>
                        </a:rPr>
                        <m:t>=</m:t>
                      </m:r>
                      <m:r>
                        <a:rPr kumimoji="1" lang="en-US" altLang="zh-CN" b="0" i="1">
                          <a:latin typeface="Cambria Math" charset="0"/>
                          <a:ea typeface="Cambria Math" charset="0"/>
                          <a:cs typeface="Cambria Math" charset="0"/>
                        </a:rPr>
                        <m:t>1</m:t>
                      </m:r>
                      <m:r>
                        <a:rPr kumimoji="1" lang="en-US" altLang="zh-CN" i="1">
                          <a:latin typeface="Cambria Math" charset="0"/>
                          <a:ea typeface="Cambria Math" charset="0"/>
                          <a:cs typeface="Cambria Math" charset="0"/>
                        </a:rPr>
                        <m:t>−</m:t>
                      </m:r>
                      <m:nary>
                        <m:naryPr>
                          <m:chr m:val="∑"/>
                          <m:subHide m:val="on"/>
                          <m:supHide m:val="on"/>
                          <m:ctrlPr>
                            <a:rPr kumimoji="1" lang="en-US" altLang="zh-CN" i="1">
                              <a:latin typeface="Cambria Math" charset="0"/>
                              <a:ea typeface="Cambria Math" charset="0"/>
                              <a:cs typeface="Cambria Math" charset="0"/>
                            </a:rPr>
                          </m:ctrlPr>
                        </m:naryPr>
                        <m:sub/>
                        <m:sup/>
                        <m:e>
                          <m:sSubSup>
                            <m:sSubSupPr>
                              <m:ctrlPr>
                                <a:rPr kumimoji="1" lang="en-US" altLang="zh-CN" i="1">
                                  <a:latin typeface="Cambria Math" charset="0"/>
                                  <a:ea typeface="Cambria Math" charset="0"/>
                                  <a:cs typeface="Cambria Math" charset="0"/>
                                </a:rPr>
                              </m:ctrlPr>
                            </m:sSubSupPr>
                            <m:e>
                              <m:r>
                                <a:rPr kumimoji="1" lang="en-US" altLang="zh-CN" b="0" i="1">
                                  <a:latin typeface="Cambria Math" charset="0"/>
                                  <a:ea typeface="Cambria Math" charset="0"/>
                                  <a:cs typeface="Cambria Math" charset="0"/>
                                </a:rPr>
                                <m:t>𝑝</m:t>
                              </m:r>
                            </m:e>
                            <m:sub>
                              <m:r>
                                <a:rPr kumimoji="1" lang="en-US" altLang="zh-CN" b="0" i="1">
                                  <a:latin typeface="Cambria Math" charset="0"/>
                                  <a:ea typeface="Cambria Math" charset="0"/>
                                  <a:cs typeface="Cambria Math" charset="0"/>
                                </a:rPr>
                                <m:t>𝑖</m:t>
                              </m:r>
                            </m:sub>
                            <m:sup>
                              <m:r>
                                <a:rPr kumimoji="1" lang="en-US" altLang="zh-CN" b="0" i="1">
                                  <a:latin typeface="Cambria Math" charset="0"/>
                                  <a:ea typeface="Cambria Math" charset="0"/>
                                  <a:cs typeface="Cambria Math" charset="0"/>
                                </a:rPr>
                                <m:t>2</m:t>
                              </m:r>
                            </m:sup>
                          </m:sSubSup>
                        </m:e>
                      </m:nary>
                    </m:oMath>
                  </m:oMathPara>
                </a14:m>
                <a:endParaRPr lang="zh-CN" altLang="en-US"/>
              </a:p>
            </p:txBody>
          </p:sp>
        </mc:Choice>
        <mc:Fallback xmlns="">
          <p:sp>
            <p:nvSpPr>
              <p:cNvPr id="5" name="矩形 4"/>
              <p:cNvSpPr>
                <a:spLocks noRot="1" noChangeAspect="1" noMove="1" noResize="1" noEditPoints="1" noAdjustHandles="1" noChangeArrowheads="1" noChangeShapeType="1" noTextEdit="1"/>
              </p:cNvSpPr>
              <p:nvPr/>
            </p:nvSpPr>
            <p:spPr>
              <a:xfrm>
                <a:off x="3129407" y="3000377"/>
                <a:ext cx="2360903" cy="763029"/>
              </a:xfrm>
              <a:prstGeom prst="rect">
                <a:avLst/>
              </a:prstGeom>
              <a:blipFill rotWithShape="0">
                <a:blip r:embed="rId3"/>
                <a:stretch>
                  <a:fillRect/>
                </a:stretch>
              </a:blipFill>
            </p:spPr>
            <p:txBody>
              <a:bodyPr/>
              <a:lstStyle/>
              <a:p>
                <a:r>
                  <a:rPr lang="zh-CN" altLang="en-US">
                    <a:noFill/>
                  </a:rPr>
                  <a:t> </a:t>
                </a:r>
              </a:p>
            </p:txBody>
          </p:sp>
        </mc:Fallback>
      </mc:AlternateContent>
      <p:sp>
        <p:nvSpPr>
          <p:cNvPr id="9" name="文本框 8"/>
          <p:cNvSpPr txBox="1"/>
          <p:nvPr/>
        </p:nvSpPr>
        <p:spPr>
          <a:xfrm>
            <a:off x="1862115" y="3159580"/>
            <a:ext cx="1082348" cy="369332"/>
          </a:xfrm>
          <a:prstGeom prst="rect">
            <a:avLst/>
          </a:prstGeom>
          <a:noFill/>
        </p:spPr>
        <p:txBody>
          <a:bodyPr wrap="none" rtlCol="0">
            <a:spAutoFit/>
          </a:bodyPr>
          <a:lstStyle/>
          <a:p>
            <a:r>
              <a:rPr kumimoji="1" lang="en-US" altLang="zh-CN">
                <a:latin typeface="Microsoft YaHei" charset="-122"/>
                <a:ea typeface="Microsoft YaHei" charset="-122"/>
                <a:cs typeface="Microsoft YaHei" charset="-122"/>
              </a:rPr>
              <a:t>Gini</a:t>
            </a:r>
            <a:r>
              <a:rPr kumimoji="1" lang="zh-CN" altLang="en-US">
                <a:latin typeface="Microsoft YaHei" charset="-122"/>
                <a:ea typeface="Microsoft YaHei" charset="-122"/>
                <a:cs typeface="Microsoft YaHei" charset="-122"/>
              </a:rPr>
              <a:t>指数</a:t>
            </a:r>
          </a:p>
        </p:txBody>
      </p:sp>
      <p:sp>
        <p:nvSpPr>
          <p:cNvPr id="10" name="文本框 9"/>
          <p:cNvSpPr txBox="1"/>
          <p:nvPr/>
        </p:nvSpPr>
        <p:spPr>
          <a:xfrm>
            <a:off x="1868357" y="3870368"/>
            <a:ext cx="1082348" cy="369332"/>
          </a:xfrm>
          <a:prstGeom prst="rect">
            <a:avLst/>
          </a:prstGeom>
          <a:noFill/>
        </p:spPr>
        <p:txBody>
          <a:bodyPr wrap="none" rtlCol="0">
            <a:spAutoFit/>
          </a:bodyPr>
          <a:lstStyle/>
          <a:p>
            <a:r>
              <a:rPr kumimoji="1" lang="en-US" altLang="zh-CN">
                <a:latin typeface="Microsoft YaHei" charset="-122"/>
                <a:ea typeface="Microsoft YaHei" charset="-122"/>
                <a:cs typeface="Microsoft YaHei" charset="-122"/>
              </a:rPr>
              <a:t>Gini</a:t>
            </a:r>
            <a:r>
              <a:rPr kumimoji="1" lang="zh-CN" altLang="en-US">
                <a:latin typeface="Microsoft YaHei" charset="-122"/>
                <a:ea typeface="Microsoft YaHei" charset="-122"/>
                <a:cs typeface="Microsoft YaHei" charset="-122"/>
              </a:rPr>
              <a:t>增益</a:t>
            </a:r>
          </a:p>
        </p:txBody>
      </p:sp>
      <mc:AlternateContent xmlns:mc="http://schemas.openxmlformats.org/markup-compatibility/2006" xmlns:a14="http://schemas.microsoft.com/office/drawing/2010/main">
        <mc:Choice Requires="a14">
          <p:sp>
            <p:nvSpPr>
              <p:cNvPr id="11" name="文本框 10"/>
              <p:cNvSpPr txBox="1"/>
              <p:nvPr/>
            </p:nvSpPr>
            <p:spPr>
              <a:xfrm>
                <a:off x="3100198" y="3673519"/>
                <a:ext cx="3702488" cy="7630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a:latin typeface="Cambria Math" charset="0"/>
                        </a:rPr>
                        <m:t>𝐺𝑖𝑛𝑖𝐺𝑎𝑖𝑛</m:t>
                      </m:r>
                      <m:d>
                        <m:dPr>
                          <m:ctrlPr>
                            <a:rPr kumimoji="1" lang="en-US" altLang="zh-CN" b="0" i="1">
                              <a:latin typeface="Cambria Math" charset="0"/>
                            </a:rPr>
                          </m:ctrlPr>
                        </m:dPr>
                        <m:e>
                          <m:r>
                            <a:rPr kumimoji="1" lang="en-US" altLang="zh-CN" b="0" i="1">
                              <a:latin typeface="Cambria Math" charset="0"/>
                            </a:rPr>
                            <m:t>𝑋</m:t>
                          </m:r>
                        </m:e>
                      </m:d>
                      <m:r>
                        <a:rPr kumimoji="1" lang="en-US" altLang="zh-CN" b="0" i="1">
                          <a:latin typeface="Cambria Math" charset="0"/>
                        </a:rPr>
                        <m:t>=</m:t>
                      </m:r>
                      <m:nary>
                        <m:naryPr>
                          <m:chr m:val="∑"/>
                          <m:subHide m:val="on"/>
                          <m:supHide m:val="on"/>
                          <m:ctrlPr>
                            <a:rPr kumimoji="1" lang="en-US" altLang="zh-CN" b="0" i="1">
                              <a:latin typeface="Cambria Math" charset="0"/>
                            </a:rPr>
                          </m:ctrlPr>
                        </m:naryPr>
                        <m:sub/>
                        <m:sup/>
                        <m:e>
                          <m:r>
                            <a:rPr kumimoji="1" lang="en-US" altLang="zh-CN" b="0" i="1">
                              <a:latin typeface="Cambria Math" charset="0"/>
                            </a:rPr>
                            <m:t>𝑝</m:t>
                          </m:r>
                          <m:r>
                            <a:rPr kumimoji="1" lang="en-US" altLang="zh-CN" b="0" i="1">
                              <a:latin typeface="Cambria Math" charset="0"/>
                            </a:rPr>
                            <m:t>(</m:t>
                          </m:r>
                          <m:sSub>
                            <m:sSubPr>
                              <m:ctrlPr>
                                <a:rPr kumimoji="1" lang="en-US" altLang="zh-CN" b="0" i="1">
                                  <a:latin typeface="Cambria Math" charset="0"/>
                                </a:rPr>
                              </m:ctrlPr>
                            </m:sSubPr>
                            <m:e>
                              <m:r>
                                <a:rPr kumimoji="1" lang="en-US" altLang="zh-CN" b="0" i="1">
                                  <a:latin typeface="Cambria Math" charset="0"/>
                                </a:rPr>
                                <m:t>𝑋</m:t>
                              </m:r>
                            </m:e>
                            <m:sub>
                              <m:r>
                                <a:rPr kumimoji="1" lang="en-US" altLang="zh-CN" b="0" i="1">
                                  <a:latin typeface="Cambria Math" charset="0"/>
                                </a:rPr>
                                <m:t>𝑖</m:t>
                              </m:r>
                            </m:sub>
                          </m:sSub>
                          <m:r>
                            <a:rPr kumimoji="1" lang="en-US" altLang="zh-CN" b="0" i="1">
                              <a:latin typeface="Cambria Math" charset="0"/>
                            </a:rPr>
                            <m:t>)</m:t>
                          </m:r>
                          <m:r>
                            <a:rPr kumimoji="1" lang="en-US" altLang="zh-CN" b="0" i="1">
                              <a:latin typeface="Cambria Math" charset="0"/>
                              <a:ea typeface="Cambria Math" charset="0"/>
                              <a:cs typeface="Cambria Math" charset="0"/>
                            </a:rPr>
                            <m:t>∙</m:t>
                          </m:r>
                          <m:r>
                            <a:rPr kumimoji="1" lang="en-US" altLang="zh-CN" b="0" i="1">
                              <a:latin typeface="Cambria Math" charset="0"/>
                              <a:ea typeface="Cambria Math" charset="0"/>
                              <a:cs typeface="Cambria Math" charset="0"/>
                            </a:rPr>
                            <m:t>𝐺𝑖𝑛𝑖</m:t>
                          </m:r>
                          <m:r>
                            <a:rPr kumimoji="1" lang="en-US" altLang="zh-CN" b="0" i="1">
                              <a:latin typeface="Cambria Math" charset="0"/>
                              <a:ea typeface="Cambria Math" charset="0"/>
                              <a:cs typeface="Cambria Math" charset="0"/>
                            </a:rPr>
                            <m:t>(</m:t>
                          </m:r>
                          <m:r>
                            <a:rPr kumimoji="1" lang="en-US" altLang="zh-CN" b="0" i="1">
                              <a:latin typeface="Cambria Math" charset="0"/>
                              <a:ea typeface="Cambria Math" charset="0"/>
                              <a:cs typeface="Cambria Math" charset="0"/>
                            </a:rPr>
                            <m:t>𝑋𝑖</m:t>
                          </m:r>
                          <m:r>
                            <a:rPr kumimoji="1" lang="en-US" altLang="zh-CN" b="0" i="1">
                              <a:latin typeface="Cambria Math" charset="0"/>
                              <a:ea typeface="Cambria Math" charset="0"/>
                              <a:cs typeface="Cambria Math" charset="0"/>
                            </a:rPr>
                            <m:t>)</m:t>
                          </m:r>
                        </m:e>
                      </m:nary>
                    </m:oMath>
                  </m:oMathPara>
                </a14:m>
                <a:endParaRPr kumimoji="1" lang="zh-CN" altLang="en-US"/>
              </a:p>
            </p:txBody>
          </p:sp>
        </mc:Choice>
        <mc:Fallback xmlns="">
          <p:sp>
            <p:nvSpPr>
              <p:cNvPr id="11" name="文本框 10"/>
              <p:cNvSpPr txBox="1">
                <a:spLocks noRot="1" noChangeAspect="1" noMove="1" noResize="1" noEditPoints="1" noAdjustHandles="1" noChangeArrowheads="1" noChangeShapeType="1" noTextEdit="1"/>
              </p:cNvSpPr>
              <p:nvPr/>
            </p:nvSpPr>
            <p:spPr>
              <a:xfrm>
                <a:off x="3100198" y="3673519"/>
                <a:ext cx="3702488" cy="763029"/>
              </a:xfrm>
              <a:prstGeom prst="rect">
                <a:avLst/>
              </a:prstGeom>
              <a:blipFill rotWithShape="0">
                <a:blip r:embed="rId4"/>
                <a:stretch>
                  <a:fillRect/>
                </a:stretch>
              </a:blipFill>
            </p:spPr>
            <p:txBody>
              <a:bodyPr/>
              <a:lstStyle/>
              <a:p>
                <a:r>
                  <a:rPr lang="zh-CN" altLang="en-US">
                    <a:noFill/>
                  </a:rPr>
                  <a:t> </a:t>
                </a:r>
              </a:p>
            </p:txBody>
          </p:sp>
        </mc:Fallback>
      </mc:AlternateContent>
      <p:graphicFrame>
        <p:nvGraphicFramePr>
          <p:cNvPr id="24" name="表格 23"/>
          <p:cNvGraphicFramePr>
            <a:graphicFrameLocks noGrp="1"/>
          </p:cNvGraphicFramePr>
          <p:nvPr>
            <p:extLst>
              <p:ext uri="{D42A27DB-BD31-4B8C-83A1-F6EECF244321}">
                <p14:modId xmlns:p14="http://schemas.microsoft.com/office/powerpoint/2010/main" val="115429590"/>
              </p:ext>
            </p:extLst>
          </p:nvPr>
        </p:nvGraphicFramePr>
        <p:xfrm>
          <a:off x="284095" y="346710"/>
          <a:ext cx="1019438" cy="4450080"/>
        </p:xfrm>
        <a:graphic>
          <a:graphicData uri="http://schemas.openxmlformats.org/drawingml/2006/table">
            <a:tbl>
              <a:tblPr>
                <a:tableStyleId>{5C22544A-7EE6-4342-B048-85BDC9FD1C3A}</a:tableStyleId>
              </a:tblPr>
              <a:tblGrid>
                <a:gridCol w="471481"/>
                <a:gridCol w="547957"/>
              </a:tblGrid>
              <a:tr h="370840">
                <a:tc>
                  <a:txBody>
                    <a:bodyPr/>
                    <a:lstStyle/>
                    <a:p>
                      <a:r>
                        <a:rPr lang="en-US" altLang="zh-CN"/>
                        <a:t>1</a:t>
                      </a:r>
                      <a:endParaRPr lang="zh-CN" altLang="en-US"/>
                    </a:p>
                  </a:txBody>
                  <a:tcPr/>
                </a:tc>
                <a:tc>
                  <a:txBody>
                    <a:bodyPr/>
                    <a:lstStyle/>
                    <a:p>
                      <a:r>
                        <a:rPr lang="en-US" altLang="zh-CN"/>
                        <a:t>C1</a:t>
                      </a:r>
                      <a:endParaRPr lang="zh-CN" altLang="en-US"/>
                    </a:p>
                  </a:txBody>
                  <a:tcPr/>
                </a:tc>
              </a:tr>
              <a:tr h="370840">
                <a:tc>
                  <a:txBody>
                    <a:bodyPr/>
                    <a:lstStyle/>
                    <a:p>
                      <a:r>
                        <a:rPr lang="en-US" altLang="zh-CN"/>
                        <a:t>3</a:t>
                      </a:r>
                      <a:endParaRPr lang="zh-CN" altLang="en-US"/>
                    </a:p>
                  </a:txBody>
                  <a:tcPr/>
                </a:tc>
                <a:tc>
                  <a:txBody>
                    <a:bodyPr/>
                    <a:lstStyle/>
                    <a:p>
                      <a:r>
                        <a:rPr lang="en-US" altLang="zh-CN"/>
                        <a:t>C1</a:t>
                      </a:r>
                      <a:endParaRPr lang="zh-CN" altLang="en-US"/>
                    </a:p>
                  </a:txBody>
                  <a:tcPr/>
                </a:tc>
              </a:tr>
              <a:tr h="370840">
                <a:tc>
                  <a:txBody>
                    <a:bodyPr/>
                    <a:lstStyle/>
                    <a:p>
                      <a:r>
                        <a:rPr lang="en-US" altLang="zh-CN"/>
                        <a:t>4</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5</a:t>
                      </a:r>
                      <a:endParaRPr lang="zh-CN" altLang="en-US"/>
                    </a:p>
                  </a:txBody>
                  <a:tcPr/>
                </a:tc>
                <a:tc>
                  <a:txBody>
                    <a:bodyPr/>
                    <a:lstStyle/>
                    <a:p>
                      <a:r>
                        <a:rPr lang="en-US" altLang="zh-CN"/>
                        <a:t>C1</a:t>
                      </a:r>
                      <a:endParaRPr lang="zh-CN" altLang="en-US"/>
                    </a:p>
                  </a:txBody>
                  <a:tcPr/>
                </a:tc>
              </a:tr>
              <a:tr h="370840">
                <a:tc>
                  <a:txBody>
                    <a:bodyPr/>
                    <a:lstStyle/>
                    <a:p>
                      <a:r>
                        <a:rPr lang="en-US" altLang="zh-CN"/>
                        <a:t>5</a:t>
                      </a:r>
                      <a:endParaRPr lang="zh-CN" altLang="en-US"/>
                    </a:p>
                  </a:txBody>
                  <a:tcPr>
                    <a:lnB w="38100" cap="flat" cmpd="sng" algn="ctr">
                      <a:solidFill>
                        <a:srgbClr val="FF0000"/>
                      </a:solidFill>
                      <a:prstDash val="solid"/>
                      <a:round/>
                      <a:headEnd type="none" w="med" len="med"/>
                      <a:tailEnd type="none" w="med" len="med"/>
                    </a:lnB>
                  </a:tcPr>
                </a:tc>
                <a:tc>
                  <a:txBody>
                    <a:bodyPr/>
                    <a:lstStyle/>
                    <a:p>
                      <a:r>
                        <a:rPr lang="en-US" altLang="zh-CN"/>
                        <a:t>C1</a:t>
                      </a:r>
                      <a:endParaRPr lang="zh-CN" altLang="en-US"/>
                    </a:p>
                  </a:txBody>
                  <a:tcPr>
                    <a:lnB w="38100" cap="flat" cmpd="sng" algn="ctr">
                      <a:solidFill>
                        <a:srgbClr val="FF0000"/>
                      </a:solidFill>
                      <a:prstDash val="solid"/>
                      <a:round/>
                      <a:headEnd type="none" w="med" len="med"/>
                      <a:tailEnd type="none" w="med" len="med"/>
                    </a:lnB>
                  </a:tcPr>
                </a:tc>
              </a:tr>
              <a:tr h="370840">
                <a:tc>
                  <a:txBody>
                    <a:bodyPr/>
                    <a:lstStyle/>
                    <a:p>
                      <a:r>
                        <a:rPr lang="en-US" altLang="zh-CN"/>
                        <a:t>6</a:t>
                      </a:r>
                      <a:endParaRPr lang="zh-CN" altLang="en-US"/>
                    </a:p>
                  </a:txBody>
                  <a:tcPr>
                    <a:lnT w="38100" cap="flat" cmpd="sng" algn="ctr">
                      <a:solidFill>
                        <a:srgbClr val="FF0000"/>
                      </a:solidFill>
                      <a:prstDash val="solid"/>
                      <a:round/>
                      <a:headEnd type="none" w="med" len="med"/>
                      <a:tailEnd type="none" w="med" len="med"/>
                    </a:lnT>
                    <a:solidFill>
                      <a:srgbClr val="92D050"/>
                    </a:solidFill>
                  </a:tcPr>
                </a:tc>
                <a:tc>
                  <a:txBody>
                    <a:bodyPr/>
                    <a:lstStyle/>
                    <a:p>
                      <a:r>
                        <a:rPr lang="en-US" altLang="zh-CN"/>
                        <a:t>C2</a:t>
                      </a:r>
                      <a:endParaRPr lang="zh-CN" altLang="en-US"/>
                    </a:p>
                  </a:txBody>
                  <a:tcPr>
                    <a:lnT w="38100" cap="flat" cmpd="sng" algn="ctr">
                      <a:solidFill>
                        <a:srgbClr val="FF0000"/>
                      </a:solidFill>
                      <a:prstDash val="solid"/>
                      <a:round/>
                      <a:headEnd type="none" w="med" len="med"/>
                      <a:tailEnd type="none" w="med" len="med"/>
                    </a:lnT>
                    <a:solidFill>
                      <a:srgbClr val="92D050"/>
                    </a:solidFill>
                  </a:tcPr>
                </a:tc>
              </a:tr>
              <a:tr h="370840">
                <a:tc>
                  <a:txBody>
                    <a:bodyPr/>
                    <a:lstStyle/>
                    <a:p>
                      <a:r>
                        <a:rPr lang="en-US" altLang="zh-CN"/>
                        <a:t>7</a:t>
                      </a:r>
                      <a:endParaRPr lang="zh-CN" altLang="en-US"/>
                    </a:p>
                  </a:txBody>
                  <a:tcPr/>
                </a:tc>
                <a:tc>
                  <a:txBody>
                    <a:bodyPr/>
                    <a:lstStyle/>
                    <a:p>
                      <a:r>
                        <a:rPr lang="en-US" altLang="zh-CN"/>
                        <a:t>C1</a:t>
                      </a:r>
                      <a:endParaRPr lang="zh-CN" altLang="en-US"/>
                    </a:p>
                  </a:txBody>
                  <a:tcPr/>
                </a:tc>
              </a:tr>
              <a:tr h="370840">
                <a:tc>
                  <a:txBody>
                    <a:bodyPr/>
                    <a:lstStyle/>
                    <a:p>
                      <a:r>
                        <a:rPr lang="en-US" altLang="zh-CN"/>
                        <a:t>7</a:t>
                      </a:r>
                      <a:endParaRPr lang="zh-CN" altLang="en-US"/>
                    </a:p>
                  </a:txBody>
                  <a:tcPr/>
                </a:tc>
                <a:tc>
                  <a:txBody>
                    <a:bodyPr/>
                    <a:lstStyle/>
                    <a:p>
                      <a:r>
                        <a:rPr lang="en-US" altLang="zh-CN"/>
                        <a:t>C1</a:t>
                      </a:r>
                      <a:endParaRPr lang="zh-CN" altLang="en-US"/>
                    </a:p>
                  </a:txBody>
                  <a:tcPr/>
                </a:tc>
              </a:tr>
              <a:tr h="370840">
                <a:tc>
                  <a:txBody>
                    <a:bodyPr/>
                    <a:lstStyle/>
                    <a:p>
                      <a:r>
                        <a:rPr lang="en-US" altLang="zh-CN"/>
                        <a:t>8</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10</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r h="370840">
                <a:tc>
                  <a:txBody>
                    <a:bodyPr/>
                    <a:lstStyle/>
                    <a:p>
                      <a:r>
                        <a:rPr lang="en-US" altLang="zh-CN"/>
                        <a:t>11</a:t>
                      </a:r>
                      <a:endParaRPr lang="zh-CN" altLang="en-US"/>
                    </a:p>
                  </a:txBody>
                  <a:tcPr/>
                </a:tc>
                <a:tc>
                  <a:txBody>
                    <a:bodyPr/>
                    <a:lstStyle/>
                    <a:p>
                      <a:r>
                        <a:rPr lang="en-US" altLang="zh-CN"/>
                        <a:t>C1</a:t>
                      </a:r>
                      <a:endParaRPr lang="zh-CN" altLang="en-US"/>
                    </a:p>
                  </a:txBody>
                  <a:tcPr/>
                </a:tc>
              </a:tr>
              <a:tr h="370840">
                <a:tc>
                  <a:txBody>
                    <a:bodyPr/>
                    <a:lstStyle/>
                    <a:p>
                      <a:r>
                        <a:rPr lang="en-US" altLang="zh-CN"/>
                        <a:t>13</a:t>
                      </a:r>
                      <a:endParaRPr lang="zh-CN" altLang="en-US"/>
                    </a:p>
                  </a:txBody>
                  <a:tcPr>
                    <a:solidFill>
                      <a:srgbClr val="92D050"/>
                    </a:solidFill>
                  </a:tcPr>
                </a:tc>
                <a:tc>
                  <a:txBody>
                    <a:bodyPr/>
                    <a:lstStyle/>
                    <a:p>
                      <a:r>
                        <a:rPr lang="en-US" altLang="zh-CN"/>
                        <a:t>C2</a:t>
                      </a:r>
                      <a:endParaRPr lang="zh-CN" altLang="en-US"/>
                    </a:p>
                  </a:txBody>
                  <a:tcPr>
                    <a:solidFill>
                      <a:srgbClr val="92D050"/>
                    </a:solidFill>
                  </a:tcPr>
                </a:tc>
              </a:tr>
            </a:tbl>
          </a:graphicData>
        </a:graphic>
      </p:graphicFrame>
    </p:spTree>
    <p:extLst>
      <p:ext uri="{BB962C8B-B14F-4D97-AF65-F5344CB8AC3E}">
        <p14:creationId xmlns:p14="http://schemas.microsoft.com/office/powerpoint/2010/main" val="7549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47805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第二节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连续特征离散</a:t>
            </a:r>
            <a:r>
              <a:rPr lang="zh-CN" altLang="en-US" sz="3000" b="1" kern="0" dirty="0" smtClean="0">
                <a:solidFill>
                  <a:srgbClr val="C9394A"/>
                </a:solidFill>
                <a:latin typeface="微软雅黑" charset="0"/>
                <a:ea typeface="微软雅黑" charset="0"/>
                <a:cs typeface="微软雅黑" charset="0"/>
              </a:rPr>
              <a:t>化</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1159069" y="2896075"/>
            <a:ext cx="1723549"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离散化方式</a:t>
            </a:r>
            <a:endParaRPr kumimoji="1" lang="en-US" altLang="zh-CN" sz="2400">
              <a:latin typeface="Microsoft YaHei" charset="-122"/>
              <a:ea typeface="Microsoft YaHei" charset="-122"/>
              <a:cs typeface="Microsoft YaHei" charset="-122"/>
            </a:endParaRPr>
          </a:p>
        </p:txBody>
      </p:sp>
      <p:sp>
        <p:nvSpPr>
          <p:cNvPr id="4" name="文本框 3"/>
          <p:cNvSpPr txBox="1"/>
          <p:nvPr/>
        </p:nvSpPr>
        <p:spPr>
          <a:xfrm>
            <a:off x="3192286" y="3362803"/>
            <a:ext cx="1107996"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有监督</a:t>
            </a:r>
            <a:endParaRPr kumimoji="1" lang="en-US" altLang="zh-CN" sz="2400">
              <a:latin typeface="Microsoft YaHei" charset="-122"/>
              <a:ea typeface="Microsoft YaHei" charset="-122"/>
              <a:cs typeface="Microsoft YaHei" charset="-122"/>
            </a:endParaRPr>
          </a:p>
        </p:txBody>
      </p:sp>
      <p:sp>
        <p:nvSpPr>
          <p:cNvPr id="5" name="文本框 4"/>
          <p:cNvSpPr txBox="1"/>
          <p:nvPr/>
        </p:nvSpPr>
        <p:spPr>
          <a:xfrm>
            <a:off x="3192286" y="2320438"/>
            <a:ext cx="1107996"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无监督</a:t>
            </a:r>
            <a:endParaRPr kumimoji="1" lang="en-US" altLang="zh-CN" sz="2400">
              <a:latin typeface="Microsoft YaHei" charset="-122"/>
              <a:ea typeface="Microsoft YaHei" charset="-122"/>
              <a:cs typeface="Microsoft YaHei" charset="-122"/>
            </a:endParaRPr>
          </a:p>
        </p:txBody>
      </p:sp>
      <p:sp>
        <p:nvSpPr>
          <p:cNvPr id="6" name="文本框 5"/>
          <p:cNvSpPr txBox="1"/>
          <p:nvPr/>
        </p:nvSpPr>
        <p:spPr>
          <a:xfrm>
            <a:off x="4634494" y="1958707"/>
            <a:ext cx="1832553" cy="400110"/>
          </a:xfrm>
          <a:prstGeom prst="rect">
            <a:avLst/>
          </a:prstGeom>
          <a:noFill/>
        </p:spPr>
        <p:txBody>
          <a:bodyPr wrap="none" rtlCol="0">
            <a:spAutoFit/>
          </a:bodyPr>
          <a:lstStyle/>
          <a:p>
            <a:r>
              <a:rPr kumimoji="1" lang="zh-CN" altLang="en-US" sz="2000">
                <a:latin typeface="Microsoft YaHei" charset="-122"/>
                <a:ea typeface="Microsoft YaHei" charset="-122"/>
                <a:cs typeface="Microsoft YaHei" charset="-122"/>
              </a:rPr>
              <a:t>等距</a:t>
            </a:r>
            <a:r>
              <a:rPr kumimoji="1" lang="en-US" altLang="zh-CN" sz="2000">
                <a:latin typeface="Microsoft YaHei" charset="-122"/>
                <a:ea typeface="Microsoft YaHei" charset="-122"/>
                <a:cs typeface="Microsoft YaHei" charset="-122"/>
              </a:rPr>
              <a:t>/</a:t>
            </a:r>
            <a:r>
              <a:rPr kumimoji="1" lang="zh-CN" altLang="en-US" sz="2000">
                <a:latin typeface="Microsoft YaHei" charset="-122"/>
                <a:ea typeface="Microsoft YaHei" charset="-122"/>
                <a:cs typeface="Microsoft YaHei" charset="-122"/>
              </a:rPr>
              <a:t>等频离散</a:t>
            </a:r>
            <a:endParaRPr kumimoji="1" lang="en-US" altLang="zh-CN" sz="2000">
              <a:latin typeface="Microsoft YaHei" charset="-122"/>
              <a:ea typeface="Microsoft YaHei" charset="-122"/>
              <a:cs typeface="Microsoft YaHei" charset="-122"/>
            </a:endParaRPr>
          </a:p>
        </p:txBody>
      </p:sp>
      <p:sp>
        <p:nvSpPr>
          <p:cNvPr id="7" name="文本框 6"/>
          <p:cNvSpPr txBox="1"/>
          <p:nvPr/>
        </p:nvSpPr>
        <p:spPr>
          <a:xfrm>
            <a:off x="4634494" y="2490241"/>
            <a:ext cx="1665841" cy="400110"/>
          </a:xfrm>
          <a:prstGeom prst="rect">
            <a:avLst/>
          </a:prstGeom>
          <a:noFill/>
        </p:spPr>
        <p:txBody>
          <a:bodyPr wrap="none" rtlCol="0">
            <a:spAutoFit/>
          </a:bodyPr>
          <a:lstStyle/>
          <a:p>
            <a:r>
              <a:rPr kumimoji="1" lang="en-US" altLang="zh-CN" sz="2000">
                <a:latin typeface="Microsoft YaHei" charset="-122"/>
                <a:ea typeface="Microsoft YaHei" charset="-122"/>
                <a:cs typeface="Microsoft YaHei" charset="-122"/>
              </a:rPr>
              <a:t>Kmeans</a:t>
            </a:r>
            <a:r>
              <a:rPr kumimoji="1" lang="zh-CN" altLang="en-US" sz="2000">
                <a:latin typeface="Microsoft YaHei" charset="-122"/>
                <a:ea typeface="Microsoft YaHei" charset="-122"/>
                <a:cs typeface="Microsoft YaHei" charset="-122"/>
              </a:rPr>
              <a:t>离散</a:t>
            </a:r>
            <a:endParaRPr kumimoji="1" lang="en-US" altLang="zh-CN" sz="2000">
              <a:latin typeface="Microsoft YaHei" charset="-122"/>
              <a:ea typeface="Microsoft YaHei" charset="-122"/>
              <a:cs typeface="Microsoft YaHei" charset="-122"/>
            </a:endParaRPr>
          </a:p>
        </p:txBody>
      </p:sp>
      <p:sp>
        <p:nvSpPr>
          <p:cNvPr id="8" name="文本框 7"/>
          <p:cNvSpPr txBox="1"/>
          <p:nvPr/>
        </p:nvSpPr>
        <p:spPr>
          <a:xfrm>
            <a:off x="4593654" y="3210128"/>
            <a:ext cx="2545890" cy="400110"/>
          </a:xfrm>
          <a:prstGeom prst="rect">
            <a:avLst/>
          </a:prstGeom>
          <a:noFill/>
        </p:spPr>
        <p:txBody>
          <a:bodyPr wrap="none" rtlCol="0">
            <a:spAutoFit/>
          </a:bodyPr>
          <a:lstStyle/>
          <a:p>
            <a:r>
              <a:rPr kumimoji="1" lang="zh-CN" altLang="en-US" sz="2000">
                <a:latin typeface="Microsoft YaHei" charset="-122"/>
                <a:ea typeface="Microsoft YaHei" charset="-122"/>
                <a:cs typeface="Microsoft YaHei" charset="-122"/>
              </a:rPr>
              <a:t>基于信息增益的离散</a:t>
            </a:r>
            <a:endParaRPr kumimoji="1" lang="en-US" altLang="zh-CN" sz="2000">
              <a:latin typeface="Microsoft YaHei" charset="-122"/>
              <a:ea typeface="Microsoft YaHei" charset="-122"/>
              <a:cs typeface="Microsoft YaHei" charset="-122"/>
            </a:endParaRPr>
          </a:p>
        </p:txBody>
      </p:sp>
      <p:sp>
        <p:nvSpPr>
          <p:cNvPr id="9" name="文本框 8"/>
          <p:cNvSpPr txBox="1"/>
          <p:nvPr/>
        </p:nvSpPr>
        <p:spPr>
          <a:xfrm>
            <a:off x="4588332" y="3647687"/>
            <a:ext cx="2467342" cy="400110"/>
          </a:xfrm>
          <a:prstGeom prst="rect">
            <a:avLst/>
          </a:prstGeom>
          <a:noFill/>
        </p:spPr>
        <p:txBody>
          <a:bodyPr wrap="none" rtlCol="0">
            <a:spAutoFit/>
          </a:bodyPr>
          <a:lstStyle/>
          <a:p>
            <a:r>
              <a:rPr kumimoji="1" lang="zh-CN" altLang="en-US" sz="2000">
                <a:latin typeface="Microsoft YaHei" charset="-122"/>
                <a:ea typeface="Microsoft YaHei" charset="-122"/>
                <a:cs typeface="Microsoft YaHei" charset="-122"/>
              </a:rPr>
              <a:t>基于</a:t>
            </a:r>
            <a:r>
              <a:rPr kumimoji="1" lang="en-US" altLang="zh-CN" sz="2000">
                <a:latin typeface="Microsoft YaHei" charset="-122"/>
                <a:ea typeface="Microsoft YaHei" charset="-122"/>
                <a:cs typeface="Microsoft YaHei" charset="-122"/>
              </a:rPr>
              <a:t>Gini</a:t>
            </a:r>
            <a:r>
              <a:rPr kumimoji="1" lang="zh-CN" altLang="en-US" sz="2000">
                <a:latin typeface="Microsoft YaHei" charset="-122"/>
                <a:ea typeface="Microsoft YaHei" charset="-122"/>
                <a:cs typeface="Microsoft YaHei" charset="-122"/>
              </a:rPr>
              <a:t>增益的离散</a:t>
            </a:r>
            <a:endParaRPr kumimoji="1" lang="en-US" altLang="zh-CN" sz="2000">
              <a:latin typeface="Microsoft YaHei" charset="-122"/>
              <a:ea typeface="Microsoft YaHei" charset="-122"/>
              <a:cs typeface="Microsoft YaHei" charset="-122"/>
            </a:endParaRPr>
          </a:p>
        </p:txBody>
      </p:sp>
      <p:sp>
        <p:nvSpPr>
          <p:cNvPr id="10" name="左大括号 9"/>
          <p:cNvSpPr/>
          <p:nvPr/>
        </p:nvSpPr>
        <p:spPr>
          <a:xfrm>
            <a:off x="2904254" y="2568399"/>
            <a:ext cx="288032" cy="1110319"/>
          </a:xfrm>
          <a:prstGeom prst="leftBrace">
            <a:avLst>
              <a:gd name="adj1" fmla="val 40540"/>
              <a:gd name="adj2" fmla="val 5102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左大括号 10"/>
          <p:cNvSpPr/>
          <p:nvPr/>
        </p:nvSpPr>
        <p:spPr>
          <a:xfrm>
            <a:off x="4310373" y="2203337"/>
            <a:ext cx="261627" cy="498527"/>
          </a:xfrm>
          <a:prstGeom prst="leftBrace">
            <a:avLst>
              <a:gd name="adj1" fmla="val 22136"/>
              <a:gd name="adj2" fmla="val 5102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左大括号 11"/>
          <p:cNvSpPr/>
          <p:nvPr/>
        </p:nvSpPr>
        <p:spPr>
          <a:xfrm>
            <a:off x="4298829" y="3349215"/>
            <a:ext cx="261627" cy="498527"/>
          </a:xfrm>
          <a:prstGeom prst="leftBrace">
            <a:avLst>
              <a:gd name="adj1" fmla="val 22136"/>
              <a:gd name="adj2" fmla="val 5102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922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animBg="1"/>
      <p:bldP spid="11"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72"/>
          <p:cNvGrpSpPr>
            <a:grpSpLocks/>
          </p:cNvGrpSpPr>
          <p:nvPr/>
        </p:nvGrpSpPr>
        <p:grpSpPr bwMode="auto">
          <a:xfrm>
            <a:off x="4034269" y="3999165"/>
            <a:ext cx="4824032" cy="1143823"/>
            <a:chOff x="72" y="2942"/>
            <a:chExt cx="5120" cy="1214"/>
          </a:xfrm>
        </p:grpSpPr>
        <p:grpSp>
          <p:nvGrpSpPr>
            <p:cNvPr id="59" name="Group 4"/>
            <p:cNvGrpSpPr>
              <a:grpSpLocks/>
            </p:cNvGrpSpPr>
            <p:nvPr/>
          </p:nvGrpSpPr>
          <p:grpSpPr bwMode="auto">
            <a:xfrm>
              <a:off x="72" y="2942"/>
              <a:ext cx="1864" cy="1214"/>
              <a:chOff x="226" y="3106"/>
              <a:chExt cx="1864" cy="1214"/>
            </a:xfrm>
          </p:grpSpPr>
          <p:pic>
            <p:nvPicPr>
              <p:cNvPr id="63"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65"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6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五</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62" name="Rectangle 134"/>
            <p:cNvSpPr>
              <a:spLocks noChangeArrowheads="1"/>
            </p:cNvSpPr>
            <p:nvPr/>
          </p:nvSpPr>
          <p:spPr bwMode="auto">
            <a:xfrm>
              <a:off x="1481" y="3489"/>
              <a:ext cx="1503"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特征组合变换</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sp>
        <p:nvSpPr>
          <p:cNvPr id="3" name="流程图: 可选过程 2"/>
          <p:cNvSpPr/>
          <p:nvPr/>
        </p:nvSpPr>
        <p:spPr>
          <a:xfrm>
            <a:off x="1805894" y="2517494"/>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72"/>
          <p:cNvGrpSpPr>
            <a:grpSpLocks/>
          </p:cNvGrpSpPr>
          <p:nvPr/>
        </p:nvGrpSpPr>
        <p:grpSpPr bwMode="auto">
          <a:xfrm>
            <a:off x="4031094" y="3380699"/>
            <a:ext cx="4824032" cy="1143823"/>
            <a:chOff x="72" y="2942"/>
            <a:chExt cx="5120" cy="1214"/>
          </a:xfrm>
        </p:grpSpPr>
        <p:grpSp>
          <p:nvGrpSpPr>
            <p:cNvPr id="48" name="Group 4"/>
            <p:cNvGrpSpPr>
              <a:grpSpLocks/>
            </p:cNvGrpSpPr>
            <p:nvPr/>
          </p:nvGrpSpPr>
          <p:grpSpPr bwMode="auto">
            <a:xfrm>
              <a:off x="72" y="2942"/>
              <a:ext cx="1864" cy="1214"/>
              <a:chOff x="226" y="3106"/>
              <a:chExt cx="1864" cy="1214"/>
            </a:xfrm>
          </p:grpSpPr>
          <p:pic>
            <p:nvPicPr>
              <p:cNvPr id="52"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54"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55"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9"/>
              <p:cNvSpPr>
                <a:spLocks noEditPoints="1"/>
              </p:cNvSpPr>
              <p:nvPr/>
            </p:nvSpPr>
            <p:spPr bwMode="auto">
              <a:xfrm>
                <a:off x="1020" y="3601"/>
                <a:ext cx="208" cy="351"/>
              </a:xfrm>
              <a:custGeom>
                <a:avLst/>
                <a:gdLst>
                  <a:gd name="T0" fmla="*/ 175 w 208"/>
                  <a:gd name="T1" fmla="*/ 0 h 351"/>
                  <a:gd name="T2" fmla="*/ 175 w 208"/>
                  <a:gd name="T3" fmla="*/ 226 h 351"/>
                  <a:gd name="T4" fmla="*/ 208 w 208"/>
                  <a:gd name="T5" fmla="*/ 226 h 351"/>
                  <a:gd name="T6" fmla="*/ 208 w 208"/>
                  <a:gd name="T7" fmla="*/ 281 h 351"/>
                  <a:gd name="T8" fmla="*/ 175 w 208"/>
                  <a:gd name="T9" fmla="*/ 281 h 351"/>
                  <a:gd name="T10" fmla="*/ 175 w 208"/>
                  <a:gd name="T11" fmla="*/ 351 h 351"/>
                  <a:gd name="T12" fmla="*/ 111 w 208"/>
                  <a:gd name="T13" fmla="*/ 351 h 351"/>
                  <a:gd name="T14" fmla="*/ 111 w 208"/>
                  <a:gd name="T15" fmla="*/ 281 h 351"/>
                  <a:gd name="T16" fmla="*/ 0 w 208"/>
                  <a:gd name="T17" fmla="*/ 281 h 351"/>
                  <a:gd name="T18" fmla="*/ 0 w 208"/>
                  <a:gd name="T19" fmla="*/ 217 h 351"/>
                  <a:gd name="T20" fmla="*/ 99 w 208"/>
                  <a:gd name="T21" fmla="*/ 0 h 351"/>
                  <a:gd name="T22" fmla="*/ 175 w 208"/>
                  <a:gd name="T23" fmla="*/ 0 h 351"/>
                  <a:gd name="T24" fmla="*/ 111 w 208"/>
                  <a:gd name="T25" fmla="*/ 80 h 351"/>
                  <a:gd name="T26" fmla="*/ 47 w 208"/>
                  <a:gd name="T27" fmla="*/ 226 h 351"/>
                  <a:gd name="T28" fmla="*/ 111 w 208"/>
                  <a:gd name="T29" fmla="*/ 226 h 351"/>
                  <a:gd name="T30" fmla="*/ 111 w 208"/>
                  <a:gd name="T31" fmla="*/ 80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8" h="351">
                    <a:moveTo>
                      <a:pt x="175" y="0"/>
                    </a:moveTo>
                    <a:lnTo>
                      <a:pt x="175" y="226"/>
                    </a:lnTo>
                    <a:lnTo>
                      <a:pt x="208" y="226"/>
                    </a:lnTo>
                    <a:lnTo>
                      <a:pt x="208" y="281"/>
                    </a:lnTo>
                    <a:lnTo>
                      <a:pt x="175" y="281"/>
                    </a:lnTo>
                    <a:lnTo>
                      <a:pt x="175" y="351"/>
                    </a:lnTo>
                    <a:lnTo>
                      <a:pt x="111" y="351"/>
                    </a:lnTo>
                    <a:lnTo>
                      <a:pt x="111" y="281"/>
                    </a:lnTo>
                    <a:lnTo>
                      <a:pt x="0" y="281"/>
                    </a:lnTo>
                    <a:lnTo>
                      <a:pt x="0" y="217"/>
                    </a:lnTo>
                    <a:lnTo>
                      <a:pt x="99" y="0"/>
                    </a:lnTo>
                    <a:lnTo>
                      <a:pt x="175" y="0"/>
                    </a:lnTo>
                    <a:close/>
                    <a:moveTo>
                      <a:pt x="111" y="80"/>
                    </a:moveTo>
                    <a:lnTo>
                      <a:pt x="47" y="226"/>
                    </a:lnTo>
                    <a:lnTo>
                      <a:pt x="111" y="226"/>
                    </a:lnTo>
                    <a:lnTo>
                      <a:pt x="111"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4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四</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51" name="Rectangle 134"/>
            <p:cNvSpPr>
              <a:spLocks noChangeArrowheads="1"/>
            </p:cNvSpPr>
            <p:nvPr/>
          </p:nvSpPr>
          <p:spPr bwMode="auto">
            <a:xfrm>
              <a:off x="1481" y="3489"/>
              <a:ext cx="1285"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缺失值填充</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grpSp>
        <p:nvGrpSpPr>
          <p:cNvPr id="10" name="Group 71"/>
          <p:cNvGrpSpPr>
            <a:grpSpLocks/>
          </p:cNvGrpSpPr>
          <p:nvPr/>
        </p:nvGrpSpPr>
        <p:grpSpPr bwMode="auto">
          <a:xfrm>
            <a:off x="4031092" y="2769609"/>
            <a:ext cx="4763732" cy="1143823"/>
            <a:chOff x="68" y="2289"/>
            <a:chExt cx="5056" cy="1214"/>
          </a:xfrm>
        </p:grpSpPr>
        <p:pic>
          <p:nvPicPr>
            <p:cNvPr id="3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15" y="400"/>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10"/>
            <p:cNvGrpSpPr>
              <a:grpSpLocks/>
            </p:cNvGrpSpPr>
            <p:nvPr/>
          </p:nvGrpSpPr>
          <p:grpSpPr bwMode="auto">
            <a:xfrm>
              <a:off x="68" y="2289"/>
              <a:ext cx="1864" cy="1214"/>
              <a:chOff x="411" y="2818"/>
              <a:chExt cx="1864" cy="1214"/>
            </a:xfrm>
          </p:grpSpPr>
          <p:pic>
            <p:nvPicPr>
              <p:cNvPr id="43" name="Picture 11"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0" y="2818"/>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12"/>
              <p:cNvSpPr>
                <a:spLocks/>
              </p:cNvSpPr>
              <p:nvPr/>
            </p:nvSpPr>
            <p:spPr bwMode="auto">
              <a:xfrm>
                <a:off x="1014" y="3026"/>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45" name="Freeform 13"/>
              <p:cNvSpPr>
                <a:spLocks/>
              </p:cNvSpPr>
              <p:nvPr/>
            </p:nvSpPr>
            <p:spPr bwMode="auto">
              <a:xfrm>
                <a:off x="1014" y="3031"/>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4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136" y="2293"/>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15"/>
              <p:cNvSpPr>
                <a:spLocks/>
              </p:cNvSpPr>
              <p:nvPr/>
            </p:nvSpPr>
            <p:spPr bwMode="auto">
              <a:xfrm>
                <a:off x="1247" y="3312"/>
                <a:ext cx="196" cy="368"/>
              </a:xfrm>
              <a:custGeom>
                <a:avLst/>
                <a:gdLst>
                  <a:gd name="T0" fmla="*/ 139 w 83"/>
                  <a:gd name="T1" fmla="*/ 351 h 156"/>
                  <a:gd name="T2" fmla="*/ 184 w 83"/>
                  <a:gd name="T3" fmla="*/ 351 h 156"/>
                  <a:gd name="T4" fmla="*/ 302 w 83"/>
                  <a:gd name="T5" fmla="*/ 212 h 156"/>
                  <a:gd name="T6" fmla="*/ 222 w 83"/>
                  <a:gd name="T7" fmla="*/ 123 h 156"/>
                  <a:gd name="T8" fmla="*/ 139 w 83"/>
                  <a:gd name="T9" fmla="*/ 222 h 156"/>
                  <a:gd name="T10" fmla="*/ 139 w 83"/>
                  <a:gd name="T11" fmla="*/ 250 h 156"/>
                  <a:gd name="T12" fmla="*/ 0 w 83"/>
                  <a:gd name="T13" fmla="*/ 250 h 156"/>
                  <a:gd name="T14" fmla="*/ 0 w 83"/>
                  <a:gd name="T15" fmla="*/ 217 h 156"/>
                  <a:gd name="T16" fmla="*/ 222 w 83"/>
                  <a:gd name="T17" fmla="*/ 0 h 156"/>
                  <a:gd name="T18" fmla="*/ 451 w 83"/>
                  <a:gd name="T19" fmla="*/ 205 h 156"/>
                  <a:gd name="T20" fmla="*/ 328 w 83"/>
                  <a:gd name="T21" fmla="*/ 401 h 156"/>
                  <a:gd name="T22" fmla="*/ 463 w 83"/>
                  <a:gd name="T23" fmla="*/ 611 h 156"/>
                  <a:gd name="T24" fmla="*/ 217 w 83"/>
                  <a:gd name="T25" fmla="*/ 868 h 156"/>
                  <a:gd name="T26" fmla="*/ 0 w 83"/>
                  <a:gd name="T27" fmla="*/ 639 h 156"/>
                  <a:gd name="T28" fmla="*/ 0 w 83"/>
                  <a:gd name="T29" fmla="*/ 590 h 156"/>
                  <a:gd name="T30" fmla="*/ 139 w 83"/>
                  <a:gd name="T31" fmla="*/ 590 h 156"/>
                  <a:gd name="T32" fmla="*/ 139 w 83"/>
                  <a:gd name="T33" fmla="*/ 618 h 156"/>
                  <a:gd name="T34" fmla="*/ 222 w 83"/>
                  <a:gd name="T35" fmla="*/ 741 h 156"/>
                  <a:gd name="T36" fmla="*/ 307 w 83"/>
                  <a:gd name="T37" fmla="*/ 606 h 156"/>
                  <a:gd name="T38" fmla="*/ 205 w 83"/>
                  <a:gd name="T39" fmla="*/ 462 h 156"/>
                  <a:gd name="T40" fmla="*/ 139 w 83"/>
                  <a:gd name="T41" fmla="*/ 462 h 156"/>
                  <a:gd name="T42" fmla="*/ 139 w 83"/>
                  <a:gd name="T43" fmla="*/ 351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156">
                    <a:moveTo>
                      <a:pt x="25" y="63"/>
                    </a:moveTo>
                    <a:cubicBezTo>
                      <a:pt x="33" y="63"/>
                      <a:pt x="33" y="63"/>
                      <a:pt x="33" y="63"/>
                    </a:cubicBezTo>
                    <a:cubicBezTo>
                      <a:pt x="52" y="63"/>
                      <a:pt x="54" y="48"/>
                      <a:pt x="54" y="38"/>
                    </a:cubicBezTo>
                    <a:cubicBezTo>
                      <a:pt x="54" y="28"/>
                      <a:pt x="50" y="22"/>
                      <a:pt x="40" y="22"/>
                    </a:cubicBezTo>
                    <a:cubicBezTo>
                      <a:pt x="31" y="22"/>
                      <a:pt x="25" y="29"/>
                      <a:pt x="25" y="40"/>
                    </a:cubicBezTo>
                    <a:cubicBezTo>
                      <a:pt x="25" y="45"/>
                      <a:pt x="25" y="45"/>
                      <a:pt x="25" y="45"/>
                    </a:cubicBezTo>
                    <a:cubicBezTo>
                      <a:pt x="0" y="45"/>
                      <a:pt x="0" y="45"/>
                      <a:pt x="0" y="45"/>
                    </a:cubicBezTo>
                    <a:cubicBezTo>
                      <a:pt x="0" y="39"/>
                      <a:pt x="0" y="39"/>
                      <a:pt x="0" y="39"/>
                    </a:cubicBezTo>
                    <a:cubicBezTo>
                      <a:pt x="0" y="16"/>
                      <a:pt x="15" y="0"/>
                      <a:pt x="40" y="0"/>
                    </a:cubicBezTo>
                    <a:cubicBezTo>
                      <a:pt x="65" y="0"/>
                      <a:pt x="81" y="14"/>
                      <a:pt x="81" y="37"/>
                    </a:cubicBezTo>
                    <a:cubicBezTo>
                      <a:pt x="81" y="57"/>
                      <a:pt x="73" y="67"/>
                      <a:pt x="59" y="72"/>
                    </a:cubicBezTo>
                    <a:cubicBezTo>
                      <a:pt x="75" y="75"/>
                      <a:pt x="83" y="88"/>
                      <a:pt x="83" y="110"/>
                    </a:cubicBezTo>
                    <a:cubicBezTo>
                      <a:pt x="83" y="143"/>
                      <a:pt x="67" y="156"/>
                      <a:pt x="39" y="156"/>
                    </a:cubicBezTo>
                    <a:cubicBezTo>
                      <a:pt x="11" y="156"/>
                      <a:pt x="0" y="138"/>
                      <a:pt x="0" y="115"/>
                    </a:cubicBezTo>
                    <a:cubicBezTo>
                      <a:pt x="0" y="106"/>
                      <a:pt x="0" y="106"/>
                      <a:pt x="0" y="106"/>
                    </a:cubicBezTo>
                    <a:cubicBezTo>
                      <a:pt x="25" y="106"/>
                      <a:pt x="25" y="106"/>
                      <a:pt x="25" y="106"/>
                    </a:cubicBezTo>
                    <a:cubicBezTo>
                      <a:pt x="25" y="111"/>
                      <a:pt x="25" y="111"/>
                      <a:pt x="25" y="111"/>
                    </a:cubicBezTo>
                    <a:cubicBezTo>
                      <a:pt x="25" y="124"/>
                      <a:pt x="29" y="133"/>
                      <a:pt x="40" y="133"/>
                    </a:cubicBezTo>
                    <a:cubicBezTo>
                      <a:pt x="54" y="133"/>
                      <a:pt x="55" y="123"/>
                      <a:pt x="55" y="109"/>
                    </a:cubicBezTo>
                    <a:cubicBezTo>
                      <a:pt x="55" y="90"/>
                      <a:pt x="50" y="83"/>
                      <a:pt x="37" y="83"/>
                    </a:cubicBezTo>
                    <a:cubicBezTo>
                      <a:pt x="25" y="83"/>
                      <a:pt x="25" y="83"/>
                      <a:pt x="25" y="83"/>
                    </a:cubicBezTo>
                    <a:lnTo>
                      <a:pt x="2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1" name="Rectangle 134"/>
            <p:cNvSpPr>
              <a:spLocks noChangeArrowheads="1"/>
            </p:cNvSpPr>
            <p:nvPr/>
          </p:nvSpPr>
          <p:spPr bwMode="auto">
            <a:xfrm>
              <a:off x="1473" y="2485"/>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三</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42" name="Rectangle 134"/>
            <p:cNvSpPr>
              <a:spLocks noChangeArrowheads="1"/>
            </p:cNvSpPr>
            <p:nvPr/>
          </p:nvSpPr>
          <p:spPr bwMode="auto">
            <a:xfrm>
              <a:off x="1465" y="2809"/>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baseline="0" dirty="0">
                  <a:solidFill>
                    <a:srgbClr val="C9394A"/>
                  </a:solidFill>
                  <a:latin typeface="微软雅黑" panose="020B0503020204020204" pitchFamily="34" charset="-122"/>
                  <a:ea typeface="微软雅黑" panose="020B0503020204020204" pitchFamily="34" charset="-122"/>
                </a:rPr>
                <a:t>离散特征哑编码</a:t>
              </a:r>
            </a:p>
          </p:txBody>
        </p:sp>
      </p:grpSp>
      <p:grpSp>
        <p:nvGrpSpPr>
          <p:cNvPr id="11" name="Group 70"/>
          <p:cNvGrpSpPr>
            <a:grpSpLocks/>
          </p:cNvGrpSpPr>
          <p:nvPr/>
        </p:nvGrpSpPr>
        <p:grpSpPr bwMode="auto">
          <a:xfrm>
            <a:off x="4068782" y="2169518"/>
            <a:ext cx="4786344" cy="1143823"/>
            <a:chOff x="112" y="1644"/>
            <a:chExt cx="5080" cy="1214"/>
          </a:xfrm>
        </p:grpSpPr>
        <p:pic>
          <p:nvPicPr>
            <p:cNvPr id="2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242"/>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6"/>
            <p:cNvGrpSpPr>
              <a:grpSpLocks/>
            </p:cNvGrpSpPr>
            <p:nvPr/>
          </p:nvGrpSpPr>
          <p:grpSpPr bwMode="auto">
            <a:xfrm>
              <a:off x="112" y="1644"/>
              <a:ext cx="1864" cy="1214"/>
              <a:chOff x="0" y="2251"/>
              <a:chExt cx="1864" cy="1214"/>
            </a:xfrm>
          </p:grpSpPr>
          <p:grpSp>
            <p:nvGrpSpPr>
              <p:cNvPr id="33" name="Group 17"/>
              <p:cNvGrpSpPr>
                <a:grpSpLocks/>
              </p:cNvGrpSpPr>
              <p:nvPr/>
            </p:nvGrpSpPr>
            <p:grpSpPr bwMode="auto">
              <a:xfrm>
                <a:off x="377" y="2251"/>
                <a:ext cx="1007" cy="1214"/>
                <a:chOff x="377" y="2251"/>
                <a:chExt cx="1007" cy="1214"/>
              </a:xfrm>
            </p:grpSpPr>
            <p:pic>
              <p:nvPicPr>
                <p:cNvPr id="35" name="Picture 18"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7" y="225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9"/>
                <p:cNvSpPr>
                  <a:spLocks/>
                </p:cNvSpPr>
                <p:nvPr/>
              </p:nvSpPr>
              <p:spPr bwMode="auto">
                <a:xfrm>
                  <a:off x="561" y="245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7" name="Freeform 20"/>
                <p:cNvSpPr>
                  <a:spLocks/>
                </p:cNvSpPr>
                <p:nvPr/>
              </p:nvSpPr>
              <p:spPr bwMode="auto">
                <a:xfrm>
                  <a:off x="561" y="246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8" name="Freeform 21"/>
                <p:cNvSpPr>
                  <a:spLocks/>
                </p:cNvSpPr>
                <p:nvPr/>
              </p:nvSpPr>
              <p:spPr bwMode="auto">
                <a:xfrm>
                  <a:off x="794" y="2727"/>
                  <a:ext cx="205" cy="359"/>
                </a:xfrm>
                <a:custGeom>
                  <a:avLst/>
                  <a:gdLst>
                    <a:gd name="T0" fmla="*/ 250 w 87"/>
                    <a:gd name="T1" fmla="*/ 0 h 152"/>
                    <a:gd name="T2" fmla="*/ 12 w 87"/>
                    <a:gd name="T3" fmla="*/ 257 h 152"/>
                    <a:gd name="T4" fmla="*/ 12 w 87"/>
                    <a:gd name="T5" fmla="*/ 302 h 152"/>
                    <a:gd name="T6" fmla="*/ 160 w 87"/>
                    <a:gd name="T7" fmla="*/ 302 h 152"/>
                    <a:gd name="T8" fmla="*/ 160 w 87"/>
                    <a:gd name="T9" fmla="*/ 257 h 152"/>
                    <a:gd name="T10" fmla="*/ 250 w 87"/>
                    <a:gd name="T11" fmla="*/ 128 h 152"/>
                    <a:gd name="T12" fmla="*/ 332 w 87"/>
                    <a:gd name="T13" fmla="*/ 234 h 152"/>
                    <a:gd name="T14" fmla="*/ 245 w 87"/>
                    <a:gd name="T15" fmla="*/ 397 h 152"/>
                    <a:gd name="T16" fmla="*/ 0 w 87"/>
                    <a:gd name="T17" fmla="*/ 808 h 152"/>
                    <a:gd name="T18" fmla="*/ 0 w 87"/>
                    <a:gd name="T19" fmla="*/ 848 h 152"/>
                    <a:gd name="T20" fmla="*/ 462 w 87"/>
                    <a:gd name="T21" fmla="*/ 848 h 152"/>
                    <a:gd name="T22" fmla="*/ 462 w 87"/>
                    <a:gd name="T23" fmla="*/ 720 h 152"/>
                    <a:gd name="T24" fmla="*/ 172 w 87"/>
                    <a:gd name="T25" fmla="*/ 720 h 152"/>
                    <a:gd name="T26" fmla="*/ 372 w 87"/>
                    <a:gd name="T27" fmla="*/ 468 h 152"/>
                    <a:gd name="T28" fmla="*/ 483 w 87"/>
                    <a:gd name="T29" fmla="*/ 222 h 152"/>
                    <a:gd name="T30" fmla="*/ 250 w 87"/>
                    <a:gd name="T31" fmla="*/ 0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 h="152">
                      <a:moveTo>
                        <a:pt x="45" y="0"/>
                      </a:moveTo>
                      <a:cubicBezTo>
                        <a:pt x="24" y="0"/>
                        <a:pt x="2" y="14"/>
                        <a:pt x="2" y="46"/>
                      </a:cubicBezTo>
                      <a:cubicBezTo>
                        <a:pt x="2" y="54"/>
                        <a:pt x="2" y="54"/>
                        <a:pt x="2" y="54"/>
                      </a:cubicBezTo>
                      <a:cubicBezTo>
                        <a:pt x="29" y="54"/>
                        <a:pt x="29" y="54"/>
                        <a:pt x="29" y="54"/>
                      </a:cubicBezTo>
                      <a:cubicBezTo>
                        <a:pt x="29" y="46"/>
                        <a:pt x="29" y="46"/>
                        <a:pt x="29" y="46"/>
                      </a:cubicBezTo>
                      <a:cubicBezTo>
                        <a:pt x="29" y="29"/>
                        <a:pt x="35" y="23"/>
                        <a:pt x="45" y="23"/>
                      </a:cubicBezTo>
                      <a:cubicBezTo>
                        <a:pt x="54" y="23"/>
                        <a:pt x="60" y="28"/>
                        <a:pt x="60" y="42"/>
                      </a:cubicBezTo>
                      <a:cubicBezTo>
                        <a:pt x="60" y="52"/>
                        <a:pt x="57" y="58"/>
                        <a:pt x="44" y="71"/>
                      </a:cubicBezTo>
                      <a:cubicBezTo>
                        <a:pt x="32" y="83"/>
                        <a:pt x="0" y="103"/>
                        <a:pt x="0" y="145"/>
                      </a:cubicBezTo>
                      <a:cubicBezTo>
                        <a:pt x="0" y="152"/>
                        <a:pt x="0" y="152"/>
                        <a:pt x="0" y="152"/>
                      </a:cubicBezTo>
                      <a:cubicBezTo>
                        <a:pt x="83" y="152"/>
                        <a:pt x="83" y="152"/>
                        <a:pt x="83" y="152"/>
                      </a:cubicBezTo>
                      <a:cubicBezTo>
                        <a:pt x="83" y="129"/>
                        <a:pt x="83" y="129"/>
                        <a:pt x="83" y="129"/>
                      </a:cubicBezTo>
                      <a:cubicBezTo>
                        <a:pt x="31" y="129"/>
                        <a:pt x="31" y="129"/>
                        <a:pt x="31" y="129"/>
                      </a:cubicBezTo>
                      <a:cubicBezTo>
                        <a:pt x="33" y="111"/>
                        <a:pt x="51" y="99"/>
                        <a:pt x="67" y="84"/>
                      </a:cubicBezTo>
                      <a:cubicBezTo>
                        <a:pt x="80" y="72"/>
                        <a:pt x="87" y="56"/>
                        <a:pt x="87" y="40"/>
                      </a:cubicBezTo>
                      <a:cubicBezTo>
                        <a:pt x="87" y="15"/>
                        <a:pt x="68" y="0"/>
                        <a:pt x="45" y="0"/>
                      </a:cubicBezTo>
                    </a:path>
                  </a:pathLst>
                </a:custGeom>
                <a:solidFill>
                  <a:schemeClr val="bg1">
                    <a:alpha val="90000"/>
                  </a:scheme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3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725" y="1732"/>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134"/>
            <p:cNvSpPr>
              <a:spLocks noChangeArrowheads="1"/>
            </p:cNvSpPr>
            <p:nvPr/>
          </p:nvSpPr>
          <p:spPr bwMode="auto">
            <a:xfrm>
              <a:off x="1482" y="1850"/>
              <a:ext cx="1014"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bg1">
                      <a:lumMod val="75000"/>
                    </a:schemeClr>
                  </a:solidFill>
                  <a:latin typeface="微软雅黑" panose="020B0503020204020204" pitchFamily="34" charset="-122"/>
                  <a:ea typeface="微软雅黑" panose="020B0503020204020204" pitchFamily="34" charset="-122"/>
                </a:rPr>
                <a:t>二</a:t>
              </a:r>
              <a:r>
                <a:rPr lang="zh-CN" altLang="en-US" sz="2000" b="1" baseline="0" dirty="0" smtClean="0">
                  <a:solidFill>
                    <a:schemeClr val="bg1">
                      <a:lumMod val="7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2" name="Rectangle 134"/>
            <p:cNvSpPr>
              <a:spLocks noChangeArrowheads="1"/>
            </p:cNvSpPr>
            <p:nvPr/>
          </p:nvSpPr>
          <p:spPr bwMode="auto">
            <a:xfrm>
              <a:off x="1474" y="2174"/>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bg1">
                      <a:lumMod val="75000"/>
                    </a:schemeClr>
                  </a:solidFill>
                  <a:latin typeface="微软雅黑" panose="020B0503020204020204" pitchFamily="34" charset="-122"/>
                  <a:ea typeface="微软雅黑" panose="020B0503020204020204" pitchFamily="34" charset="-122"/>
                </a:rPr>
                <a:t>连续特征离散化</a:t>
              </a:r>
              <a:endParaRPr lang="zh-CN" altLang="en-US" sz="1600" b="1" baseline="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12" name="Group 69"/>
          <p:cNvGrpSpPr>
            <a:grpSpLocks/>
          </p:cNvGrpSpPr>
          <p:nvPr/>
        </p:nvGrpSpPr>
        <p:grpSpPr bwMode="auto">
          <a:xfrm>
            <a:off x="4068783" y="1566946"/>
            <a:ext cx="4679876" cy="1143823"/>
            <a:chOff x="112" y="997"/>
            <a:chExt cx="4967" cy="1214"/>
          </a:xfrm>
        </p:grpSpPr>
        <p:grpSp>
          <p:nvGrpSpPr>
            <p:cNvPr id="19" name="Group 23"/>
            <p:cNvGrpSpPr>
              <a:grpSpLocks/>
            </p:cNvGrpSpPr>
            <p:nvPr/>
          </p:nvGrpSpPr>
          <p:grpSpPr bwMode="auto">
            <a:xfrm>
              <a:off x="112" y="997"/>
              <a:ext cx="1864" cy="1214"/>
              <a:chOff x="317" y="913"/>
              <a:chExt cx="1864" cy="1214"/>
            </a:xfrm>
          </p:grpSpPr>
          <p:grpSp>
            <p:nvGrpSpPr>
              <p:cNvPr id="23" name="Group 24"/>
              <p:cNvGrpSpPr>
                <a:grpSpLocks/>
              </p:cNvGrpSpPr>
              <p:nvPr/>
            </p:nvGrpSpPr>
            <p:grpSpPr bwMode="auto">
              <a:xfrm>
                <a:off x="694" y="913"/>
                <a:ext cx="1007" cy="1214"/>
                <a:chOff x="798" y="291"/>
                <a:chExt cx="1007" cy="1214"/>
              </a:xfrm>
            </p:grpSpPr>
            <p:pic>
              <p:nvPicPr>
                <p:cNvPr id="25"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7"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8" name="Freeform 28"/>
                <p:cNvSpPr>
                  <a:spLocks/>
                </p:cNvSpPr>
                <p:nvPr/>
              </p:nvSpPr>
              <p:spPr bwMode="auto">
                <a:xfrm>
                  <a:off x="1209" y="747"/>
                  <a:ext cx="146" cy="352"/>
                </a:xfrm>
                <a:custGeom>
                  <a:avLst/>
                  <a:gdLst>
                    <a:gd name="T0" fmla="*/ 344 w 62"/>
                    <a:gd name="T1" fmla="*/ 0 h 149"/>
                    <a:gd name="T2" fmla="*/ 344 w 62"/>
                    <a:gd name="T3" fmla="*/ 832 h 149"/>
                    <a:gd name="T4" fmla="*/ 193 w 62"/>
                    <a:gd name="T5" fmla="*/ 832 h 149"/>
                    <a:gd name="T6" fmla="*/ 193 w 62"/>
                    <a:gd name="T7" fmla="*/ 258 h 149"/>
                    <a:gd name="T8" fmla="*/ 0 w 62"/>
                    <a:gd name="T9" fmla="*/ 258 h 149"/>
                    <a:gd name="T10" fmla="*/ 0 w 62"/>
                    <a:gd name="T11" fmla="*/ 144 h 149"/>
                    <a:gd name="T12" fmla="*/ 21 w 62"/>
                    <a:gd name="T13" fmla="*/ 144 h 149"/>
                    <a:gd name="T14" fmla="*/ 233 w 62"/>
                    <a:gd name="T15" fmla="*/ 0 h 149"/>
                    <a:gd name="T16" fmla="*/ 344 w 62"/>
                    <a:gd name="T17" fmla="*/ 0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149">
                      <a:moveTo>
                        <a:pt x="62" y="0"/>
                      </a:moveTo>
                      <a:cubicBezTo>
                        <a:pt x="62" y="149"/>
                        <a:pt x="62" y="149"/>
                        <a:pt x="62" y="149"/>
                      </a:cubicBezTo>
                      <a:cubicBezTo>
                        <a:pt x="35" y="149"/>
                        <a:pt x="35" y="149"/>
                        <a:pt x="35" y="149"/>
                      </a:cubicBezTo>
                      <a:cubicBezTo>
                        <a:pt x="35" y="46"/>
                        <a:pt x="35" y="46"/>
                        <a:pt x="35" y="46"/>
                      </a:cubicBezTo>
                      <a:cubicBezTo>
                        <a:pt x="0" y="46"/>
                        <a:pt x="0" y="46"/>
                        <a:pt x="0" y="46"/>
                      </a:cubicBezTo>
                      <a:cubicBezTo>
                        <a:pt x="0" y="26"/>
                        <a:pt x="0" y="26"/>
                        <a:pt x="0" y="26"/>
                      </a:cubicBezTo>
                      <a:cubicBezTo>
                        <a:pt x="4" y="26"/>
                        <a:pt x="4" y="26"/>
                        <a:pt x="4" y="26"/>
                      </a:cubicBezTo>
                      <a:cubicBezTo>
                        <a:pt x="27" y="26"/>
                        <a:pt x="39" y="14"/>
                        <a:pt x="42" y="0"/>
                      </a:cubicBezTo>
                      <a:lnTo>
                        <a:pt x="6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3">
                        <a:lumMod val="75000"/>
                      </a:schemeClr>
                    </a:solidFill>
                    <a:latin typeface="微软雅黑" panose="020B0503020204020204" pitchFamily="34" charset="-122"/>
                    <a:ea typeface="微软雅黑" panose="020B0503020204020204" pitchFamily="34" charset="-122"/>
                  </a:endParaRPr>
                </a:p>
              </p:txBody>
            </p:sp>
          </p:grpSp>
          <p:pic>
            <p:nvPicPr>
              <p:cNvPr id="2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一节</a:t>
              </a:r>
              <a:endPar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2" name="Rectangle 134"/>
            <p:cNvSpPr>
              <a:spLocks noChangeArrowheads="1"/>
            </p:cNvSpPr>
            <p:nvPr/>
          </p:nvSpPr>
          <p:spPr bwMode="auto">
            <a:xfrm>
              <a:off x="1474" y="1493"/>
              <a:ext cx="1067"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无量纲化</a:t>
              </a:r>
              <a:endParaRPr lang="zh-CN" altLang="en-US" sz="16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18" name="WordArt 15"/>
          <p:cNvSpPr>
            <a:spLocks noChangeArrowheads="1" noChangeShapeType="1" noTextEdit="1"/>
          </p:cNvSpPr>
          <p:nvPr/>
        </p:nvSpPr>
        <p:spPr bwMode="auto">
          <a:xfrm>
            <a:off x="7668344" y="781443"/>
            <a:ext cx="753725" cy="333057"/>
          </a:xfrm>
          <a:prstGeom prst="rect">
            <a:avLst/>
          </a:prstGeom>
        </p:spPr>
        <p:txBody>
          <a:bodyPr wrap="none" numCol="1" fromWordArt="1">
            <a:prstTxWarp prst="textDeflate">
              <a:avLst>
                <a:gd name="adj" fmla="val 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kern="10" dirty="0">
                <a:ln w="9525">
                  <a:solidFill>
                    <a:srgbClr val="4D4D4D"/>
                  </a:solidFill>
                  <a:round/>
                  <a:headEnd/>
                  <a:tailEnd/>
                </a:ln>
                <a:solidFill>
                  <a:srgbClr val="4D4D4D"/>
                </a:solidFill>
                <a:effectLst>
                  <a:outerShdw dist="35921" dir="2700000" algn="ctr" rotWithShape="0">
                    <a:srgbClr val="868686">
                      <a:alpha val="50000"/>
                    </a:srgbClr>
                  </a:outerShdw>
                </a:effectLst>
                <a:latin typeface="黑体"/>
                <a:ea typeface="黑体"/>
              </a:rPr>
              <a:t>目录</a:t>
            </a:r>
          </a:p>
        </p:txBody>
      </p:sp>
      <p:sp>
        <p:nvSpPr>
          <p:cNvPr id="57" name="矩形"/>
          <p:cNvSpPr>
            <a:spLocks/>
          </p:cNvSpPr>
          <p:nvPr/>
        </p:nvSpPr>
        <p:spPr>
          <a:xfrm>
            <a:off x="2271245" y="444461"/>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algn="ctr"/>
            <a:r>
              <a:rPr lang="zh-CN" altLang="en-US" sz="3000" b="1" kern="0" dirty="0">
                <a:solidFill>
                  <a:srgbClr val="C9394A"/>
                </a:solidFill>
                <a:latin typeface="微软雅黑" charset="0"/>
                <a:ea typeface="微软雅黑" charset="0"/>
                <a:cs typeface="微软雅黑" charset="0"/>
                <a:sym typeface="Calibri" pitchFamily="34" charset="0"/>
              </a:rPr>
              <a:t>特征工程三部曲之特征处理</a:t>
            </a:r>
            <a:endParaRPr lang="en-US" altLang="zh-CN" sz="3000" b="1" kern="0" dirty="0" smtClean="0">
              <a:solidFill>
                <a:srgbClr val="C9394A"/>
              </a:solidFill>
              <a:latin typeface="微软雅黑" charset="0"/>
              <a:ea typeface="微软雅黑" charset="0"/>
              <a:cs typeface="微软雅黑" charset="0"/>
              <a:sym typeface="Calibri" pitchFamily="34" charset="0"/>
            </a:endParaRPr>
          </a:p>
        </p:txBody>
      </p:sp>
      <p:grpSp>
        <p:nvGrpSpPr>
          <p:cNvPr id="82" name="Group 69"/>
          <p:cNvGrpSpPr>
            <a:grpSpLocks/>
          </p:cNvGrpSpPr>
          <p:nvPr/>
        </p:nvGrpSpPr>
        <p:grpSpPr bwMode="auto">
          <a:xfrm>
            <a:off x="4067944" y="947972"/>
            <a:ext cx="4679876" cy="1143823"/>
            <a:chOff x="112" y="997"/>
            <a:chExt cx="4967" cy="1214"/>
          </a:xfrm>
        </p:grpSpPr>
        <p:grpSp>
          <p:nvGrpSpPr>
            <p:cNvPr id="83" name="Group 23"/>
            <p:cNvGrpSpPr>
              <a:grpSpLocks/>
            </p:cNvGrpSpPr>
            <p:nvPr/>
          </p:nvGrpSpPr>
          <p:grpSpPr bwMode="auto">
            <a:xfrm>
              <a:off x="112" y="997"/>
              <a:ext cx="1864" cy="1214"/>
              <a:chOff x="317" y="913"/>
              <a:chExt cx="1864" cy="1214"/>
            </a:xfrm>
          </p:grpSpPr>
          <p:grpSp>
            <p:nvGrpSpPr>
              <p:cNvPr id="87" name="Group 24"/>
              <p:cNvGrpSpPr>
                <a:grpSpLocks/>
              </p:cNvGrpSpPr>
              <p:nvPr/>
            </p:nvGrpSpPr>
            <p:grpSpPr bwMode="auto">
              <a:xfrm>
                <a:off x="694" y="913"/>
                <a:ext cx="1007" cy="1214"/>
                <a:chOff x="798" y="291"/>
                <a:chExt cx="1007" cy="1214"/>
              </a:xfrm>
            </p:grpSpPr>
            <p:pic>
              <p:nvPicPr>
                <p:cNvPr id="89"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91"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88"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4"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零节</a:t>
              </a:r>
              <a:endPar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86" name="Rectangle 134"/>
            <p:cNvSpPr>
              <a:spLocks noChangeArrowheads="1"/>
            </p:cNvSpPr>
            <p:nvPr/>
          </p:nvSpPr>
          <p:spPr bwMode="auto">
            <a:xfrm>
              <a:off x="1474" y="1493"/>
              <a:ext cx="1938"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特征处理知识框架</a:t>
              </a:r>
              <a:endParaRPr lang="zh-CN" altLang="en-US" sz="16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4687984" y="1217358"/>
            <a:ext cx="485624" cy="646331"/>
          </a:xfrm>
          <a:prstGeom prst="rect">
            <a:avLst/>
          </a:prstGeom>
          <a:noFill/>
        </p:spPr>
        <p:txBody>
          <a:bodyPr wrap="square" rtlCol="0">
            <a:spAutoFit/>
          </a:bodyPr>
          <a:lstStyle/>
          <a:p>
            <a:r>
              <a:rPr kumimoji="1" lang="en-US" altLang="zh-CN" sz="3500" b="1" dirty="0">
                <a:solidFill>
                  <a:schemeClr val="accent3">
                    <a:lumMod val="75000"/>
                  </a:schemeClr>
                </a:solidFill>
                <a:latin typeface="Helvetica" charset="0"/>
                <a:ea typeface="Helvetica" charset="0"/>
                <a:cs typeface="Helvetica" charset="0"/>
              </a:rPr>
              <a:t>0</a:t>
            </a:r>
            <a:endParaRPr kumimoji="1" lang="zh-CN" altLang="en-US" sz="3500" b="1" dirty="0">
              <a:solidFill>
                <a:schemeClr val="accent3">
                  <a:lumMod val="75000"/>
                </a:schemeClr>
              </a:solidFill>
              <a:latin typeface="Helvetica" charset="0"/>
              <a:ea typeface="Helvetica" charset="0"/>
              <a:cs typeface="Helvetica" charset="0"/>
            </a:endParaRPr>
          </a:p>
        </p:txBody>
      </p:sp>
      <p:sp>
        <p:nvSpPr>
          <p:cNvPr id="94" name="文本框 93"/>
          <p:cNvSpPr txBox="1"/>
          <p:nvPr/>
        </p:nvSpPr>
        <p:spPr>
          <a:xfrm>
            <a:off x="4682030" y="4290864"/>
            <a:ext cx="485624" cy="646331"/>
          </a:xfrm>
          <a:prstGeom prst="rect">
            <a:avLst/>
          </a:prstGeom>
          <a:noFill/>
        </p:spPr>
        <p:txBody>
          <a:bodyPr wrap="square" rtlCol="0">
            <a:spAutoFit/>
          </a:bodyPr>
          <a:lstStyle/>
          <a:p>
            <a:r>
              <a:rPr kumimoji="1" lang="en-US" altLang="zh-CN" sz="3500" b="1">
                <a:solidFill>
                  <a:schemeClr val="bg1"/>
                </a:solidFill>
                <a:latin typeface="Helvetica" charset="0"/>
                <a:ea typeface="Helvetica" charset="0"/>
                <a:cs typeface="Helvetica" charset="0"/>
              </a:rPr>
              <a:t>5</a:t>
            </a:r>
            <a:endParaRPr kumimoji="1" lang="zh-CN" altLang="en-US" sz="3500" b="1">
              <a:solidFill>
                <a:schemeClr val="bg1"/>
              </a:solidFill>
              <a:latin typeface="Helvetica" charset="0"/>
              <a:ea typeface="Helvetica" charset="0"/>
              <a:cs typeface="Helvetica" charset="0"/>
            </a:endParaRPr>
          </a:p>
        </p:txBody>
      </p:sp>
      <p:sp>
        <p:nvSpPr>
          <p:cNvPr id="95" name="矩形"/>
          <p:cNvSpPr>
            <a:spLocks/>
          </p:cNvSpPr>
          <p:nvPr/>
        </p:nvSpPr>
        <p:spPr>
          <a:xfrm>
            <a:off x="971600" y="1923678"/>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特征处理知识框架</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6" name="矩形"/>
          <p:cNvSpPr>
            <a:spLocks/>
          </p:cNvSpPr>
          <p:nvPr/>
        </p:nvSpPr>
        <p:spPr>
          <a:xfrm>
            <a:off x="971600" y="2517494"/>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特征处理数据类型</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7" name="矩形"/>
          <p:cNvSpPr>
            <a:spLocks/>
          </p:cNvSpPr>
          <p:nvPr/>
        </p:nvSpPr>
        <p:spPr>
          <a:xfrm>
            <a:off x="971600" y="3111310"/>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smtClean="0">
                <a:solidFill>
                  <a:srgbClr val="474747"/>
                </a:solidFill>
                <a:latin typeface="微软雅黑" charset="0"/>
                <a:ea typeface="微软雅黑" charset="0"/>
                <a:cs typeface="微软雅黑" charset="0"/>
                <a:sym typeface="Calibri" pitchFamily="34" charset="0"/>
              </a:rPr>
              <a:t>特征处理各种方式</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8" name="流程图: 可选过程 2"/>
          <p:cNvSpPr/>
          <p:nvPr/>
        </p:nvSpPr>
        <p:spPr>
          <a:xfrm>
            <a:off x="1819927" y="1907709"/>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流程图: 可选过程 2"/>
          <p:cNvSpPr/>
          <p:nvPr/>
        </p:nvSpPr>
        <p:spPr>
          <a:xfrm>
            <a:off x="1811777" y="3113956"/>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1242" y="4429872"/>
            <a:ext cx="3849493" cy="584775"/>
          </a:xfrm>
          <a:prstGeom prst="rect">
            <a:avLst/>
          </a:prstGeom>
          <a:noFill/>
        </p:spPr>
        <p:txBody>
          <a:bodyPr wrap="square" rtlCol="0">
            <a:spAutoFit/>
          </a:bodyPr>
          <a:lstStyle/>
          <a:p>
            <a:r>
              <a:rPr kumimoji="1" lang="zh-CN" altLang="en-US" sz="1600">
                <a:solidFill>
                  <a:schemeClr val="bg1">
                    <a:lumMod val="50000"/>
                  </a:schemeClr>
                </a:solidFill>
                <a:latin typeface="Microsoft YaHei" charset="-122"/>
                <a:ea typeface="Microsoft YaHei" charset="-122"/>
                <a:cs typeface="Microsoft YaHei" charset="-122"/>
              </a:rPr>
              <a:t>除第</a:t>
            </a:r>
            <a:r>
              <a:rPr kumimoji="1" lang="en-US" altLang="zh-CN" sz="1600">
                <a:solidFill>
                  <a:schemeClr val="bg1">
                    <a:lumMod val="50000"/>
                  </a:schemeClr>
                </a:solidFill>
                <a:latin typeface="Microsoft YaHei" charset="-122"/>
                <a:ea typeface="Microsoft YaHei" charset="-122"/>
                <a:cs typeface="Microsoft YaHei" charset="-122"/>
              </a:rPr>
              <a:t>0</a:t>
            </a:r>
            <a:r>
              <a:rPr kumimoji="1" lang="zh-CN" altLang="en-US" sz="1600">
                <a:solidFill>
                  <a:schemeClr val="bg1">
                    <a:lumMod val="50000"/>
                  </a:schemeClr>
                </a:solidFill>
                <a:latin typeface="Microsoft YaHei" charset="-122"/>
                <a:ea typeface="Microsoft YaHei" charset="-122"/>
                <a:cs typeface="Microsoft YaHei" charset="-122"/>
              </a:rPr>
              <a:t>节外其余小节都为平行知识内容，可以根据自己感兴趣的直接跳转</a:t>
            </a:r>
          </a:p>
        </p:txBody>
      </p:sp>
    </p:spTree>
    <p:extLst>
      <p:ext uri="{BB962C8B-B14F-4D97-AF65-F5344CB8AC3E}">
        <p14:creationId xmlns:p14="http://schemas.microsoft.com/office/powerpoint/2010/main" val="2438726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537367"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第三节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离散特征哑编码</a:t>
            </a:r>
            <a:endParaRPr lang="en-US" altLang="zh-CN" sz="3000" b="1" kern="0" dirty="0">
              <a:solidFill>
                <a:srgbClr val="C9394A"/>
              </a:solidFill>
              <a:latin typeface="微软雅黑" charset="0"/>
              <a:ea typeface="微软雅黑" charset="0"/>
              <a:cs typeface="微软雅黑" charset="0"/>
            </a:endParaRPr>
          </a:p>
        </p:txBody>
      </p:sp>
      <p:sp>
        <p:nvSpPr>
          <p:cNvPr id="5" name="文本框 4"/>
          <p:cNvSpPr txBox="1"/>
          <p:nvPr/>
        </p:nvSpPr>
        <p:spPr>
          <a:xfrm>
            <a:off x="1547664" y="1563638"/>
            <a:ext cx="180049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什</a:t>
            </a:r>
            <a:r>
              <a:rPr kumimoji="1" lang="zh-CN" altLang="en-US" dirty="0" smtClean="0">
                <a:latin typeface="Microsoft YaHei" charset="-122"/>
                <a:ea typeface="Microsoft YaHei" charset="-122"/>
                <a:cs typeface="Microsoft YaHei" charset="-122"/>
              </a:rPr>
              <a:t>么是哑编码？</a:t>
            </a:r>
            <a:endParaRPr kumimoji="1" lang="zh-CN" altLang="en-US" dirty="0">
              <a:latin typeface="Microsoft YaHei" charset="-122"/>
              <a:ea typeface="Microsoft YaHei" charset="-122"/>
              <a:cs typeface="Microsoft YaHei" charset="-122"/>
            </a:endParaRPr>
          </a:p>
        </p:txBody>
      </p:sp>
      <p:sp>
        <p:nvSpPr>
          <p:cNvPr id="7" name="文本框 6"/>
          <p:cNvSpPr txBox="1"/>
          <p:nvPr/>
        </p:nvSpPr>
        <p:spPr>
          <a:xfrm>
            <a:off x="1547664" y="1939192"/>
            <a:ext cx="7344816" cy="646331"/>
          </a:xfrm>
          <a:prstGeom prst="rect">
            <a:avLst/>
          </a:prstGeom>
          <a:noFill/>
        </p:spPr>
        <p:txBody>
          <a:bodyPr wrap="square" rtlCol="0">
            <a:spAutoFit/>
          </a:bodyPr>
          <a:lstStyle/>
          <a:p>
            <a:pPr lvl="0" rtl="0"/>
            <a:r>
              <a:rPr kumimoji="1" lang="zh-CN" altLang="en-US" dirty="0">
                <a:latin typeface="Microsoft YaHei" charset="-122"/>
                <a:ea typeface="Microsoft YaHei" charset="-122"/>
                <a:cs typeface="Microsoft YaHei" charset="-122"/>
              </a:rPr>
              <a:t>将一个特征一对多映射出多个特征编码，每个特征编码只代表一个若干级别间的差异。</a:t>
            </a:r>
            <a:endParaRPr kumimoji="1" lang="en-US" altLang="zh-CN" dirty="0" smtClean="0">
              <a:latin typeface="Microsoft YaHei" charset="-122"/>
              <a:ea typeface="Microsoft YaHei" charset="-122"/>
              <a:cs typeface="Microsoft YaHei"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877759330"/>
              </p:ext>
            </p:extLst>
          </p:nvPr>
        </p:nvGraphicFramePr>
        <p:xfrm>
          <a:off x="1403648" y="2859782"/>
          <a:ext cx="900100" cy="1828800"/>
        </p:xfrm>
        <a:graphic>
          <a:graphicData uri="http://schemas.openxmlformats.org/drawingml/2006/table">
            <a:tbl>
              <a:tblPr firstRow="1" bandRow="1">
                <a:tableStyleId>{5FD0F851-EC5A-4D38-B0AD-8093EC10F338}</a:tableStyleId>
              </a:tblPr>
              <a:tblGrid>
                <a:gridCol w="900100"/>
              </a:tblGrid>
              <a:tr h="286385">
                <a:tc>
                  <a:txBody>
                    <a:bodyPr/>
                    <a:lstStyle/>
                    <a:p>
                      <a:r>
                        <a:rPr lang="zh-CN" altLang="en-US" sz="1400" dirty="0">
                          <a:latin typeface="Microsoft YaHei" charset="-122"/>
                          <a:ea typeface="Microsoft YaHei" charset="-122"/>
                          <a:cs typeface="Microsoft YaHei" charset="-122"/>
                        </a:rPr>
                        <a:t>年龄</a:t>
                      </a:r>
                    </a:p>
                  </a:txBody>
                  <a:tcPr/>
                </a:tc>
              </a:tr>
              <a:tr h="286385">
                <a:tc>
                  <a:txBody>
                    <a:bodyPr/>
                    <a:lstStyle/>
                    <a:p>
                      <a:r>
                        <a:rPr lang="en-US" altLang="zh-CN" sz="1400" dirty="0">
                          <a:latin typeface="Microsoft YaHei" charset="-122"/>
                          <a:ea typeface="Microsoft YaHei" charset="-122"/>
                          <a:cs typeface="Microsoft YaHei" charset="-122"/>
                        </a:rPr>
                        <a:t>15</a:t>
                      </a:r>
                      <a:endParaRPr lang="zh-CN" altLang="en-US" sz="1400" dirty="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33</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30</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26</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70</a:t>
                      </a:r>
                      <a:endParaRPr lang="zh-CN" altLang="en-US" sz="1400">
                        <a:latin typeface="Microsoft YaHei" charset="-122"/>
                        <a:ea typeface="Microsoft YaHei" charset="-122"/>
                        <a:cs typeface="Microsoft YaHei" charset="-122"/>
                      </a:endParaRPr>
                    </a:p>
                  </a:txBody>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56725396"/>
              </p:ext>
            </p:extLst>
          </p:nvPr>
        </p:nvGraphicFramePr>
        <p:xfrm>
          <a:off x="3352890" y="2859782"/>
          <a:ext cx="900100" cy="1828800"/>
        </p:xfrm>
        <a:graphic>
          <a:graphicData uri="http://schemas.openxmlformats.org/drawingml/2006/table">
            <a:tbl>
              <a:tblPr firstRow="1" bandRow="1">
                <a:tableStyleId>{5FD0F851-EC5A-4D38-B0AD-8093EC10F338}</a:tableStyleId>
              </a:tblPr>
              <a:tblGrid>
                <a:gridCol w="900100"/>
              </a:tblGrid>
              <a:tr h="286385">
                <a:tc>
                  <a:txBody>
                    <a:bodyPr/>
                    <a:lstStyle/>
                    <a:p>
                      <a:r>
                        <a:rPr lang="zh-CN" altLang="en-US" sz="1400" dirty="0">
                          <a:latin typeface="Microsoft YaHei" charset="-122"/>
                          <a:ea typeface="Microsoft YaHei" charset="-122"/>
                          <a:cs typeface="Microsoft YaHei" charset="-122"/>
                        </a:rPr>
                        <a:t>年龄</a:t>
                      </a:r>
                    </a:p>
                  </a:txBody>
                  <a:tcPr/>
                </a:tc>
              </a:tr>
              <a:tr h="286385">
                <a:tc>
                  <a:txBody>
                    <a:bodyPr/>
                    <a:lstStyle/>
                    <a:p>
                      <a:r>
                        <a:rPr lang="zh-CN" altLang="en-US" sz="1400" dirty="0">
                          <a:latin typeface="Microsoft YaHei" charset="-122"/>
                          <a:ea typeface="Microsoft YaHei" charset="-122"/>
                          <a:cs typeface="Microsoft YaHei" charset="-122"/>
                        </a:rPr>
                        <a:t>少年</a:t>
                      </a:r>
                    </a:p>
                  </a:txBody>
                  <a:tcPr/>
                </a:tc>
              </a:tr>
              <a:tr h="286385">
                <a:tc>
                  <a:txBody>
                    <a:bodyPr/>
                    <a:lstStyle/>
                    <a:p>
                      <a:r>
                        <a:rPr lang="zh-CN" altLang="en-US" sz="1400">
                          <a:latin typeface="Microsoft YaHei" charset="-122"/>
                          <a:ea typeface="Microsoft YaHei" charset="-122"/>
                          <a:cs typeface="Microsoft YaHei" charset="-122"/>
                        </a:rPr>
                        <a:t>中年</a:t>
                      </a:r>
                    </a:p>
                  </a:txBody>
                  <a:tcPr/>
                </a:tc>
              </a:tr>
              <a:tr h="286385">
                <a:tc>
                  <a:txBody>
                    <a:bodyPr/>
                    <a:lstStyle/>
                    <a:p>
                      <a:r>
                        <a:rPr lang="zh-CN" altLang="en-US" sz="1400">
                          <a:latin typeface="Microsoft YaHei" charset="-122"/>
                          <a:ea typeface="Microsoft YaHei" charset="-122"/>
                          <a:cs typeface="Microsoft YaHei" charset="-122"/>
                        </a:rPr>
                        <a:t>中年</a:t>
                      </a:r>
                    </a:p>
                  </a:txBody>
                  <a:tcPr/>
                </a:tc>
              </a:tr>
              <a:tr h="286385">
                <a:tc>
                  <a:txBody>
                    <a:bodyPr/>
                    <a:lstStyle/>
                    <a:p>
                      <a:r>
                        <a:rPr lang="zh-CN" altLang="en-US" sz="1400">
                          <a:latin typeface="Microsoft YaHei" charset="-122"/>
                          <a:ea typeface="Microsoft YaHei" charset="-122"/>
                          <a:cs typeface="Microsoft YaHei" charset="-122"/>
                        </a:rPr>
                        <a:t>青年</a:t>
                      </a:r>
                    </a:p>
                  </a:txBody>
                  <a:tcPr/>
                </a:tc>
              </a:tr>
              <a:tr h="286385">
                <a:tc>
                  <a:txBody>
                    <a:bodyPr/>
                    <a:lstStyle/>
                    <a:p>
                      <a:r>
                        <a:rPr lang="zh-CN" altLang="en-US" sz="1400">
                          <a:latin typeface="Microsoft YaHei" charset="-122"/>
                          <a:ea typeface="Microsoft YaHei" charset="-122"/>
                          <a:cs typeface="Microsoft YaHei" charset="-122"/>
                        </a:rPr>
                        <a:t>老年</a:t>
                      </a:r>
                    </a:p>
                  </a:txBody>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435888067"/>
              </p:ext>
            </p:extLst>
          </p:nvPr>
        </p:nvGraphicFramePr>
        <p:xfrm>
          <a:off x="5325662" y="2859782"/>
          <a:ext cx="2471980" cy="1828800"/>
        </p:xfrm>
        <a:graphic>
          <a:graphicData uri="http://schemas.openxmlformats.org/drawingml/2006/table">
            <a:tbl>
              <a:tblPr firstRow="1" bandRow="1">
                <a:tableStyleId>{5FD0F851-EC5A-4D38-B0AD-8093EC10F338}</a:tableStyleId>
              </a:tblPr>
              <a:tblGrid>
                <a:gridCol w="617995"/>
                <a:gridCol w="617995"/>
                <a:gridCol w="617995"/>
                <a:gridCol w="617995"/>
              </a:tblGrid>
              <a:tr h="286385">
                <a:tc>
                  <a:txBody>
                    <a:bodyPr/>
                    <a:lstStyle/>
                    <a:p>
                      <a:r>
                        <a:rPr lang="zh-CN" altLang="en-US" sz="1400" dirty="0">
                          <a:latin typeface="Microsoft YaHei" charset="-122"/>
                          <a:ea typeface="Microsoft YaHei" charset="-122"/>
                          <a:cs typeface="Microsoft YaHei" charset="-122"/>
                        </a:rPr>
                        <a:t>少年</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zh-CN" altLang="en-US" sz="1400">
                          <a:latin typeface="Microsoft YaHei" charset="-122"/>
                          <a:ea typeface="Microsoft YaHei" charset="-122"/>
                          <a:cs typeface="Microsoft YaHei" charset="-122"/>
                        </a:rPr>
                        <a:t>青年</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zh-CN" altLang="en-US" sz="1400">
                          <a:latin typeface="Microsoft YaHei" charset="-122"/>
                          <a:ea typeface="Microsoft YaHei" charset="-122"/>
                          <a:cs typeface="Microsoft YaHei" charset="-122"/>
                        </a:rPr>
                        <a:t>中年</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zh-CN" altLang="en-US" sz="1400">
                          <a:latin typeface="Microsoft YaHei" charset="-122"/>
                          <a:ea typeface="Microsoft YaHei" charset="-122"/>
                          <a:cs typeface="Microsoft YaHei" charset="-122"/>
                        </a:rPr>
                        <a:t>老年</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r>
                        <a:rPr lang="en-US" altLang="zh-CN" sz="1400" dirty="0">
                          <a:latin typeface="Microsoft YaHei" charset="-122"/>
                          <a:ea typeface="Microsoft YaHei" charset="-122"/>
                          <a:cs typeface="Microsoft YaHei" charset="-122"/>
                        </a:rPr>
                        <a:t>1</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bl>
          </a:graphicData>
        </a:graphic>
      </p:graphicFrame>
      <p:sp>
        <p:nvSpPr>
          <p:cNvPr id="11" name="右箭头 10"/>
          <p:cNvSpPr/>
          <p:nvPr/>
        </p:nvSpPr>
        <p:spPr>
          <a:xfrm>
            <a:off x="2492516" y="3671615"/>
            <a:ext cx="57473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2" name="文本框 11"/>
          <p:cNvSpPr txBox="1"/>
          <p:nvPr/>
        </p:nvSpPr>
        <p:spPr>
          <a:xfrm>
            <a:off x="2418245" y="3363838"/>
            <a:ext cx="723275" cy="307777"/>
          </a:xfrm>
          <a:prstGeom prst="rect">
            <a:avLst/>
          </a:prstGeom>
          <a:noFill/>
        </p:spPr>
        <p:txBody>
          <a:bodyPr wrap="none" rtlCol="0">
            <a:spAutoFit/>
          </a:bodyPr>
          <a:lstStyle/>
          <a:p>
            <a:r>
              <a:rPr kumimoji="1" lang="zh-CN" altLang="en-US" sz="1400">
                <a:latin typeface="Microsoft YaHei" charset="-122"/>
                <a:ea typeface="Microsoft YaHei" charset="-122"/>
                <a:cs typeface="Microsoft YaHei" charset="-122"/>
              </a:rPr>
              <a:t>离散化</a:t>
            </a:r>
          </a:p>
        </p:txBody>
      </p:sp>
      <p:sp>
        <p:nvSpPr>
          <p:cNvPr id="13" name="右箭头 12"/>
          <p:cNvSpPr/>
          <p:nvPr/>
        </p:nvSpPr>
        <p:spPr>
          <a:xfrm>
            <a:off x="4565888" y="3677515"/>
            <a:ext cx="57473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4" name="文本框 13"/>
          <p:cNvSpPr txBox="1"/>
          <p:nvPr/>
        </p:nvSpPr>
        <p:spPr>
          <a:xfrm>
            <a:off x="4491617" y="3369738"/>
            <a:ext cx="723275" cy="307777"/>
          </a:xfrm>
          <a:prstGeom prst="rect">
            <a:avLst/>
          </a:prstGeom>
          <a:noFill/>
        </p:spPr>
        <p:txBody>
          <a:bodyPr wrap="none" rtlCol="0">
            <a:spAutoFit/>
          </a:bodyPr>
          <a:lstStyle/>
          <a:p>
            <a:r>
              <a:rPr kumimoji="1" lang="zh-CN" altLang="en-US" sz="1400">
                <a:latin typeface="Microsoft YaHei" charset="-122"/>
                <a:ea typeface="Microsoft YaHei" charset="-122"/>
                <a:cs typeface="Microsoft YaHei" charset="-122"/>
              </a:rPr>
              <a:t>哑编码</a:t>
            </a:r>
          </a:p>
        </p:txBody>
      </p:sp>
    </p:spTree>
    <p:extLst>
      <p:ext uri="{BB962C8B-B14F-4D97-AF65-F5344CB8AC3E}">
        <p14:creationId xmlns:p14="http://schemas.microsoft.com/office/powerpoint/2010/main" val="16584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2" grpId="0"/>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p:cNvSpPr>
            <a:spLocks/>
          </p:cNvSpPr>
          <p:nvPr/>
        </p:nvSpPr>
        <p:spPr>
          <a:xfrm>
            <a:off x="971600" y="1923678"/>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特征处理知识框架</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6" name="矩形"/>
          <p:cNvSpPr>
            <a:spLocks/>
          </p:cNvSpPr>
          <p:nvPr/>
        </p:nvSpPr>
        <p:spPr>
          <a:xfrm>
            <a:off x="971600" y="2517494"/>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特征处理数据类型</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7" name="矩形"/>
          <p:cNvSpPr>
            <a:spLocks/>
          </p:cNvSpPr>
          <p:nvPr/>
        </p:nvSpPr>
        <p:spPr>
          <a:xfrm>
            <a:off x="971600" y="3111310"/>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smtClean="0">
                <a:solidFill>
                  <a:srgbClr val="474747"/>
                </a:solidFill>
                <a:latin typeface="微软雅黑" charset="0"/>
                <a:ea typeface="微软雅黑" charset="0"/>
                <a:cs typeface="微软雅黑" charset="0"/>
                <a:sym typeface="Calibri" pitchFamily="34" charset="0"/>
              </a:rPr>
              <a:t>特征处理各种方式</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pic>
        <p:nvPicPr>
          <p:cNvPr id="1026" name="Picture 2" descr="ç¸å³å¾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597278"/>
            <a:ext cx="2144948" cy="224724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389089" y="2720901"/>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本章</a:t>
            </a:r>
            <a:endParaRPr lang="en-US" dirty="0">
              <a:latin typeface="微软雅黑" panose="020B0503020204020204" pitchFamily="34" charset="-122"/>
              <a:ea typeface="微软雅黑" panose="020B0503020204020204" pitchFamily="34" charset="-122"/>
            </a:endParaRPr>
          </a:p>
        </p:txBody>
      </p:sp>
      <p:sp>
        <p:nvSpPr>
          <p:cNvPr id="10" name="矩形"/>
          <p:cNvSpPr>
            <a:spLocks/>
          </p:cNvSpPr>
          <p:nvPr/>
        </p:nvSpPr>
        <p:spPr>
          <a:xfrm>
            <a:off x="2775599" y="363540"/>
            <a:ext cx="3613490"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a:solidFill>
                  <a:srgbClr val="C9394A"/>
                </a:solidFill>
                <a:latin typeface="微软雅黑" charset="0"/>
                <a:ea typeface="微软雅黑" charset="0"/>
                <a:cs typeface="微软雅黑" charset="0"/>
              </a:rPr>
              <a:t>课程介绍</a:t>
            </a:r>
            <a:r>
              <a:rPr lang="en-US" altLang="zh-CN" sz="3000" b="1" kern="0" dirty="0">
                <a:solidFill>
                  <a:srgbClr val="C9394A"/>
                </a:solidFill>
                <a:latin typeface="微软雅黑" charset="0"/>
                <a:ea typeface="微软雅黑" charset="0"/>
                <a:cs typeface="微软雅黑" charset="0"/>
              </a:rPr>
              <a:t>&amp;</a:t>
            </a:r>
            <a:r>
              <a:rPr lang="zh-CN" altLang="en-US" sz="3000" b="1" kern="0" dirty="0">
                <a:solidFill>
                  <a:srgbClr val="C9394A"/>
                </a:solidFill>
                <a:latin typeface="微软雅黑" charset="0"/>
                <a:ea typeface="微软雅黑" charset="0"/>
                <a:cs typeface="微软雅黑" charset="0"/>
              </a:rPr>
              <a:t>本章预览</a:t>
            </a:r>
            <a:endParaRPr lang="zh-CN" altLang="en-US" sz="3200" dirty="0">
              <a:cs typeface="微软雅黑" charset="0"/>
            </a:endParaRPr>
          </a:p>
        </p:txBody>
      </p:sp>
    </p:spTree>
    <p:extLst>
      <p:ext uri="{BB962C8B-B14F-4D97-AF65-F5344CB8AC3E}">
        <p14:creationId xmlns:p14="http://schemas.microsoft.com/office/powerpoint/2010/main" val="420273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537367"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第三节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离散特征哑编码</a:t>
            </a:r>
            <a:endParaRPr lang="en-US" altLang="zh-CN" sz="3000" b="1" kern="0" dirty="0">
              <a:solidFill>
                <a:srgbClr val="C9394A"/>
              </a:solidFill>
              <a:latin typeface="微软雅黑" charset="0"/>
              <a:ea typeface="微软雅黑" charset="0"/>
              <a:cs typeface="微软雅黑" charset="0"/>
            </a:endParaRPr>
          </a:p>
        </p:txBody>
      </p:sp>
      <p:sp>
        <p:nvSpPr>
          <p:cNvPr id="4" name="文本框 3"/>
          <p:cNvSpPr txBox="1"/>
          <p:nvPr/>
        </p:nvSpPr>
        <p:spPr>
          <a:xfrm>
            <a:off x="1691680" y="1563638"/>
            <a:ext cx="2973891"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为什么要进行哑编码</a:t>
            </a:r>
            <a:r>
              <a:rPr kumimoji="1" lang="zh-CN" altLang="en-US" dirty="0" smtClean="0">
                <a:latin typeface="Microsoft YaHei" charset="-122"/>
                <a:ea typeface="Microsoft YaHei" charset="-122"/>
                <a:cs typeface="Microsoft YaHei" charset="-122"/>
              </a:rPr>
              <a:t>处理？</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1619672" y="2339311"/>
            <a:ext cx="7416824" cy="2215991"/>
          </a:xfrm>
          <a:prstGeom prst="rect">
            <a:avLst/>
          </a:prstGeom>
          <a:noFill/>
        </p:spPr>
        <p:txBody>
          <a:bodyPr wrap="square" rtlCol="0">
            <a:spAutoFit/>
          </a:bodyPr>
          <a:lstStyle/>
          <a:p>
            <a:pPr latinLnBrk="1">
              <a:spcBef>
                <a:spcPts val="1200"/>
              </a:spcBef>
            </a:pPr>
            <a:r>
              <a:rPr lang="en-US" altLang="zh-CN" sz="1400">
                <a:solidFill>
                  <a:srgbClr val="00B0F0"/>
                </a:solidFill>
                <a:latin typeface="Microsoft YaHei" charset="-122"/>
                <a:ea typeface="Microsoft YaHei" charset="-122"/>
                <a:cs typeface="Microsoft YaHei" charset="-122"/>
              </a:rPr>
              <a:t>1. </a:t>
            </a:r>
            <a:r>
              <a:rPr lang="zh-CN" altLang="en-US" sz="1400">
                <a:solidFill>
                  <a:srgbClr val="00B0F0"/>
                </a:solidFill>
                <a:latin typeface="Microsoft YaHei" charset="-122"/>
                <a:ea typeface="Microsoft YaHei" charset="-122"/>
                <a:cs typeface="Microsoft YaHei" charset="-122"/>
              </a:rPr>
              <a:t>简化了模型训练的复杂性，降低模型过拟合的风险</a:t>
            </a:r>
            <a:endParaRPr lang="en-US" altLang="zh-CN" sz="1400">
              <a:solidFill>
                <a:srgbClr val="00B0F0"/>
              </a:solidFill>
              <a:latin typeface="Microsoft YaHei" charset="-122"/>
              <a:ea typeface="Microsoft YaHei" charset="-122"/>
              <a:cs typeface="Microsoft YaHei" charset="-122"/>
            </a:endParaRPr>
          </a:p>
          <a:p>
            <a:pPr latinLnBrk="1">
              <a:spcBef>
                <a:spcPts val="1200"/>
              </a:spcBef>
            </a:pPr>
            <a:r>
              <a:rPr lang="en-US" altLang="zh-CN" sz="1400">
                <a:solidFill>
                  <a:srgbClr val="00B0F0"/>
                </a:solidFill>
                <a:latin typeface="Microsoft YaHei" charset="-122"/>
                <a:ea typeface="Microsoft YaHei" charset="-122"/>
                <a:cs typeface="Microsoft YaHei" charset="-122"/>
              </a:rPr>
              <a:t>2. </a:t>
            </a:r>
            <a:r>
              <a:rPr lang="zh-CN" altLang="en-US" sz="1400">
                <a:solidFill>
                  <a:srgbClr val="00B0F0"/>
                </a:solidFill>
                <a:latin typeface="Microsoft YaHei" charset="-122"/>
                <a:ea typeface="Microsoft YaHei" charset="-122"/>
                <a:cs typeface="Microsoft YaHei" charset="-122"/>
              </a:rPr>
              <a:t>离散化后的特征对异常数据有很强的鲁棒性</a:t>
            </a:r>
          </a:p>
          <a:p>
            <a:pPr latinLnBrk="1">
              <a:spcBef>
                <a:spcPts val="1200"/>
              </a:spcBef>
            </a:pPr>
            <a:r>
              <a:rPr lang="en-US" altLang="zh-CN" sz="1400">
                <a:solidFill>
                  <a:srgbClr val="C94251"/>
                </a:solidFill>
                <a:latin typeface="Microsoft YaHei" charset="-122"/>
                <a:ea typeface="Microsoft YaHei" charset="-122"/>
                <a:cs typeface="Microsoft YaHei" charset="-122"/>
              </a:rPr>
              <a:t>3.</a:t>
            </a:r>
            <a:r>
              <a:rPr lang="zh-CN" altLang="en-US" sz="1400">
                <a:solidFill>
                  <a:srgbClr val="C94251"/>
                </a:solidFill>
                <a:latin typeface="Microsoft YaHei" charset="-122"/>
                <a:ea typeface="Microsoft YaHei" charset="-122"/>
                <a:cs typeface="Microsoft YaHei" charset="-122"/>
              </a:rPr>
              <a:t>稀疏向量内积乘法运算速度快</a:t>
            </a:r>
            <a:endParaRPr lang="en-US" altLang="zh-CN" sz="1400">
              <a:solidFill>
                <a:srgbClr val="C94251"/>
              </a:solidFill>
              <a:latin typeface="Microsoft YaHei" charset="-122"/>
              <a:ea typeface="Microsoft YaHei" charset="-122"/>
              <a:cs typeface="Microsoft YaHei" charset="-122"/>
            </a:endParaRPr>
          </a:p>
          <a:p>
            <a:pPr latinLnBrk="1">
              <a:spcBef>
                <a:spcPts val="1200"/>
              </a:spcBef>
            </a:pPr>
            <a:r>
              <a:rPr lang="en-US" altLang="zh-CN" sz="1400">
                <a:solidFill>
                  <a:srgbClr val="C94251"/>
                </a:solidFill>
                <a:latin typeface="Microsoft YaHei" charset="-122"/>
                <a:ea typeface="Microsoft YaHei" charset="-122"/>
                <a:cs typeface="Microsoft YaHei" charset="-122"/>
              </a:rPr>
              <a:t>4. </a:t>
            </a:r>
            <a:r>
              <a:rPr lang="zh-CN" altLang="en-US" sz="1400">
                <a:solidFill>
                  <a:srgbClr val="C94251"/>
                </a:solidFill>
                <a:latin typeface="Microsoft YaHei" charset="-122"/>
                <a:ea typeface="Microsoft YaHei" charset="-122"/>
                <a:cs typeface="Microsoft YaHei" charset="-122"/>
              </a:rPr>
              <a:t>线性模型表达能力受限，单变量离散化为</a:t>
            </a:r>
            <a:r>
              <a:rPr lang="en-US" altLang="zh-CN" sz="1400">
                <a:solidFill>
                  <a:srgbClr val="C94251"/>
                </a:solidFill>
                <a:latin typeface="Microsoft YaHei" charset="-122"/>
                <a:ea typeface="Microsoft YaHei" charset="-122"/>
                <a:cs typeface="Microsoft YaHei" charset="-122"/>
              </a:rPr>
              <a:t>N</a:t>
            </a:r>
            <a:r>
              <a:rPr lang="zh-CN" altLang="en-US" sz="1400">
                <a:solidFill>
                  <a:srgbClr val="C94251"/>
                </a:solidFill>
                <a:latin typeface="Microsoft YaHei" charset="-122"/>
                <a:ea typeface="Microsoft YaHei" charset="-122"/>
                <a:cs typeface="Microsoft YaHei" charset="-122"/>
              </a:rPr>
              <a:t>个后，每个变量有单独的权重，相当于为模型引入了非线性，能够提升模型表达能力，加大拟合；</a:t>
            </a:r>
          </a:p>
          <a:p>
            <a:pPr latinLnBrk="1">
              <a:spcBef>
                <a:spcPts val="1200"/>
              </a:spcBef>
            </a:pPr>
            <a:r>
              <a:rPr lang="en-US" altLang="zh-CN" sz="1400">
                <a:solidFill>
                  <a:srgbClr val="C94251"/>
                </a:solidFill>
                <a:latin typeface="Microsoft YaHei" charset="-122"/>
                <a:ea typeface="Microsoft YaHei" charset="-122"/>
                <a:cs typeface="Microsoft YaHei" charset="-122"/>
              </a:rPr>
              <a:t>5. </a:t>
            </a:r>
            <a:r>
              <a:rPr lang="zh-CN" altLang="en-US" sz="1400">
                <a:solidFill>
                  <a:srgbClr val="C94251"/>
                </a:solidFill>
                <a:latin typeface="Microsoft YaHei" charset="-122"/>
                <a:ea typeface="Microsoft YaHei" charset="-122"/>
                <a:cs typeface="Microsoft YaHei" charset="-122"/>
              </a:rPr>
              <a:t>离散化后可以进行特征交叉，由</a:t>
            </a:r>
            <a:r>
              <a:rPr lang="en-US" altLang="zh-CN" sz="1400">
                <a:solidFill>
                  <a:srgbClr val="C94251"/>
                </a:solidFill>
                <a:latin typeface="Microsoft YaHei" charset="-122"/>
                <a:ea typeface="Microsoft YaHei" charset="-122"/>
                <a:cs typeface="Microsoft YaHei" charset="-122"/>
              </a:rPr>
              <a:t>M+N</a:t>
            </a:r>
            <a:r>
              <a:rPr lang="zh-CN" altLang="en-US" sz="1400">
                <a:solidFill>
                  <a:srgbClr val="C94251"/>
                </a:solidFill>
                <a:latin typeface="Microsoft YaHei" charset="-122"/>
                <a:ea typeface="Microsoft YaHei" charset="-122"/>
                <a:cs typeface="Microsoft YaHei" charset="-122"/>
              </a:rPr>
              <a:t>个变量变为</a:t>
            </a:r>
            <a:r>
              <a:rPr lang="en-US" altLang="zh-CN" sz="1400">
                <a:solidFill>
                  <a:srgbClr val="C94251"/>
                </a:solidFill>
                <a:latin typeface="Microsoft YaHei" charset="-122"/>
                <a:ea typeface="Microsoft YaHei" charset="-122"/>
                <a:cs typeface="Microsoft YaHei" charset="-122"/>
              </a:rPr>
              <a:t>M*N</a:t>
            </a:r>
            <a:r>
              <a:rPr lang="zh-CN" altLang="en-US" sz="1400">
                <a:solidFill>
                  <a:srgbClr val="C94251"/>
                </a:solidFill>
                <a:latin typeface="Microsoft YaHei" charset="-122"/>
                <a:ea typeface="Microsoft YaHei" charset="-122"/>
                <a:cs typeface="Microsoft YaHei" charset="-122"/>
              </a:rPr>
              <a:t>个变量，进一步引入非线性，提升表达能力</a:t>
            </a:r>
          </a:p>
        </p:txBody>
      </p:sp>
    </p:spTree>
    <p:extLst>
      <p:ext uri="{BB962C8B-B14F-4D97-AF65-F5344CB8AC3E}">
        <p14:creationId xmlns:p14="http://schemas.microsoft.com/office/powerpoint/2010/main" val="50392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537367"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第三节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离散特征哑编码</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571565" y="1427173"/>
            <a:ext cx="2000869"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oneHot</a:t>
            </a:r>
            <a:r>
              <a:rPr kumimoji="1" lang="zh-CN" altLang="en-US" sz="2400" dirty="0">
                <a:latin typeface="Microsoft YaHei" charset="-122"/>
                <a:ea typeface="Microsoft YaHei" charset="-122"/>
                <a:cs typeface="Microsoft YaHei" charset="-122"/>
              </a:rPr>
              <a:t> 编码</a:t>
            </a:r>
          </a:p>
        </p:txBody>
      </p:sp>
      <p:sp>
        <p:nvSpPr>
          <p:cNvPr id="5" name="矩形"/>
          <p:cNvSpPr>
            <a:spLocks/>
          </p:cNvSpPr>
          <p:nvPr/>
        </p:nvSpPr>
        <p:spPr>
          <a:xfrm>
            <a:off x="323528" y="2191966"/>
            <a:ext cx="8517632" cy="1015663"/>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en-US" altLang="zh-CN" sz="2000">
                <a:latin typeface="Microsoft YaHei" charset="-122"/>
                <a:ea typeface="Microsoft YaHei" charset="-122"/>
                <a:cs typeface="Microsoft YaHei" charset="-122"/>
              </a:rPr>
              <a:t>One-Hot</a:t>
            </a:r>
            <a:r>
              <a:rPr lang="zh-CN" altLang="en-US" sz="2000">
                <a:latin typeface="Microsoft YaHei" charset="-122"/>
                <a:ea typeface="Microsoft YaHei" charset="-122"/>
                <a:cs typeface="Microsoft YaHei" charset="-122"/>
              </a:rPr>
              <a:t>编码，又称为一位有效编码，主要是采用</a:t>
            </a:r>
            <a:r>
              <a:rPr lang="en-US" altLang="zh-CN" sz="2000">
                <a:latin typeface="Microsoft YaHei" charset="-122"/>
                <a:ea typeface="Microsoft YaHei" charset="-122"/>
                <a:cs typeface="Microsoft YaHei" charset="-122"/>
              </a:rPr>
              <a:t>N</a:t>
            </a:r>
            <a:r>
              <a:rPr lang="zh-CN" altLang="en-US" sz="2000">
                <a:latin typeface="Microsoft YaHei" charset="-122"/>
                <a:ea typeface="Microsoft YaHei" charset="-122"/>
                <a:cs typeface="Microsoft YaHei" charset="-122"/>
              </a:rPr>
              <a:t>位状态寄存器来对</a:t>
            </a:r>
            <a:r>
              <a:rPr lang="en-US" altLang="zh-CN" sz="2000">
                <a:latin typeface="Microsoft YaHei" charset="-122"/>
                <a:ea typeface="Microsoft YaHei" charset="-122"/>
                <a:cs typeface="Microsoft YaHei" charset="-122"/>
              </a:rPr>
              <a:t>N</a:t>
            </a:r>
            <a:r>
              <a:rPr lang="zh-CN" altLang="en-US" sz="2000">
                <a:latin typeface="Microsoft YaHei" charset="-122"/>
                <a:ea typeface="Microsoft YaHei" charset="-122"/>
                <a:cs typeface="Microsoft YaHei" charset="-122"/>
              </a:rPr>
              <a:t>个状态进行编码，每个状态都由他独立的寄存器位，并且在任意时候只有一位有效。</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6" name="矩形"/>
          <p:cNvSpPr>
            <a:spLocks/>
          </p:cNvSpPr>
          <p:nvPr/>
        </p:nvSpPr>
        <p:spPr>
          <a:xfrm>
            <a:off x="323528" y="3464590"/>
            <a:ext cx="8517632" cy="1015663"/>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en-US" altLang="zh-CN" sz="2000">
                <a:latin typeface="Microsoft YaHei" charset="-122"/>
                <a:ea typeface="Microsoft YaHei" charset="-122"/>
                <a:cs typeface="Microsoft YaHei" charset="-122"/>
              </a:rPr>
              <a:t>One-Hot</a:t>
            </a:r>
            <a:r>
              <a:rPr lang="zh-CN" altLang="en-US" sz="2000">
                <a:latin typeface="Microsoft YaHei" charset="-122"/>
                <a:ea typeface="Microsoft YaHei" charset="-122"/>
                <a:cs typeface="Microsoft YaHei" charset="-122"/>
              </a:rPr>
              <a:t>编码是分类变量作为二进制向量的表示。这首先要求将分类值映射到整数值。然后，每个整数值被表示为二进制向量，除了整数的索引之外，它都是零值，它被标记为</a:t>
            </a:r>
            <a:r>
              <a:rPr lang="en-US" altLang="zh-CN" sz="2000">
                <a:latin typeface="Microsoft YaHei" charset="-122"/>
                <a:ea typeface="Microsoft YaHei" charset="-122"/>
                <a:cs typeface="Microsoft YaHei" charset="-122"/>
              </a:rPr>
              <a:t>1</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72727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537367"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第三节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离散特征哑编码</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571565" y="1427173"/>
            <a:ext cx="2000869"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oneHot</a:t>
            </a:r>
            <a:r>
              <a:rPr kumimoji="1" lang="zh-CN" altLang="en-US" sz="2400" dirty="0">
                <a:latin typeface="Microsoft YaHei" charset="-122"/>
                <a:ea typeface="Microsoft YaHei" charset="-122"/>
                <a:cs typeface="Microsoft YaHei" charset="-122"/>
              </a:rPr>
              <a:t> 编码</a:t>
            </a:r>
          </a:p>
        </p:txBody>
      </p:sp>
      <p:graphicFrame>
        <p:nvGraphicFramePr>
          <p:cNvPr id="7" name="表格 6"/>
          <p:cNvGraphicFramePr>
            <a:graphicFrameLocks noGrp="1"/>
          </p:cNvGraphicFramePr>
          <p:nvPr>
            <p:extLst>
              <p:ext uri="{D42A27DB-BD31-4B8C-83A1-F6EECF244321}">
                <p14:modId xmlns:p14="http://schemas.microsoft.com/office/powerpoint/2010/main" val="1407310220"/>
              </p:ext>
            </p:extLst>
          </p:nvPr>
        </p:nvGraphicFramePr>
        <p:xfrm>
          <a:off x="1586090" y="2460027"/>
          <a:ext cx="900100" cy="1828800"/>
        </p:xfrm>
        <a:graphic>
          <a:graphicData uri="http://schemas.openxmlformats.org/drawingml/2006/table">
            <a:tbl>
              <a:tblPr firstRow="1" bandRow="1">
                <a:tableStyleId>{5FD0F851-EC5A-4D38-B0AD-8093EC10F338}</a:tableStyleId>
              </a:tblPr>
              <a:tblGrid>
                <a:gridCol w="900100"/>
              </a:tblGrid>
              <a:tr h="286385">
                <a:tc>
                  <a:txBody>
                    <a:bodyPr/>
                    <a:lstStyle/>
                    <a:p>
                      <a:r>
                        <a:rPr lang="zh-CN" altLang="en-US" sz="1400" dirty="0">
                          <a:latin typeface="Microsoft YaHei" charset="-122"/>
                          <a:ea typeface="Microsoft YaHei" charset="-122"/>
                          <a:cs typeface="Microsoft YaHei" charset="-122"/>
                        </a:rPr>
                        <a:t>年龄</a:t>
                      </a:r>
                    </a:p>
                  </a:txBody>
                  <a:tcPr/>
                </a:tc>
              </a:tr>
              <a:tr h="286385">
                <a:tc>
                  <a:txBody>
                    <a:bodyPr/>
                    <a:lstStyle/>
                    <a:p>
                      <a:r>
                        <a:rPr lang="en-US" altLang="zh-CN" sz="1400" dirty="0">
                          <a:latin typeface="Microsoft YaHei" charset="-122"/>
                          <a:ea typeface="Microsoft YaHei" charset="-122"/>
                          <a:cs typeface="Microsoft YaHei" charset="-122"/>
                        </a:rPr>
                        <a:t>15</a:t>
                      </a:r>
                      <a:endParaRPr lang="zh-CN" altLang="en-US" sz="1400" dirty="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33</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30</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26</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70</a:t>
                      </a:r>
                      <a:endParaRPr lang="zh-CN" altLang="en-US" sz="1400">
                        <a:latin typeface="Microsoft YaHei" charset="-122"/>
                        <a:ea typeface="Microsoft YaHei" charset="-122"/>
                        <a:cs typeface="Microsoft YaHei" charset="-122"/>
                      </a:endParaRPr>
                    </a:p>
                  </a:txBody>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77979482"/>
              </p:ext>
            </p:extLst>
          </p:nvPr>
        </p:nvGraphicFramePr>
        <p:xfrm>
          <a:off x="3535332" y="2460027"/>
          <a:ext cx="900100" cy="1828800"/>
        </p:xfrm>
        <a:graphic>
          <a:graphicData uri="http://schemas.openxmlformats.org/drawingml/2006/table">
            <a:tbl>
              <a:tblPr firstRow="1" bandRow="1">
                <a:tableStyleId>{5FD0F851-EC5A-4D38-B0AD-8093EC10F338}</a:tableStyleId>
              </a:tblPr>
              <a:tblGrid>
                <a:gridCol w="900100"/>
              </a:tblGrid>
              <a:tr h="286385">
                <a:tc>
                  <a:txBody>
                    <a:bodyPr/>
                    <a:lstStyle/>
                    <a:p>
                      <a:r>
                        <a:rPr lang="zh-CN" altLang="en-US" sz="1400" dirty="0">
                          <a:latin typeface="Microsoft YaHei" charset="-122"/>
                          <a:ea typeface="Microsoft YaHei" charset="-122"/>
                          <a:cs typeface="Microsoft YaHei" charset="-122"/>
                        </a:rPr>
                        <a:t>年龄</a:t>
                      </a:r>
                    </a:p>
                  </a:txBody>
                  <a:tcPr/>
                </a:tc>
              </a:tr>
              <a:tr h="286385">
                <a:tc>
                  <a:txBody>
                    <a:bodyPr/>
                    <a:lstStyle/>
                    <a:p>
                      <a:r>
                        <a:rPr lang="zh-CN" altLang="en-US" sz="1400" dirty="0">
                          <a:latin typeface="Microsoft YaHei" charset="-122"/>
                          <a:ea typeface="Microsoft YaHei" charset="-122"/>
                          <a:cs typeface="Microsoft YaHei" charset="-122"/>
                        </a:rPr>
                        <a:t>少年</a:t>
                      </a:r>
                    </a:p>
                  </a:txBody>
                  <a:tcPr/>
                </a:tc>
              </a:tr>
              <a:tr h="286385">
                <a:tc>
                  <a:txBody>
                    <a:bodyPr/>
                    <a:lstStyle/>
                    <a:p>
                      <a:r>
                        <a:rPr lang="zh-CN" altLang="en-US" sz="1400">
                          <a:latin typeface="Microsoft YaHei" charset="-122"/>
                          <a:ea typeface="Microsoft YaHei" charset="-122"/>
                          <a:cs typeface="Microsoft YaHei" charset="-122"/>
                        </a:rPr>
                        <a:t>中年</a:t>
                      </a:r>
                    </a:p>
                  </a:txBody>
                  <a:tcPr/>
                </a:tc>
              </a:tr>
              <a:tr h="286385">
                <a:tc>
                  <a:txBody>
                    <a:bodyPr/>
                    <a:lstStyle/>
                    <a:p>
                      <a:r>
                        <a:rPr lang="zh-CN" altLang="en-US" sz="1400">
                          <a:latin typeface="Microsoft YaHei" charset="-122"/>
                          <a:ea typeface="Microsoft YaHei" charset="-122"/>
                          <a:cs typeface="Microsoft YaHei" charset="-122"/>
                        </a:rPr>
                        <a:t>中年</a:t>
                      </a:r>
                    </a:p>
                  </a:txBody>
                  <a:tcPr/>
                </a:tc>
              </a:tr>
              <a:tr h="286385">
                <a:tc>
                  <a:txBody>
                    <a:bodyPr/>
                    <a:lstStyle/>
                    <a:p>
                      <a:r>
                        <a:rPr lang="zh-CN" altLang="en-US" sz="1400">
                          <a:latin typeface="Microsoft YaHei" charset="-122"/>
                          <a:ea typeface="Microsoft YaHei" charset="-122"/>
                          <a:cs typeface="Microsoft YaHei" charset="-122"/>
                        </a:rPr>
                        <a:t>青年</a:t>
                      </a:r>
                    </a:p>
                  </a:txBody>
                  <a:tcPr/>
                </a:tc>
              </a:tr>
              <a:tr h="286385">
                <a:tc>
                  <a:txBody>
                    <a:bodyPr/>
                    <a:lstStyle/>
                    <a:p>
                      <a:r>
                        <a:rPr lang="zh-CN" altLang="en-US" sz="1400">
                          <a:latin typeface="Microsoft YaHei" charset="-122"/>
                          <a:ea typeface="Microsoft YaHei" charset="-122"/>
                          <a:cs typeface="Microsoft YaHei" charset="-122"/>
                        </a:rPr>
                        <a:t>老年</a:t>
                      </a:r>
                    </a:p>
                  </a:txBody>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31366246"/>
              </p:ext>
            </p:extLst>
          </p:nvPr>
        </p:nvGraphicFramePr>
        <p:xfrm>
          <a:off x="5508104" y="2460027"/>
          <a:ext cx="2471980" cy="1828800"/>
        </p:xfrm>
        <a:graphic>
          <a:graphicData uri="http://schemas.openxmlformats.org/drawingml/2006/table">
            <a:tbl>
              <a:tblPr firstRow="1" bandRow="1">
                <a:tableStyleId>{5FD0F851-EC5A-4D38-B0AD-8093EC10F338}</a:tableStyleId>
              </a:tblPr>
              <a:tblGrid>
                <a:gridCol w="617995"/>
                <a:gridCol w="617995"/>
                <a:gridCol w="617995"/>
                <a:gridCol w="617995"/>
              </a:tblGrid>
              <a:tr h="286385">
                <a:tc>
                  <a:txBody>
                    <a:bodyPr/>
                    <a:lstStyle/>
                    <a:p>
                      <a:r>
                        <a:rPr lang="zh-CN" altLang="en-US" sz="1400" dirty="0">
                          <a:latin typeface="Microsoft YaHei" charset="-122"/>
                          <a:ea typeface="Microsoft YaHei" charset="-122"/>
                          <a:cs typeface="Microsoft YaHei" charset="-122"/>
                        </a:rPr>
                        <a:t>少年</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zh-CN" altLang="en-US" sz="1400">
                          <a:latin typeface="Microsoft YaHei" charset="-122"/>
                          <a:ea typeface="Microsoft YaHei" charset="-122"/>
                          <a:cs typeface="Microsoft YaHei" charset="-122"/>
                        </a:rPr>
                        <a:t>青年</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zh-CN" altLang="en-US" sz="1400">
                          <a:latin typeface="Microsoft YaHei" charset="-122"/>
                          <a:ea typeface="Microsoft YaHei" charset="-122"/>
                          <a:cs typeface="Microsoft YaHei" charset="-122"/>
                        </a:rPr>
                        <a:t>中年</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zh-CN" altLang="en-US" sz="1400">
                          <a:latin typeface="Microsoft YaHei" charset="-122"/>
                          <a:ea typeface="Microsoft YaHei" charset="-122"/>
                          <a:cs typeface="Microsoft YaHei" charset="-122"/>
                        </a:rPr>
                        <a:t>老年</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r>
                        <a:rPr lang="en-US" altLang="zh-CN" sz="1400" dirty="0">
                          <a:latin typeface="Microsoft YaHei" charset="-122"/>
                          <a:ea typeface="Microsoft YaHei" charset="-122"/>
                          <a:cs typeface="Microsoft YaHei" charset="-122"/>
                        </a:rPr>
                        <a:t>1</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dirty="0">
                          <a:latin typeface="Microsoft YaHei" charset="-122"/>
                          <a:ea typeface="Microsoft YaHei" charset="-122"/>
                          <a:cs typeface="Microsoft YaHei" charset="-122"/>
                        </a:rPr>
                        <a:t>0</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dirty="0">
                          <a:latin typeface="Microsoft YaHei" charset="-122"/>
                          <a:ea typeface="Microsoft YaHei" charset="-122"/>
                          <a:cs typeface="Microsoft YaHei" charset="-122"/>
                        </a:rPr>
                        <a:t>0</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dirty="0">
                          <a:latin typeface="Microsoft YaHei" charset="-122"/>
                          <a:ea typeface="Microsoft YaHei" charset="-122"/>
                          <a:cs typeface="Microsoft YaHei" charset="-122"/>
                        </a:rPr>
                        <a:t>0</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bl>
          </a:graphicData>
        </a:graphic>
      </p:graphicFrame>
      <p:sp>
        <p:nvSpPr>
          <p:cNvPr id="10" name="右箭头 9"/>
          <p:cNvSpPr/>
          <p:nvPr/>
        </p:nvSpPr>
        <p:spPr>
          <a:xfrm>
            <a:off x="2674958" y="3271860"/>
            <a:ext cx="57473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1" name="文本框 10"/>
          <p:cNvSpPr txBox="1"/>
          <p:nvPr/>
        </p:nvSpPr>
        <p:spPr>
          <a:xfrm>
            <a:off x="2600687" y="2964083"/>
            <a:ext cx="723275" cy="307777"/>
          </a:xfrm>
          <a:prstGeom prst="rect">
            <a:avLst/>
          </a:prstGeom>
          <a:noFill/>
        </p:spPr>
        <p:txBody>
          <a:bodyPr wrap="none" rtlCol="0">
            <a:spAutoFit/>
          </a:bodyPr>
          <a:lstStyle/>
          <a:p>
            <a:r>
              <a:rPr kumimoji="1" lang="zh-CN" altLang="en-US" sz="1400">
                <a:latin typeface="Microsoft YaHei" charset="-122"/>
                <a:ea typeface="Microsoft YaHei" charset="-122"/>
                <a:cs typeface="Microsoft YaHei" charset="-122"/>
              </a:rPr>
              <a:t>离散化</a:t>
            </a:r>
          </a:p>
        </p:txBody>
      </p:sp>
      <p:sp>
        <p:nvSpPr>
          <p:cNvPr id="12" name="右箭头 11"/>
          <p:cNvSpPr/>
          <p:nvPr/>
        </p:nvSpPr>
        <p:spPr>
          <a:xfrm>
            <a:off x="4748330" y="3277760"/>
            <a:ext cx="57473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3" name="文本框 12"/>
          <p:cNvSpPr txBox="1"/>
          <p:nvPr/>
        </p:nvSpPr>
        <p:spPr>
          <a:xfrm>
            <a:off x="4674059" y="2969983"/>
            <a:ext cx="723275" cy="307777"/>
          </a:xfrm>
          <a:prstGeom prst="rect">
            <a:avLst/>
          </a:prstGeom>
          <a:noFill/>
        </p:spPr>
        <p:txBody>
          <a:bodyPr wrap="none" rtlCol="0">
            <a:spAutoFit/>
          </a:bodyPr>
          <a:lstStyle/>
          <a:p>
            <a:r>
              <a:rPr kumimoji="1" lang="zh-CN" altLang="en-US" sz="1400">
                <a:latin typeface="Microsoft YaHei" charset="-122"/>
                <a:ea typeface="Microsoft YaHei" charset="-122"/>
                <a:cs typeface="Microsoft YaHei" charset="-122"/>
              </a:rPr>
              <a:t>哑编码</a:t>
            </a:r>
          </a:p>
        </p:txBody>
      </p:sp>
    </p:spTree>
    <p:extLst>
      <p:ext uri="{BB962C8B-B14F-4D97-AF65-F5344CB8AC3E}">
        <p14:creationId xmlns:p14="http://schemas.microsoft.com/office/powerpoint/2010/main" val="91175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537367"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第三节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离散特征哑编码</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571565" y="1427173"/>
            <a:ext cx="2018501"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dummy</a:t>
            </a:r>
            <a:r>
              <a:rPr kumimoji="1" lang="zh-CN" altLang="en-US" sz="2400" dirty="0">
                <a:latin typeface="Microsoft YaHei" charset="-122"/>
                <a:ea typeface="Microsoft YaHei" charset="-122"/>
                <a:cs typeface="Microsoft YaHei" charset="-122"/>
              </a:rPr>
              <a:t> 编码</a:t>
            </a:r>
          </a:p>
        </p:txBody>
      </p:sp>
      <p:graphicFrame>
        <p:nvGraphicFramePr>
          <p:cNvPr id="4" name="表格 3"/>
          <p:cNvGraphicFramePr>
            <a:graphicFrameLocks noGrp="1"/>
          </p:cNvGraphicFramePr>
          <p:nvPr>
            <p:extLst>
              <p:ext uri="{D42A27DB-BD31-4B8C-83A1-F6EECF244321}">
                <p14:modId xmlns:p14="http://schemas.microsoft.com/office/powerpoint/2010/main" val="972941667"/>
              </p:ext>
            </p:extLst>
          </p:nvPr>
        </p:nvGraphicFramePr>
        <p:xfrm>
          <a:off x="1586090" y="2460027"/>
          <a:ext cx="900100" cy="1828800"/>
        </p:xfrm>
        <a:graphic>
          <a:graphicData uri="http://schemas.openxmlformats.org/drawingml/2006/table">
            <a:tbl>
              <a:tblPr firstRow="1" bandRow="1">
                <a:tableStyleId>{5FD0F851-EC5A-4D38-B0AD-8093EC10F338}</a:tableStyleId>
              </a:tblPr>
              <a:tblGrid>
                <a:gridCol w="900100"/>
              </a:tblGrid>
              <a:tr h="286385">
                <a:tc>
                  <a:txBody>
                    <a:bodyPr/>
                    <a:lstStyle/>
                    <a:p>
                      <a:r>
                        <a:rPr lang="zh-CN" altLang="en-US" sz="1400" dirty="0">
                          <a:latin typeface="Microsoft YaHei" charset="-122"/>
                          <a:ea typeface="Microsoft YaHei" charset="-122"/>
                          <a:cs typeface="Microsoft YaHei" charset="-122"/>
                        </a:rPr>
                        <a:t>年龄</a:t>
                      </a:r>
                    </a:p>
                  </a:txBody>
                  <a:tcPr/>
                </a:tc>
              </a:tr>
              <a:tr h="286385">
                <a:tc>
                  <a:txBody>
                    <a:bodyPr/>
                    <a:lstStyle/>
                    <a:p>
                      <a:r>
                        <a:rPr lang="en-US" altLang="zh-CN" sz="1400" dirty="0">
                          <a:latin typeface="Microsoft YaHei" charset="-122"/>
                          <a:ea typeface="Microsoft YaHei" charset="-122"/>
                          <a:cs typeface="Microsoft YaHei" charset="-122"/>
                        </a:rPr>
                        <a:t>15</a:t>
                      </a:r>
                      <a:endParaRPr lang="zh-CN" altLang="en-US" sz="1400" dirty="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33</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30</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26</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70</a:t>
                      </a:r>
                      <a:endParaRPr lang="zh-CN" altLang="en-US" sz="1400">
                        <a:latin typeface="Microsoft YaHei" charset="-122"/>
                        <a:ea typeface="Microsoft YaHei" charset="-122"/>
                        <a:cs typeface="Microsoft YaHei" charset="-122"/>
                      </a:endParaRPr>
                    </a:p>
                  </a:txBody>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290109011"/>
              </p:ext>
            </p:extLst>
          </p:nvPr>
        </p:nvGraphicFramePr>
        <p:xfrm>
          <a:off x="3535332" y="2460027"/>
          <a:ext cx="900100" cy="1828800"/>
        </p:xfrm>
        <a:graphic>
          <a:graphicData uri="http://schemas.openxmlformats.org/drawingml/2006/table">
            <a:tbl>
              <a:tblPr firstRow="1" bandRow="1">
                <a:tableStyleId>{5FD0F851-EC5A-4D38-B0AD-8093EC10F338}</a:tableStyleId>
              </a:tblPr>
              <a:tblGrid>
                <a:gridCol w="900100"/>
              </a:tblGrid>
              <a:tr h="286385">
                <a:tc>
                  <a:txBody>
                    <a:bodyPr/>
                    <a:lstStyle/>
                    <a:p>
                      <a:r>
                        <a:rPr lang="zh-CN" altLang="en-US" sz="1400" dirty="0">
                          <a:latin typeface="Microsoft YaHei" charset="-122"/>
                          <a:ea typeface="Microsoft YaHei" charset="-122"/>
                          <a:cs typeface="Microsoft YaHei" charset="-122"/>
                        </a:rPr>
                        <a:t>年龄</a:t>
                      </a:r>
                    </a:p>
                  </a:txBody>
                  <a:tcPr/>
                </a:tc>
              </a:tr>
              <a:tr h="286385">
                <a:tc>
                  <a:txBody>
                    <a:bodyPr/>
                    <a:lstStyle/>
                    <a:p>
                      <a:r>
                        <a:rPr lang="zh-CN" altLang="en-US" sz="1400" dirty="0">
                          <a:latin typeface="Microsoft YaHei" charset="-122"/>
                          <a:ea typeface="Microsoft YaHei" charset="-122"/>
                          <a:cs typeface="Microsoft YaHei" charset="-122"/>
                        </a:rPr>
                        <a:t>少年</a:t>
                      </a:r>
                    </a:p>
                  </a:txBody>
                  <a:tcPr/>
                </a:tc>
              </a:tr>
              <a:tr h="286385">
                <a:tc>
                  <a:txBody>
                    <a:bodyPr/>
                    <a:lstStyle/>
                    <a:p>
                      <a:r>
                        <a:rPr lang="zh-CN" altLang="en-US" sz="1400">
                          <a:latin typeface="Microsoft YaHei" charset="-122"/>
                          <a:ea typeface="Microsoft YaHei" charset="-122"/>
                          <a:cs typeface="Microsoft YaHei" charset="-122"/>
                        </a:rPr>
                        <a:t>中年</a:t>
                      </a:r>
                    </a:p>
                  </a:txBody>
                  <a:tcPr/>
                </a:tc>
              </a:tr>
              <a:tr h="286385">
                <a:tc>
                  <a:txBody>
                    <a:bodyPr/>
                    <a:lstStyle/>
                    <a:p>
                      <a:r>
                        <a:rPr lang="zh-CN" altLang="en-US" sz="1400">
                          <a:latin typeface="Microsoft YaHei" charset="-122"/>
                          <a:ea typeface="Microsoft YaHei" charset="-122"/>
                          <a:cs typeface="Microsoft YaHei" charset="-122"/>
                        </a:rPr>
                        <a:t>中年</a:t>
                      </a:r>
                    </a:p>
                  </a:txBody>
                  <a:tcPr/>
                </a:tc>
              </a:tr>
              <a:tr h="286385">
                <a:tc>
                  <a:txBody>
                    <a:bodyPr/>
                    <a:lstStyle/>
                    <a:p>
                      <a:r>
                        <a:rPr lang="zh-CN" altLang="en-US" sz="1400">
                          <a:latin typeface="Microsoft YaHei" charset="-122"/>
                          <a:ea typeface="Microsoft YaHei" charset="-122"/>
                          <a:cs typeface="Microsoft YaHei" charset="-122"/>
                        </a:rPr>
                        <a:t>青年</a:t>
                      </a:r>
                    </a:p>
                  </a:txBody>
                  <a:tcPr/>
                </a:tc>
              </a:tr>
              <a:tr h="286385">
                <a:tc>
                  <a:txBody>
                    <a:bodyPr/>
                    <a:lstStyle/>
                    <a:p>
                      <a:r>
                        <a:rPr lang="zh-CN" altLang="en-US" sz="1400">
                          <a:latin typeface="Microsoft YaHei" charset="-122"/>
                          <a:ea typeface="Microsoft YaHei" charset="-122"/>
                          <a:cs typeface="Microsoft YaHei" charset="-122"/>
                        </a:rPr>
                        <a:t>老年</a:t>
                      </a:r>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654652744"/>
              </p:ext>
            </p:extLst>
          </p:nvPr>
        </p:nvGraphicFramePr>
        <p:xfrm>
          <a:off x="5508104" y="2460027"/>
          <a:ext cx="1853985" cy="1828800"/>
        </p:xfrm>
        <a:graphic>
          <a:graphicData uri="http://schemas.openxmlformats.org/drawingml/2006/table">
            <a:tbl>
              <a:tblPr firstRow="1" bandRow="1">
                <a:tableStyleId>{5FD0F851-EC5A-4D38-B0AD-8093EC10F338}</a:tableStyleId>
              </a:tblPr>
              <a:tblGrid>
                <a:gridCol w="617995"/>
                <a:gridCol w="617995"/>
                <a:gridCol w="617995"/>
              </a:tblGrid>
              <a:tr h="286385">
                <a:tc>
                  <a:txBody>
                    <a:bodyPr/>
                    <a:lstStyle/>
                    <a:p>
                      <a:r>
                        <a:rPr lang="zh-CN" altLang="en-US" sz="1400">
                          <a:latin typeface="Microsoft YaHei" charset="-122"/>
                          <a:ea typeface="Microsoft YaHei" charset="-122"/>
                          <a:cs typeface="Microsoft YaHei" charset="-122"/>
                        </a:rPr>
                        <a:t>青年</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zh-CN" altLang="en-US" sz="1400">
                          <a:latin typeface="Microsoft YaHei" charset="-122"/>
                          <a:ea typeface="Microsoft YaHei" charset="-122"/>
                          <a:cs typeface="Microsoft YaHei" charset="-122"/>
                        </a:rPr>
                        <a:t>中年</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zh-CN" altLang="en-US" sz="1400">
                          <a:latin typeface="Microsoft YaHei" charset="-122"/>
                          <a:ea typeface="Microsoft YaHei" charset="-122"/>
                          <a:cs typeface="Microsoft YaHei" charset="-122"/>
                        </a:rPr>
                        <a:t>老年</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r>
                        <a:rPr lang="en-US" altLang="zh-CN" sz="1400" dirty="0">
                          <a:latin typeface="Microsoft YaHei" charset="-122"/>
                          <a:ea typeface="Microsoft YaHei" charset="-122"/>
                          <a:cs typeface="Microsoft YaHei" charset="-122"/>
                        </a:rPr>
                        <a:t>0</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dirty="0">
                          <a:latin typeface="Microsoft YaHei" charset="-122"/>
                          <a:ea typeface="Microsoft YaHei" charset="-122"/>
                          <a:cs typeface="Microsoft YaHei" charset="-122"/>
                        </a:rPr>
                        <a:t>0</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dirty="0">
                          <a:latin typeface="Microsoft YaHei" charset="-122"/>
                          <a:ea typeface="Microsoft YaHei" charset="-122"/>
                          <a:cs typeface="Microsoft YaHei" charset="-122"/>
                        </a:rPr>
                        <a:t>0</a:t>
                      </a:r>
                      <a:endParaRPr lang="zh-CN" altLang="en-US" sz="1400" dirty="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r h="286385">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CN" sz="1400">
                          <a:latin typeface="Microsoft YaHei" charset="-122"/>
                          <a:ea typeface="Microsoft YaHei" charset="-122"/>
                          <a:cs typeface="Microsoft YaHei" charset="-122"/>
                        </a:rPr>
                        <a:t>1</a:t>
                      </a:r>
                      <a:endParaRPr lang="zh-CN" altLang="en-US" sz="1400">
                        <a:latin typeface="Microsoft YaHei" charset="-122"/>
                        <a:ea typeface="Microsoft YaHei" charset="-122"/>
                        <a:cs typeface="Microsoft YaHei" charset="-122"/>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r>
            </a:tbl>
          </a:graphicData>
        </a:graphic>
      </p:graphicFrame>
      <p:sp>
        <p:nvSpPr>
          <p:cNvPr id="7" name="右箭头 6"/>
          <p:cNvSpPr/>
          <p:nvPr/>
        </p:nvSpPr>
        <p:spPr>
          <a:xfrm>
            <a:off x="2674958" y="3271860"/>
            <a:ext cx="57473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 name="文本框 7"/>
          <p:cNvSpPr txBox="1"/>
          <p:nvPr/>
        </p:nvSpPr>
        <p:spPr>
          <a:xfrm>
            <a:off x="2600687" y="2964083"/>
            <a:ext cx="723275" cy="307777"/>
          </a:xfrm>
          <a:prstGeom prst="rect">
            <a:avLst/>
          </a:prstGeom>
          <a:noFill/>
        </p:spPr>
        <p:txBody>
          <a:bodyPr wrap="none" rtlCol="0">
            <a:spAutoFit/>
          </a:bodyPr>
          <a:lstStyle/>
          <a:p>
            <a:r>
              <a:rPr kumimoji="1" lang="zh-CN" altLang="en-US" sz="1400">
                <a:latin typeface="Microsoft YaHei" charset="-122"/>
                <a:ea typeface="Microsoft YaHei" charset="-122"/>
                <a:cs typeface="Microsoft YaHei" charset="-122"/>
              </a:rPr>
              <a:t>离散化</a:t>
            </a:r>
          </a:p>
        </p:txBody>
      </p:sp>
      <p:sp>
        <p:nvSpPr>
          <p:cNvPr id="9" name="右箭头 8"/>
          <p:cNvSpPr/>
          <p:nvPr/>
        </p:nvSpPr>
        <p:spPr>
          <a:xfrm>
            <a:off x="4748330" y="3277760"/>
            <a:ext cx="574731"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0" name="文本框 9"/>
          <p:cNvSpPr txBox="1"/>
          <p:nvPr/>
        </p:nvSpPr>
        <p:spPr>
          <a:xfrm>
            <a:off x="4674059" y="2969983"/>
            <a:ext cx="723275" cy="307777"/>
          </a:xfrm>
          <a:prstGeom prst="rect">
            <a:avLst/>
          </a:prstGeom>
          <a:noFill/>
        </p:spPr>
        <p:txBody>
          <a:bodyPr wrap="none" rtlCol="0">
            <a:spAutoFit/>
          </a:bodyPr>
          <a:lstStyle/>
          <a:p>
            <a:r>
              <a:rPr kumimoji="1" lang="zh-CN" altLang="en-US" sz="1400">
                <a:latin typeface="Microsoft YaHei" charset="-122"/>
                <a:ea typeface="Microsoft YaHei" charset="-122"/>
                <a:cs typeface="Microsoft YaHei" charset="-122"/>
              </a:rPr>
              <a:t>哑编码</a:t>
            </a:r>
          </a:p>
        </p:txBody>
      </p:sp>
    </p:spTree>
    <p:extLst>
      <p:ext uri="{BB962C8B-B14F-4D97-AF65-F5344CB8AC3E}">
        <p14:creationId xmlns:p14="http://schemas.microsoft.com/office/powerpoint/2010/main" val="137881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537367"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第三节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离散特征哑编码</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2463634" y="1481934"/>
            <a:ext cx="4216732"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dummy</a:t>
            </a:r>
            <a:r>
              <a:rPr kumimoji="1" lang="zh-CN" altLang="en-US" sz="2400" dirty="0">
                <a:latin typeface="Microsoft YaHei" charset="-122"/>
                <a:ea typeface="Microsoft YaHei" charset="-122"/>
                <a:cs typeface="Microsoft YaHei" charset="-122"/>
              </a:rPr>
              <a:t>编码 </a:t>
            </a:r>
            <a:r>
              <a:rPr kumimoji="1" lang="en-US" altLang="zh-CN" sz="2400" dirty="0">
                <a:latin typeface="Microsoft YaHei" charset="-122"/>
                <a:ea typeface="Microsoft YaHei" charset="-122"/>
                <a:cs typeface="Microsoft YaHei" charset="-122"/>
              </a:rPr>
              <a:t>VS</a:t>
            </a:r>
            <a:r>
              <a:rPr kumimoji="1" lang="zh-CN" altLang="en-US" sz="2400" dirty="0">
                <a:latin typeface="Microsoft YaHei" charset="-122"/>
                <a:ea typeface="Microsoft YaHei" charset="-122"/>
                <a:cs typeface="Microsoft YaHei" charset="-122"/>
              </a:rPr>
              <a:t> </a:t>
            </a:r>
            <a:r>
              <a:rPr kumimoji="1" lang="en-US" altLang="zh-CN" sz="2400" dirty="0">
                <a:latin typeface="Microsoft YaHei" charset="-122"/>
                <a:ea typeface="Microsoft YaHei" charset="-122"/>
                <a:cs typeface="Microsoft YaHei" charset="-122"/>
              </a:rPr>
              <a:t>oneHot</a:t>
            </a:r>
            <a:r>
              <a:rPr kumimoji="1" lang="zh-CN" altLang="en-US" sz="2400" dirty="0">
                <a:latin typeface="Microsoft YaHei" charset="-122"/>
                <a:ea typeface="Microsoft YaHei" charset="-122"/>
                <a:cs typeface="Microsoft YaHei" charset="-122"/>
              </a:rPr>
              <a:t>编码</a:t>
            </a:r>
          </a:p>
        </p:txBody>
      </p:sp>
      <mc:AlternateContent xmlns:mc="http://schemas.openxmlformats.org/markup-compatibility/2006" xmlns:a14="http://schemas.microsoft.com/office/drawing/2010/main">
        <mc:Choice Requires="a14">
          <p:sp>
            <p:nvSpPr>
              <p:cNvPr id="11" name="文本框 10"/>
              <p:cNvSpPr txBox="1"/>
              <p:nvPr/>
            </p:nvSpPr>
            <p:spPr>
              <a:xfrm>
                <a:off x="2651410" y="2571750"/>
                <a:ext cx="38411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a:latin typeface="Cambria Math" charset="0"/>
                            </a:rPr>
                          </m:ctrlPr>
                        </m:sSubPr>
                        <m:e>
                          <m:r>
                            <a:rPr kumimoji="1" lang="en-US" altLang="zh-CN" b="0" i="1">
                              <a:latin typeface="Cambria Math" charset="0"/>
                            </a:rPr>
                            <m:t>𝑊</m:t>
                          </m:r>
                        </m:e>
                        <m:sub>
                          <m:r>
                            <a:rPr kumimoji="1" lang="en-US" altLang="zh-CN" b="0" i="1">
                              <a:latin typeface="Cambria Math" charset="0"/>
                            </a:rPr>
                            <m:t>1</m:t>
                          </m:r>
                        </m:sub>
                      </m:sSub>
                      <m:sSub>
                        <m:sSubPr>
                          <m:ctrlPr>
                            <a:rPr kumimoji="1" lang="en-US" altLang="zh-CN" b="0" i="1">
                              <a:latin typeface="Cambria Math" charset="0"/>
                            </a:rPr>
                          </m:ctrlPr>
                        </m:sSubPr>
                        <m:e>
                          <m:r>
                            <a:rPr kumimoji="1" lang="en-US" altLang="zh-CN" b="0" i="1">
                              <a:latin typeface="Cambria Math" charset="0"/>
                            </a:rPr>
                            <m:t>𝑋</m:t>
                          </m:r>
                        </m:e>
                        <m:sub>
                          <m:r>
                            <a:rPr kumimoji="1" lang="en-US" altLang="zh-CN" b="0" i="1">
                              <a:latin typeface="Cambria Math" charset="0"/>
                            </a:rPr>
                            <m:t>1</m:t>
                          </m:r>
                        </m:sub>
                      </m:sSub>
                      <m:r>
                        <a:rPr kumimoji="1" lang="en-US" altLang="zh-CN" b="0" i="1">
                          <a:latin typeface="Cambria Math" charset="0"/>
                        </a:rPr>
                        <m:t>+</m:t>
                      </m:r>
                      <m:sSub>
                        <m:sSubPr>
                          <m:ctrlPr>
                            <a:rPr kumimoji="1" lang="en-US" altLang="zh-CN" b="0" i="1">
                              <a:latin typeface="Cambria Math" charset="0"/>
                            </a:rPr>
                          </m:ctrlPr>
                        </m:sSubPr>
                        <m:e>
                          <m:r>
                            <a:rPr kumimoji="1" lang="en-US" altLang="zh-CN" b="0" i="1">
                              <a:latin typeface="Cambria Math" charset="0"/>
                            </a:rPr>
                            <m:t>𝑊</m:t>
                          </m:r>
                        </m:e>
                        <m:sub>
                          <m:r>
                            <a:rPr kumimoji="1" lang="en-US" altLang="zh-CN" b="0" i="1">
                              <a:latin typeface="Cambria Math" charset="0"/>
                            </a:rPr>
                            <m:t>2</m:t>
                          </m:r>
                        </m:sub>
                      </m:sSub>
                      <m:sSub>
                        <m:sSubPr>
                          <m:ctrlPr>
                            <a:rPr kumimoji="1" lang="en-US" altLang="zh-CN" b="0" i="1">
                              <a:latin typeface="Cambria Math" charset="0"/>
                            </a:rPr>
                          </m:ctrlPr>
                        </m:sSubPr>
                        <m:e>
                          <m:r>
                            <a:rPr kumimoji="1" lang="en-US" altLang="zh-CN" b="0" i="1">
                              <a:latin typeface="Cambria Math" charset="0"/>
                            </a:rPr>
                            <m:t>𝑋</m:t>
                          </m:r>
                        </m:e>
                        <m:sub>
                          <m:r>
                            <a:rPr kumimoji="1" lang="en-US" altLang="zh-CN" b="0" i="1">
                              <a:latin typeface="Cambria Math" charset="0"/>
                            </a:rPr>
                            <m:t>2</m:t>
                          </m:r>
                        </m:sub>
                      </m:sSub>
                      <m:r>
                        <a:rPr kumimoji="1" lang="en-US" altLang="zh-CN" b="0" i="1">
                          <a:latin typeface="Cambria Math" charset="0"/>
                        </a:rPr>
                        <m:t>+</m:t>
                      </m:r>
                      <m:sSub>
                        <m:sSubPr>
                          <m:ctrlPr>
                            <a:rPr kumimoji="1" lang="en-US" altLang="zh-CN" b="0" i="1">
                              <a:latin typeface="Cambria Math" charset="0"/>
                            </a:rPr>
                          </m:ctrlPr>
                        </m:sSubPr>
                        <m:e>
                          <m:r>
                            <a:rPr kumimoji="1" lang="en-US" altLang="zh-CN" b="0" i="1">
                              <a:latin typeface="Cambria Math" charset="0"/>
                            </a:rPr>
                            <m:t>𝑊</m:t>
                          </m:r>
                        </m:e>
                        <m:sub>
                          <m:r>
                            <a:rPr kumimoji="1" lang="en-US" altLang="zh-CN" b="0" i="1">
                              <a:latin typeface="Cambria Math" charset="0"/>
                            </a:rPr>
                            <m:t>3</m:t>
                          </m:r>
                        </m:sub>
                      </m:sSub>
                      <m:sSub>
                        <m:sSubPr>
                          <m:ctrlPr>
                            <a:rPr kumimoji="1" lang="en-US" altLang="zh-CN" b="0" i="1">
                              <a:latin typeface="Cambria Math" charset="0"/>
                            </a:rPr>
                          </m:ctrlPr>
                        </m:sSubPr>
                        <m:e>
                          <m:r>
                            <a:rPr kumimoji="1" lang="en-US" altLang="zh-CN" b="0" i="1">
                              <a:latin typeface="Cambria Math" charset="0"/>
                            </a:rPr>
                            <m:t>𝑋</m:t>
                          </m:r>
                        </m:e>
                        <m:sub>
                          <m:r>
                            <a:rPr kumimoji="1" lang="en-US" altLang="zh-CN" b="0" i="1">
                              <a:latin typeface="Cambria Math" charset="0"/>
                            </a:rPr>
                            <m:t>3</m:t>
                          </m:r>
                        </m:sub>
                      </m:sSub>
                      <m:r>
                        <a:rPr kumimoji="1" lang="en-US" altLang="zh-CN" b="0" i="1">
                          <a:latin typeface="Cambria Math" charset="0"/>
                        </a:rPr>
                        <m:t>+</m:t>
                      </m:r>
                      <m:sSub>
                        <m:sSubPr>
                          <m:ctrlPr>
                            <a:rPr kumimoji="1" lang="en-US" altLang="zh-CN" b="0" i="1">
                              <a:latin typeface="Cambria Math" charset="0"/>
                            </a:rPr>
                          </m:ctrlPr>
                        </m:sSubPr>
                        <m:e>
                          <m:r>
                            <a:rPr kumimoji="1" lang="en-US" altLang="zh-CN" b="0" i="1">
                              <a:latin typeface="Cambria Math" charset="0"/>
                            </a:rPr>
                            <m:t>𝑊</m:t>
                          </m:r>
                        </m:e>
                        <m:sub>
                          <m:r>
                            <a:rPr kumimoji="1" lang="en-US" altLang="zh-CN" b="0" i="1">
                              <a:latin typeface="Cambria Math" charset="0"/>
                            </a:rPr>
                            <m:t>4</m:t>
                          </m:r>
                        </m:sub>
                      </m:sSub>
                      <m:sSub>
                        <m:sSubPr>
                          <m:ctrlPr>
                            <a:rPr kumimoji="1" lang="en-US" altLang="zh-CN" b="0" i="1">
                              <a:latin typeface="Cambria Math" charset="0"/>
                            </a:rPr>
                          </m:ctrlPr>
                        </m:sSubPr>
                        <m:e>
                          <m:r>
                            <a:rPr kumimoji="1" lang="en-US" altLang="zh-CN" b="0" i="1">
                              <a:latin typeface="Cambria Math" charset="0"/>
                            </a:rPr>
                            <m:t>𝑋</m:t>
                          </m:r>
                        </m:e>
                        <m:sub>
                          <m:r>
                            <a:rPr kumimoji="1" lang="en-US" altLang="zh-CN" b="0" i="1">
                              <a:latin typeface="Cambria Math" charset="0"/>
                            </a:rPr>
                            <m:t>4</m:t>
                          </m:r>
                        </m:sub>
                      </m:sSub>
                      <m:r>
                        <a:rPr kumimoji="1" lang="en-US" altLang="zh-CN" b="0" i="1">
                          <a:latin typeface="Cambria Math" charset="0"/>
                        </a:rPr>
                        <m:t>+</m:t>
                      </m:r>
                      <m:sSub>
                        <m:sSubPr>
                          <m:ctrlPr>
                            <a:rPr kumimoji="1" lang="en-US" altLang="zh-CN" b="0" i="1">
                              <a:latin typeface="Cambria Math" charset="0"/>
                            </a:rPr>
                          </m:ctrlPr>
                        </m:sSubPr>
                        <m:e>
                          <m:r>
                            <a:rPr kumimoji="1" lang="en-US" altLang="zh-CN" b="0" i="1">
                              <a:latin typeface="Cambria Math" charset="0"/>
                            </a:rPr>
                            <m:t>𝑊</m:t>
                          </m:r>
                        </m:e>
                        <m:sub>
                          <m:r>
                            <a:rPr kumimoji="1" lang="en-US" altLang="zh-CN" b="0" i="1">
                              <a:latin typeface="Cambria Math" charset="0"/>
                            </a:rPr>
                            <m:t>5</m:t>
                          </m:r>
                        </m:sub>
                      </m:sSub>
                      <m:r>
                        <a:rPr kumimoji="1" lang="en-US" altLang="zh-CN" b="0" i="1">
                          <a:latin typeface="Cambria Math" charset="0"/>
                        </a:rPr>
                        <m:t>1</m:t>
                      </m:r>
                    </m:oMath>
                  </m:oMathPara>
                </a14:m>
                <a:endParaRPr kumimoji="1" lang="zh-CN" altLang="en-US"/>
              </a:p>
            </p:txBody>
          </p:sp>
        </mc:Choice>
        <mc:Fallback xmlns="">
          <p:sp>
            <p:nvSpPr>
              <p:cNvPr id="11" name="文本框 10"/>
              <p:cNvSpPr txBox="1">
                <a:spLocks noRot="1" noChangeAspect="1" noMove="1" noResize="1" noEditPoints="1" noAdjustHandles="1" noChangeArrowheads="1" noChangeShapeType="1" noTextEdit="1"/>
              </p:cNvSpPr>
              <p:nvPr/>
            </p:nvSpPr>
            <p:spPr>
              <a:xfrm>
                <a:off x="2651410" y="2571750"/>
                <a:ext cx="3841180" cy="276999"/>
              </a:xfrm>
              <a:prstGeom prst="rect">
                <a:avLst/>
              </a:prstGeom>
              <a:blipFill rotWithShape="0">
                <a:blip r:embed="rId3"/>
                <a:stretch>
                  <a:fillRect b="-20000"/>
                </a:stretch>
              </a:blipFill>
            </p:spPr>
            <p:txBody>
              <a:bodyPr/>
              <a:lstStyle/>
              <a:p>
                <a:r>
                  <a:rPr lang="zh-CN" altLang="en-US">
                    <a:noFill/>
                  </a:rPr>
                  <a:t> </a:t>
                </a:r>
              </a:p>
            </p:txBody>
          </p:sp>
        </mc:Fallback>
      </mc:AlternateContent>
      <p:sp>
        <p:nvSpPr>
          <p:cNvPr id="12" name="文本框 11"/>
          <p:cNvSpPr txBox="1"/>
          <p:nvPr/>
        </p:nvSpPr>
        <p:spPr>
          <a:xfrm>
            <a:off x="2463634" y="3476900"/>
            <a:ext cx="4261103" cy="369332"/>
          </a:xfrm>
          <a:prstGeom prst="rect">
            <a:avLst/>
          </a:prstGeom>
          <a:noFill/>
        </p:spPr>
        <p:txBody>
          <a:bodyPr wrap="none" rtlCol="0">
            <a:spAutoFit/>
          </a:bodyPr>
          <a:lstStyle/>
          <a:p>
            <a:r>
              <a:rPr kumimoji="1" lang="en-US" altLang="zh-CN">
                <a:latin typeface="Microsoft YaHei" charset="-122"/>
                <a:ea typeface="Microsoft YaHei" charset="-122"/>
                <a:cs typeface="Microsoft YaHei" charset="-122"/>
              </a:rPr>
              <a:t>dummy</a:t>
            </a:r>
            <a:r>
              <a:rPr kumimoji="1" lang="zh-CN" altLang="en-US">
                <a:latin typeface="Microsoft YaHei" charset="-122"/>
                <a:ea typeface="Microsoft YaHei" charset="-122"/>
                <a:cs typeface="Microsoft YaHei" charset="-122"/>
              </a:rPr>
              <a:t>编码能够限制模型的参数自由度</a:t>
            </a:r>
          </a:p>
        </p:txBody>
      </p:sp>
    </p:spTree>
    <p:extLst>
      <p:ext uri="{BB962C8B-B14F-4D97-AF65-F5344CB8AC3E}">
        <p14:creationId xmlns:p14="http://schemas.microsoft.com/office/powerpoint/2010/main" val="19495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72"/>
          <p:cNvGrpSpPr>
            <a:grpSpLocks/>
          </p:cNvGrpSpPr>
          <p:nvPr/>
        </p:nvGrpSpPr>
        <p:grpSpPr bwMode="auto">
          <a:xfrm>
            <a:off x="4034269" y="3999165"/>
            <a:ext cx="4824032" cy="1143823"/>
            <a:chOff x="72" y="2942"/>
            <a:chExt cx="5120" cy="1214"/>
          </a:xfrm>
        </p:grpSpPr>
        <p:grpSp>
          <p:nvGrpSpPr>
            <p:cNvPr id="59" name="Group 4"/>
            <p:cNvGrpSpPr>
              <a:grpSpLocks/>
            </p:cNvGrpSpPr>
            <p:nvPr/>
          </p:nvGrpSpPr>
          <p:grpSpPr bwMode="auto">
            <a:xfrm>
              <a:off x="72" y="2942"/>
              <a:ext cx="1864" cy="1214"/>
              <a:chOff x="226" y="3106"/>
              <a:chExt cx="1864" cy="1214"/>
            </a:xfrm>
          </p:grpSpPr>
          <p:pic>
            <p:nvPicPr>
              <p:cNvPr id="63"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65"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6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五</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62" name="Rectangle 134"/>
            <p:cNvSpPr>
              <a:spLocks noChangeArrowheads="1"/>
            </p:cNvSpPr>
            <p:nvPr/>
          </p:nvSpPr>
          <p:spPr bwMode="auto">
            <a:xfrm>
              <a:off x="1481" y="3489"/>
              <a:ext cx="1503"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特征组合变换</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sp>
        <p:nvSpPr>
          <p:cNvPr id="3" name="流程图: 可选过程 2"/>
          <p:cNvSpPr/>
          <p:nvPr/>
        </p:nvSpPr>
        <p:spPr>
          <a:xfrm>
            <a:off x="1805894" y="2517494"/>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72"/>
          <p:cNvGrpSpPr>
            <a:grpSpLocks/>
          </p:cNvGrpSpPr>
          <p:nvPr/>
        </p:nvGrpSpPr>
        <p:grpSpPr bwMode="auto">
          <a:xfrm>
            <a:off x="4031094" y="3380699"/>
            <a:ext cx="4824032" cy="1143823"/>
            <a:chOff x="72" y="2942"/>
            <a:chExt cx="5120" cy="1214"/>
          </a:xfrm>
        </p:grpSpPr>
        <p:grpSp>
          <p:nvGrpSpPr>
            <p:cNvPr id="48" name="Group 4"/>
            <p:cNvGrpSpPr>
              <a:grpSpLocks/>
            </p:cNvGrpSpPr>
            <p:nvPr/>
          </p:nvGrpSpPr>
          <p:grpSpPr bwMode="auto">
            <a:xfrm>
              <a:off x="72" y="2942"/>
              <a:ext cx="1864" cy="1214"/>
              <a:chOff x="226" y="3106"/>
              <a:chExt cx="1864" cy="1214"/>
            </a:xfrm>
          </p:grpSpPr>
          <p:pic>
            <p:nvPicPr>
              <p:cNvPr id="52"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54"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55"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9"/>
              <p:cNvSpPr>
                <a:spLocks noEditPoints="1"/>
              </p:cNvSpPr>
              <p:nvPr/>
            </p:nvSpPr>
            <p:spPr bwMode="auto">
              <a:xfrm>
                <a:off x="1020" y="3601"/>
                <a:ext cx="208" cy="351"/>
              </a:xfrm>
              <a:custGeom>
                <a:avLst/>
                <a:gdLst>
                  <a:gd name="T0" fmla="*/ 175 w 208"/>
                  <a:gd name="T1" fmla="*/ 0 h 351"/>
                  <a:gd name="T2" fmla="*/ 175 w 208"/>
                  <a:gd name="T3" fmla="*/ 226 h 351"/>
                  <a:gd name="T4" fmla="*/ 208 w 208"/>
                  <a:gd name="T5" fmla="*/ 226 h 351"/>
                  <a:gd name="T6" fmla="*/ 208 w 208"/>
                  <a:gd name="T7" fmla="*/ 281 h 351"/>
                  <a:gd name="T8" fmla="*/ 175 w 208"/>
                  <a:gd name="T9" fmla="*/ 281 h 351"/>
                  <a:gd name="T10" fmla="*/ 175 w 208"/>
                  <a:gd name="T11" fmla="*/ 351 h 351"/>
                  <a:gd name="T12" fmla="*/ 111 w 208"/>
                  <a:gd name="T13" fmla="*/ 351 h 351"/>
                  <a:gd name="T14" fmla="*/ 111 w 208"/>
                  <a:gd name="T15" fmla="*/ 281 h 351"/>
                  <a:gd name="T16" fmla="*/ 0 w 208"/>
                  <a:gd name="T17" fmla="*/ 281 h 351"/>
                  <a:gd name="T18" fmla="*/ 0 w 208"/>
                  <a:gd name="T19" fmla="*/ 217 h 351"/>
                  <a:gd name="T20" fmla="*/ 99 w 208"/>
                  <a:gd name="T21" fmla="*/ 0 h 351"/>
                  <a:gd name="T22" fmla="*/ 175 w 208"/>
                  <a:gd name="T23" fmla="*/ 0 h 351"/>
                  <a:gd name="T24" fmla="*/ 111 w 208"/>
                  <a:gd name="T25" fmla="*/ 80 h 351"/>
                  <a:gd name="T26" fmla="*/ 47 w 208"/>
                  <a:gd name="T27" fmla="*/ 226 h 351"/>
                  <a:gd name="T28" fmla="*/ 111 w 208"/>
                  <a:gd name="T29" fmla="*/ 226 h 351"/>
                  <a:gd name="T30" fmla="*/ 111 w 208"/>
                  <a:gd name="T31" fmla="*/ 80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8" h="351">
                    <a:moveTo>
                      <a:pt x="175" y="0"/>
                    </a:moveTo>
                    <a:lnTo>
                      <a:pt x="175" y="226"/>
                    </a:lnTo>
                    <a:lnTo>
                      <a:pt x="208" y="226"/>
                    </a:lnTo>
                    <a:lnTo>
                      <a:pt x="208" y="281"/>
                    </a:lnTo>
                    <a:lnTo>
                      <a:pt x="175" y="281"/>
                    </a:lnTo>
                    <a:lnTo>
                      <a:pt x="175" y="351"/>
                    </a:lnTo>
                    <a:lnTo>
                      <a:pt x="111" y="351"/>
                    </a:lnTo>
                    <a:lnTo>
                      <a:pt x="111" y="281"/>
                    </a:lnTo>
                    <a:lnTo>
                      <a:pt x="0" y="281"/>
                    </a:lnTo>
                    <a:lnTo>
                      <a:pt x="0" y="217"/>
                    </a:lnTo>
                    <a:lnTo>
                      <a:pt x="99" y="0"/>
                    </a:lnTo>
                    <a:lnTo>
                      <a:pt x="175" y="0"/>
                    </a:lnTo>
                    <a:close/>
                    <a:moveTo>
                      <a:pt x="111" y="80"/>
                    </a:moveTo>
                    <a:lnTo>
                      <a:pt x="47" y="226"/>
                    </a:lnTo>
                    <a:lnTo>
                      <a:pt x="111" y="226"/>
                    </a:lnTo>
                    <a:lnTo>
                      <a:pt x="111"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4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四</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51" name="Rectangle 134"/>
            <p:cNvSpPr>
              <a:spLocks noChangeArrowheads="1"/>
            </p:cNvSpPr>
            <p:nvPr/>
          </p:nvSpPr>
          <p:spPr bwMode="auto">
            <a:xfrm>
              <a:off x="1481" y="3489"/>
              <a:ext cx="1285"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C9394A"/>
                  </a:solidFill>
                  <a:latin typeface="微软雅黑" panose="020B0503020204020204" pitchFamily="34" charset="-122"/>
                  <a:ea typeface="微软雅黑" panose="020B0503020204020204" pitchFamily="34" charset="-122"/>
                </a:rPr>
                <a:t>缺失值填充</a:t>
              </a:r>
              <a:endParaRPr lang="zh-CN" altLang="en-US" sz="1600" b="1" baseline="0" dirty="0">
                <a:solidFill>
                  <a:srgbClr val="C9394A"/>
                </a:solidFill>
                <a:latin typeface="微软雅黑" panose="020B0503020204020204" pitchFamily="34" charset="-122"/>
                <a:ea typeface="微软雅黑" panose="020B0503020204020204" pitchFamily="34" charset="-122"/>
              </a:endParaRPr>
            </a:p>
          </p:txBody>
        </p:sp>
      </p:grpSp>
      <p:grpSp>
        <p:nvGrpSpPr>
          <p:cNvPr id="10" name="Group 71"/>
          <p:cNvGrpSpPr>
            <a:grpSpLocks/>
          </p:cNvGrpSpPr>
          <p:nvPr/>
        </p:nvGrpSpPr>
        <p:grpSpPr bwMode="auto">
          <a:xfrm>
            <a:off x="4031092" y="2769609"/>
            <a:ext cx="4763732" cy="1143823"/>
            <a:chOff x="68" y="2289"/>
            <a:chExt cx="5056" cy="1214"/>
          </a:xfrm>
        </p:grpSpPr>
        <p:pic>
          <p:nvPicPr>
            <p:cNvPr id="3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15" y="400"/>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10"/>
            <p:cNvGrpSpPr>
              <a:grpSpLocks/>
            </p:cNvGrpSpPr>
            <p:nvPr/>
          </p:nvGrpSpPr>
          <p:grpSpPr bwMode="auto">
            <a:xfrm>
              <a:off x="68" y="2289"/>
              <a:ext cx="1864" cy="1214"/>
              <a:chOff x="411" y="2818"/>
              <a:chExt cx="1864" cy="1214"/>
            </a:xfrm>
          </p:grpSpPr>
          <p:pic>
            <p:nvPicPr>
              <p:cNvPr id="43" name="Picture 11"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0" y="2818"/>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12"/>
              <p:cNvSpPr>
                <a:spLocks/>
              </p:cNvSpPr>
              <p:nvPr/>
            </p:nvSpPr>
            <p:spPr bwMode="auto">
              <a:xfrm>
                <a:off x="1014" y="3026"/>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45" name="Freeform 13"/>
              <p:cNvSpPr>
                <a:spLocks/>
              </p:cNvSpPr>
              <p:nvPr/>
            </p:nvSpPr>
            <p:spPr bwMode="auto">
              <a:xfrm>
                <a:off x="1014" y="3031"/>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4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136" y="2293"/>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15"/>
              <p:cNvSpPr>
                <a:spLocks/>
              </p:cNvSpPr>
              <p:nvPr/>
            </p:nvSpPr>
            <p:spPr bwMode="auto">
              <a:xfrm>
                <a:off x="1247" y="3312"/>
                <a:ext cx="196" cy="368"/>
              </a:xfrm>
              <a:custGeom>
                <a:avLst/>
                <a:gdLst>
                  <a:gd name="T0" fmla="*/ 139 w 83"/>
                  <a:gd name="T1" fmla="*/ 351 h 156"/>
                  <a:gd name="T2" fmla="*/ 184 w 83"/>
                  <a:gd name="T3" fmla="*/ 351 h 156"/>
                  <a:gd name="T4" fmla="*/ 302 w 83"/>
                  <a:gd name="T5" fmla="*/ 212 h 156"/>
                  <a:gd name="T6" fmla="*/ 222 w 83"/>
                  <a:gd name="T7" fmla="*/ 123 h 156"/>
                  <a:gd name="T8" fmla="*/ 139 w 83"/>
                  <a:gd name="T9" fmla="*/ 222 h 156"/>
                  <a:gd name="T10" fmla="*/ 139 w 83"/>
                  <a:gd name="T11" fmla="*/ 250 h 156"/>
                  <a:gd name="T12" fmla="*/ 0 w 83"/>
                  <a:gd name="T13" fmla="*/ 250 h 156"/>
                  <a:gd name="T14" fmla="*/ 0 w 83"/>
                  <a:gd name="T15" fmla="*/ 217 h 156"/>
                  <a:gd name="T16" fmla="*/ 222 w 83"/>
                  <a:gd name="T17" fmla="*/ 0 h 156"/>
                  <a:gd name="T18" fmla="*/ 451 w 83"/>
                  <a:gd name="T19" fmla="*/ 205 h 156"/>
                  <a:gd name="T20" fmla="*/ 328 w 83"/>
                  <a:gd name="T21" fmla="*/ 401 h 156"/>
                  <a:gd name="T22" fmla="*/ 463 w 83"/>
                  <a:gd name="T23" fmla="*/ 611 h 156"/>
                  <a:gd name="T24" fmla="*/ 217 w 83"/>
                  <a:gd name="T25" fmla="*/ 868 h 156"/>
                  <a:gd name="T26" fmla="*/ 0 w 83"/>
                  <a:gd name="T27" fmla="*/ 639 h 156"/>
                  <a:gd name="T28" fmla="*/ 0 w 83"/>
                  <a:gd name="T29" fmla="*/ 590 h 156"/>
                  <a:gd name="T30" fmla="*/ 139 w 83"/>
                  <a:gd name="T31" fmla="*/ 590 h 156"/>
                  <a:gd name="T32" fmla="*/ 139 w 83"/>
                  <a:gd name="T33" fmla="*/ 618 h 156"/>
                  <a:gd name="T34" fmla="*/ 222 w 83"/>
                  <a:gd name="T35" fmla="*/ 741 h 156"/>
                  <a:gd name="T36" fmla="*/ 307 w 83"/>
                  <a:gd name="T37" fmla="*/ 606 h 156"/>
                  <a:gd name="T38" fmla="*/ 205 w 83"/>
                  <a:gd name="T39" fmla="*/ 462 h 156"/>
                  <a:gd name="T40" fmla="*/ 139 w 83"/>
                  <a:gd name="T41" fmla="*/ 462 h 156"/>
                  <a:gd name="T42" fmla="*/ 139 w 83"/>
                  <a:gd name="T43" fmla="*/ 351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156">
                    <a:moveTo>
                      <a:pt x="25" y="63"/>
                    </a:moveTo>
                    <a:cubicBezTo>
                      <a:pt x="33" y="63"/>
                      <a:pt x="33" y="63"/>
                      <a:pt x="33" y="63"/>
                    </a:cubicBezTo>
                    <a:cubicBezTo>
                      <a:pt x="52" y="63"/>
                      <a:pt x="54" y="48"/>
                      <a:pt x="54" y="38"/>
                    </a:cubicBezTo>
                    <a:cubicBezTo>
                      <a:pt x="54" y="28"/>
                      <a:pt x="50" y="22"/>
                      <a:pt x="40" y="22"/>
                    </a:cubicBezTo>
                    <a:cubicBezTo>
                      <a:pt x="31" y="22"/>
                      <a:pt x="25" y="29"/>
                      <a:pt x="25" y="40"/>
                    </a:cubicBezTo>
                    <a:cubicBezTo>
                      <a:pt x="25" y="45"/>
                      <a:pt x="25" y="45"/>
                      <a:pt x="25" y="45"/>
                    </a:cubicBezTo>
                    <a:cubicBezTo>
                      <a:pt x="0" y="45"/>
                      <a:pt x="0" y="45"/>
                      <a:pt x="0" y="45"/>
                    </a:cubicBezTo>
                    <a:cubicBezTo>
                      <a:pt x="0" y="39"/>
                      <a:pt x="0" y="39"/>
                      <a:pt x="0" y="39"/>
                    </a:cubicBezTo>
                    <a:cubicBezTo>
                      <a:pt x="0" y="16"/>
                      <a:pt x="15" y="0"/>
                      <a:pt x="40" y="0"/>
                    </a:cubicBezTo>
                    <a:cubicBezTo>
                      <a:pt x="65" y="0"/>
                      <a:pt x="81" y="14"/>
                      <a:pt x="81" y="37"/>
                    </a:cubicBezTo>
                    <a:cubicBezTo>
                      <a:pt x="81" y="57"/>
                      <a:pt x="73" y="67"/>
                      <a:pt x="59" y="72"/>
                    </a:cubicBezTo>
                    <a:cubicBezTo>
                      <a:pt x="75" y="75"/>
                      <a:pt x="83" y="88"/>
                      <a:pt x="83" y="110"/>
                    </a:cubicBezTo>
                    <a:cubicBezTo>
                      <a:pt x="83" y="143"/>
                      <a:pt x="67" y="156"/>
                      <a:pt x="39" y="156"/>
                    </a:cubicBezTo>
                    <a:cubicBezTo>
                      <a:pt x="11" y="156"/>
                      <a:pt x="0" y="138"/>
                      <a:pt x="0" y="115"/>
                    </a:cubicBezTo>
                    <a:cubicBezTo>
                      <a:pt x="0" y="106"/>
                      <a:pt x="0" y="106"/>
                      <a:pt x="0" y="106"/>
                    </a:cubicBezTo>
                    <a:cubicBezTo>
                      <a:pt x="25" y="106"/>
                      <a:pt x="25" y="106"/>
                      <a:pt x="25" y="106"/>
                    </a:cubicBezTo>
                    <a:cubicBezTo>
                      <a:pt x="25" y="111"/>
                      <a:pt x="25" y="111"/>
                      <a:pt x="25" y="111"/>
                    </a:cubicBezTo>
                    <a:cubicBezTo>
                      <a:pt x="25" y="124"/>
                      <a:pt x="29" y="133"/>
                      <a:pt x="40" y="133"/>
                    </a:cubicBezTo>
                    <a:cubicBezTo>
                      <a:pt x="54" y="133"/>
                      <a:pt x="55" y="123"/>
                      <a:pt x="55" y="109"/>
                    </a:cubicBezTo>
                    <a:cubicBezTo>
                      <a:pt x="55" y="90"/>
                      <a:pt x="50" y="83"/>
                      <a:pt x="37" y="83"/>
                    </a:cubicBezTo>
                    <a:cubicBezTo>
                      <a:pt x="25" y="83"/>
                      <a:pt x="25" y="83"/>
                      <a:pt x="25" y="83"/>
                    </a:cubicBezTo>
                    <a:lnTo>
                      <a:pt x="2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1" name="Rectangle 134"/>
            <p:cNvSpPr>
              <a:spLocks noChangeArrowheads="1"/>
            </p:cNvSpPr>
            <p:nvPr/>
          </p:nvSpPr>
          <p:spPr bwMode="auto">
            <a:xfrm>
              <a:off x="1473" y="2485"/>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bg1">
                      <a:lumMod val="75000"/>
                    </a:schemeClr>
                  </a:solidFill>
                  <a:latin typeface="微软雅黑" panose="020B0503020204020204" pitchFamily="34" charset="-122"/>
                  <a:ea typeface="微软雅黑" panose="020B0503020204020204" pitchFamily="34" charset="-122"/>
                </a:rPr>
                <a:t>三</a:t>
              </a:r>
              <a:r>
                <a:rPr lang="zh-CN" altLang="en-US" sz="2000" b="1" baseline="0" dirty="0" smtClean="0">
                  <a:solidFill>
                    <a:schemeClr val="bg1">
                      <a:lumMod val="7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42" name="Rectangle 134"/>
            <p:cNvSpPr>
              <a:spLocks noChangeArrowheads="1"/>
            </p:cNvSpPr>
            <p:nvPr/>
          </p:nvSpPr>
          <p:spPr bwMode="auto">
            <a:xfrm>
              <a:off x="1465" y="2809"/>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baseline="0" dirty="0">
                  <a:solidFill>
                    <a:schemeClr val="bg1">
                      <a:lumMod val="75000"/>
                    </a:schemeClr>
                  </a:solidFill>
                  <a:latin typeface="微软雅黑" panose="020B0503020204020204" pitchFamily="34" charset="-122"/>
                  <a:ea typeface="微软雅黑" panose="020B0503020204020204" pitchFamily="34" charset="-122"/>
                </a:rPr>
                <a:t>离散特征哑编码</a:t>
              </a:r>
            </a:p>
          </p:txBody>
        </p:sp>
      </p:grpSp>
      <p:grpSp>
        <p:nvGrpSpPr>
          <p:cNvPr id="11" name="Group 70"/>
          <p:cNvGrpSpPr>
            <a:grpSpLocks/>
          </p:cNvGrpSpPr>
          <p:nvPr/>
        </p:nvGrpSpPr>
        <p:grpSpPr bwMode="auto">
          <a:xfrm>
            <a:off x="4068782" y="2169518"/>
            <a:ext cx="4786344" cy="1143823"/>
            <a:chOff x="112" y="1644"/>
            <a:chExt cx="5080" cy="1214"/>
          </a:xfrm>
        </p:grpSpPr>
        <p:pic>
          <p:nvPicPr>
            <p:cNvPr id="2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242"/>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6"/>
            <p:cNvGrpSpPr>
              <a:grpSpLocks/>
            </p:cNvGrpSpPr>
            <p:nvPr/>
          </p:nvGrpSpPr>
          <p:grpSpPr bwMode="auto">
            <a:xfrm>
              <a:off x="112" y="1644"/>
              <a:ext cx="1864" cy="1214"/>
              <a:chOff x="0" y="2251"/>
              <a:chExt cx="1864" cy="1214"/>
            </a:xfrm>
          </p:grpSpPr>
          <p:grpSp>
            <p:nvGrpSpPr>
              <p:cNvPr id="33" name="Group 17"/>
              <p:cNvGrpSpPr>
                <a:grpSpLocks/>
              </p:cNvGrpSpPr>
              <p:nvPr/>
            </p:nvGrpSpPr>
            <p:grpSpPr bwMode="auto">
              <a:xfrm>
                <a:off x="377" y="2251"/>
                <a:ext cx="1007" cy="1214"/>
                <a:chOff x="377" y="2251"/>
                <a:chExt cx="1007" cy="1214"/>
              </a:xfrm>
            </p:grpSpPr>
            <p:pic>
              <p:nvPicPr>
                <p:cNvPr id="35" name="Picture 18"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7" y="225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9"/>
                <p:cNvSpPr>
                  <a:spLocks/>
                </p:cNvSpPr>
                <p:nvPr/>
              </p:nvSpPr>
              <p:spPr bwMode="auto">
                <a:xfrm>
                  <a:off x="561" y="245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7" name="Freeform 20"/>
                <p:cNvSpPr>
                  <a:spLocks/>
                </p:cNvSpPr>
                <p:nvPr/>
              </p:nvSpPr>
              <p:spPr bwMode="auto">
                <a:xfrm>
                  <a:off x="561" y="246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8" name="Freeform 21"/>
                <p:cNvSpPr>
                  <a:spLocks/>
                </p:cNvSpPr>
                <p:nvPr/>
              </p:nvSpPr>
              <p:spPr bwMode="auto">
                <a:xfrm>
                  <a:off x="794" y="2727"/>
                  <a:ext cx="205" cy="359"/>
                </a:xfrm>
                <a:custGeom>
                  <a:avLst/>
                  <a:gdLst>
                    <a:gd name="T0" fmla="*/ 250 w 87"/>
                    <a:gd name="T1" fmla="*/ 0 h 152"/>
                    <a:gd name="T2" fmla="*/ 12 w 87"/>
                    <a:gd name="T3" fmla="*/ 257 h 152"/>
                    <a:gd name="T4" fmla="*/ 12 w 87"/>
                    <a:gd name="T5" fmla="*/ 302 h 152"/>
                    <a:gd name="T6" fmla="*/ 160 w 87"/>
                    <a:gd name="T7" fmla="*/ 302 h 152"/>
                    <a:gd name="T8" fmla="*/ 160 w 87"/>
                    <a:gd name="T9" fmla="*/ 257 h 152"/>
                    <a:gd name="T10" fmla="*/ 250 w 87"/>
                    <a:gd name="T11" fmla="*/ 128 h 152"/>
                    <a:gd name="T12" fmla="*/ 332 w 87"/>
                    <a:gd name="T13" fmla="*/ 234 h 152"/>
                    <a:gd name="T14" fmla="*/ 245 w 87"/>
                    <a:gd name="T15" fmla="*/ 397 h 152"/>
                    <a:gd name="T16" fmla="*/ 0 w 87"/>
                    <a:gd name="T17" fmla="*/ 808 h 152"/>
                    <a:gd name="T18" fmla="*/ 0 w 87"/>
                    <a:gd name="T19" fmla="*/ 848 h 152"/>
                    <a:gd name="T20" fmla="*/ 462 w 87"/>
                    <a:gd name="T21" fmla="*/ 848 h 152"/>
                    <a:gd name="T22" fmla="*/ 462 w 87"/>
                    <a:gd name="T23" fmla="*/ 720 h 152"/>
                    <a:gd name="T24" fmla="*/ 172 w 87"/>
                    <a:gd name="T25" fmla="*/ 720 h 152"/>
                    <a:gd name="T26" fmla="*/ 372 w 87"/>
                    <a:gd name="T27" fmla="*/ 468 h 152"/>
                    <a:gd name="T28" fmla="*/ 483 w 87"/>
                    <a:gd name="T29" fmla="*/ 222 h 152"/>
                    <a:gd name="T30" fmla="*/ 250 w 87"/>
                    <a:gd name="T31" fmla="*/ 0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 h="152">
                      <a:moveTo>
                        <a:pt x="45" y="0"/>
                      </a:moveTo>
                      <a:cubicBezTo>
                        <a:pt x="24" y="0"/>
                        <a:pt x="2" y="14"/>
                        <a:pt x="2" y="46"/>
                      </a:cubicBezTo>
                      <a:cubicBezTo>
                        <a:pt x="2" y="54"/>
                        <a:pt x="2" y="54"/>
                        <a:pt x="2" y="54"/>
                      </a:cubicBezTo>
                      <a:cubicBezTo>
                        <a:pt x="29" y="54"/>
                        <a:pt x="29" y="54"/>
                        <a:pt x="29" y="54"/>
                      </a:cubicBezTo>
                      <a:cubicBezTo>
                        <a:pt x="29" y="46"/>
                        <a:pt x="29" y="46"/>
                        <a:pt x="29" y="46"/>
                      </a:cubicBezTo>
                      <a:cubicBezTo>
                        <a:pt x="29" y="29"/>
                        <a:pt x="35" y="23"/>
                        <a:pt x="45" y="23"/>
                      </a:cubicBezTo>
                      <a:cubicBezTo>
                        <a:pt x="54" y="23"/>
                        <a:pt x="60" y="28"/>
                        <a:pt x="60" y="42"/>
                      </a:cubicBezTo>
                      <a:cubicBezTo>
                        <a:pt x="60" y="52"/>
                        <a:pt x="57" y="58"/>
                        <a:pt x="44" y="71"/>
                      </a:cubicBezTo>
                      <a:cubicBezTo>
                        <a:pt x="32" y="83"/>
                        <a:pt x="0" y="103"/>
                        <a:pt x="0" y="145"/>
                      </a:cubicBezTo>
                      <a:cubicBezTo>
                        <a:pt x="0" y="152"/>
                        <a:pt x="0" y="152"/>
                        <a:pt x="0" y="152"/>
                      </a:cubicBezTo>
                      <a:cubicBezTo>
                        <a:pt x="83" y="152"/>
                        <a:pt x="83" y="152"/>
                        <a:pt x="83" y="152"/>
                      </a:cubicBezTo>
                      <a:cubicBezTo>
                        <a:pt x="83" y="129"/>
                        <a:pt x="83" y="129"/>
                        <a:pt x="83" y="129"/>
                      </a:cubicBezTo>
                      <a:cubicBezTo>
                        <a:pt x="31" y="129"/>
                        <a:pt x="31" y="129"/>
                        <a:pt x="31" y="129"/>
                      </a:cubicBezTo>
                      <a:cubicBezTo>
                        <a:pt x="33" y="111"/>
                        <a:pt x="51" y="99"/>
                        <a:pt x="67" y="84"/>
                      </a:cubicBezTo>
                      <a:cubicBezTo>
                        <a:pt x="80" y="72"/>
                        <a:pt x="87" y="56"/>
                        <a:pt x="87" y="40"/>
                      </a:cubicBezTo>
                      <a:cubicBezTo>
                        <a:pt x="87" y="15"/>
                        <a:pt x="68" y="0"/>
                        <a:pt x="45" y="0"/>
                      </a:cubicBezTo>
                    </a:path>
                  </a:pathLst>
                </a:custGeom>
                <a:solidFill>
                  <a:schemeClr val="bg1">
                    <a:alpha val="90000"/>
                  </a:scheme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3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725" y="1732"/>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134"/>
            <p:cNvSpPr>
              <a:spLocks noChangeArrowheads="1"/>
            </p:cNvSpPr>
            <p:nvPr/>
          </p:nvSpPr>
          <p:spPr bwMode="auto">
            <a:xfrm>
              <a:off x="1482" y="1850"/>
              <a:ext cx="1014"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bg1">
                      <a:lumMod val="75000"/>
                    </a:schemeClr>
                  </a:solidFill>
                  <a:latin typeface="微软雅黑" panose="020B0503020204020204" pitchFamily="34" charset="-122"/>
                  <a:ea typeface="微软雅黑" panose="020B0503020204020204" pitchFamily="34" charset="-122"/>
                </a:rPr>
                <a:t>二</a:t>
              </a:r>
              <a:r>
                <a:rPr lang="zh-CN" altLang="en-US" sz="2000" b="1" baseline="0" dirty="0" smtClean="0">
                  <a:solidFill>
                    <a:schemeClr val="bg1">
                      <a:lumMod val="7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2" name="Rectangle 134"/>
            <p:cNvSpPr>
              <a:spLocks noChangeArrowheads="1"/>
            </p:cNvSpPr>
            <p:nvPr/>
          </p:nvSpPr>
          <p:spPr bwMode="auto">
            <a:xfrm>
              <a:off x="1474" y="2174"/>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bg1">
                      <a:lumMod val="75000"/>
                    </a:schemeClr>
                  </a:solidFill>
                  <a:latin typeface="微软雅黑" panose="020B0503020204020204" pitchFamily="34" charset="-122"/>
                  <a:ea typeface="微软雅黑" panose="020B0503020204020204" pitchFamily="34" charset="-122"/>
                </a:rPr>
                <a:t>连续特征离散化</a:t>
              </a:r>
              <a:endParaRPr lang="zh-CN" altLang="en-US" sz="1600" b="1" baseline="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12" name="Group 69"/>
          <p:cNvGrpSpPr>
            <a:grpSpLocks/>
          </p:cNvGrpSpPr>
          <p:nvPr/>
        </p:nvGrpSpPr>
        <p:grpSpPr bwMode="auto">
          <a:xfrm>
            <a:off x="4068783" y="1566946"/>
            <a:ext cx="4679876" cy="1143823"/>
            <a:chOff x="112" y="997"/>
            <a:chExt cx="4967" cy="1214"/>
          </a:xfrm>
        </p:grpSpPr>
        <p:grpSp>
          <p:nvGrpSpPr>
            <p:cNvPr id="19" name="Group 23"/>
            <p:cNvGrpSpPr>
              <a:grpSpLocks/>
            </p:cNvGrpSpPr>
            <p:nvPr/>
          </p:nvGrpSpPr>
          <p:grpSpPr bwMode="auto">
            <a:xfrm>
              <a:off x="112" y="997"/>
              <a:ext cx="1864" cy="1214"/>
              <a:chOff x="317" y="913"/>
              <a:chExt cx="1864" cy="1214"/>
            </a:xfrm>
          </p:grpSpPr>
          <p:grpSp>
            <p:nvGrpSpPr>
              <p:cNvPr id="23" name="Group 24"/>
              <p:cNvGrpSpPr>
                <a:grpSpLocks/>
              </p:cNvGrpSpPr>
              <p:nvPr/>
            </p:nvGrpSpPr>
            <p:grpSpPr bwMode="auto">
              <a:xfrm>
                <a:off x="694" y="913"/>
                <a:ext cx="1007" cy="1214"/>
                <a:chOff x="798" y="291"/>
                <a:chExt cx="1007" cy="1214"/>
              </a:xfrm>
            </p:grpSpPr>
            <p:pic>
              <p:nvPicPr>
                <p:cNvPr id="25"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7"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8" name="Freeform 28"/>
                <p:cNvSpPr>
                  <a:spLocks/>
                </p:cNvSpPr>
                <p:nvPr/>
              </p:nvSpPr>
              <p:spPr bwMode="auto">
                <a:xfrm>
                  <a:off x="1209" y="747"/>
                  <a:ext cx="146" cy="352"/>
                </a:xfrm>
                <a:custGeom>
                  <a:avLst/>
                  <a:gdLst>
                    <a:gd name="T0" fmla="*/ 344 w 62"/>
                    <a:gd name="T1" fmla="*/ 0 h 149"/>
                    <a:gd name="T2" fmla="*/ 344 w 62"/>
                    <a:gd name="T3" fmla="*/ 832 h 149"/>
                    <a:gd name="T4" fmla="*/ 193 w 62"/>
                    <a:gd name="T5" fmla="*/ 832 h 149"/>
                    <a:gd name="T6" fmla="*/ 193 w 62"/>
                    <a:gd name="T7" fmla="*/ 258 h 149"/>
                    <a:gd name="T8" fmla="*/ 0 w 62"/>
                    <a:gd name="T9" fmla="*/ 258 h 149"/>
                    <a:gd name="T10" fmla="*/ 0 w 62"/>
                    <a:gd name="T11" fmla="*/ 144 h 149"/>
                    <a:gd name="T12" fmla="*/ 21 w 62"/>
                    <a:gd name="T13" fmla="*/ 144 h 149"/>
                    <a:gd name="T14" fmla="*/ 233 w 62"/>
                    <a:gd name="T15" fmla="*/ 0 h 149"/>
                    <a:gd name="T16" fmla="*/ 344 w 62"/>
                    <a:gd name="T17" fmla="*/ 0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149">
                      <a:moveTo>
                        <a:pt x="62" y="0"/>
                      </a:moveTo>
                      <a:cubicBezTo>
                        <a:pt x="62" y="149"/>
                        <a:pt x="62" y="149"/>
                        <a:pt x="62" y="149"/>
                      </a:cubicBezTo>
                      <a:cubicBezTo>
                        <a:pt x="35" y="149"/>
                        <a:pt x="35" y="149"/>
                        <a:pt x="35" y="149"/>
                      </a:cubicBezTo>
                      <a:cubicBezTo>
                        <a:pt x="35" y="46"/>
                        <a:pt x="35" y="46"/>
                        <a:pt x="35" y="46"/>
                      </a:cubicBezTo>
                      <a:cubicBezTo>
                        <a:pt x="0" y="46"/>
                        <a:pt x="0" y="46"/>
                        <a:pt x="0" y="46"/>
                      </a:cubicBezTo>
                      <a:cubicBezTo>
                        <a:pt x="0" y="26"/>
                        <a:pt x="0" y="26"/>
                        <a:pt x="0" y="26"/>
                      </a:cubicBezTo>
                      <a:cubicBezTo>
                        <a:pt x="4" y="26"/>
                        <a:pt x="4" y="26"/>
                        <a:pt x="4" y="26"/>
                      </a:cubicBezTo>
                      <a:cubicBezTo>
                        <a:pt x="27" y="26"/>
                        <a:pt x="39" y="14"/>
                        <a:pt x="42" y="0"/>
                      </a:cubicBezTo>
                      <a:lnTo>
                        <a:pt x="6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3">
                        <a:lumMod val="75000"/>
                      </a:schemeClr>
                    </a:solidFill>
                    <a:latin typeface="微软雅黑" panose="020B0503020204020204" pitchFamily="34" charset="-122"/>
                    <a:ea typeface="微软雅黑" panose="020B0503020204020204" pitchFamily="34" charset="-122"/>
                  </a:endParaRPr>
                </a:p>
              </p:txBody>
            </p:sp>
          </p:grpSp>
          <p:pic>
            <p:nvPicPr>
              <p:cNvPr id="2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一节</a:t>
              </a:r>
              <a:endPar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2" name="Rectangle 134"/>
            <p:cNvSpPr>
              <a:spLocks noChangeArrowheads="1"/>
            </p:cNvSpPr>
            <p:nvPr/>
          </p:nvSpPr>
          <p:spPr bwMode="auto">
            <a:xfrm>
              <a:off x="1474" y="1493"/>
              <a:ext cx="1067"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无量纲化</a:t>
              </a:r>
              <a:endParaRPr lang="zh-CN" altLang="en-US" sz="16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18" name="WordArt 15"/>
          <p:cNvSpPr>
            <a:spLocks noChangeArrowheads="1" noChangeShapeType="1" noTextEdit="1"/>
          </p:cNvSpPr>
          <p:nvPr/>
        </p:nvSpPr>
        <p:spPr bwMode="auto">
          <a:xfrm>
            <a:off x="7668344" y="781443"/>
            <a:ext cx="753725" cy="333057"/>
          </a:xfrm>
          <a:prstGeom prst="rect">
            <a:avLst/>
          </a:prstGeom>
        </p:spPr>
        <p:txBody>
          <a:bodyPr wrap="none" numCol="1" fromWordArt="1">
            <a:prstTxWarp prst="textDeflate">
              <a:avLst>
                <a:gd name="adj" fmla="val 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kern="10" dirty="0">
                <a:ln w="9525">
                  <a:solidFill>
                    <a:srgbClr val="4D4D4D"/>
                  </a:solidFill>
                  <a:round/>
                  <a:headEnd/>
                  <a:tailEnd/>
                </a:ln>
                <a:solidFill>
                  <a:srgbClr val="4D4D4D"/>
                </a:solidFill>
                <a:effectLst>
                  <a:outerShdw dist="35921" dir="2700000" algn="ctr" rotWithShape="0">
                    <a:srgbClr val="868686">
                      <a:alpha val="50000"/>
                    </a:srgbClr>
                  </a:outerShdw>
                </a:effectLst>
                <a:latin typeface="黑体"/>
                <a:ea typeface="黑体"/>
              </a:rPr>
              <a:t>目录</a:t>
            </a:r>
          </a:p>
        </p:txBody>
      </p:sp>
      <p:sp>
        <p:nvSpPr>
          <p:cNvPr id="57" name="矩形"/>
          <p:cNvSpPr>
            <a:spLocks/>
          </p:cNvSpPr>
          <p:nvPr/>
        </p:nvSpPr>
        <p:spPr>
          <a:xfrm>
            <a:off x="2271245" y="444461"/>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algn="ctr"/>
            <a:r>
              <a:rPr lang="zh-CN" altLang="en-US" sz="3000" b="1" kern="0" dirty="0">
                <a:solidFill>
                  <a:srgbClr val="C9394A"/>
                </a:solidFill>
                <a:latin typeface="微软雅黑" charset="0"/>
                <a:ea typeface="微软雅黑" charset="0"/>
                <a:cs typeface="微软雅黑" charset="0"/>
                <a:sym typeface="Calibri" pitchFamily="34" charset="0"/>
              </a:rPr>
              <a:t>特征工程三部曲之特征处理</a:t>
            </a:r>
            <a:endParaRPr lang="en-US" altLang="zh-CN" sz="3000" b="1" kern="0" dirty="0" smtClean="0">
              <a:solidFill>
                <a:srgbClr val="C9394A"/>
              </a:solidFill>
              <a:latin typeface="微软雅黑" charset="0"/>
              <a:ea typeface="微软雅黑" charset="0"/>
              <a:cs typeface="微软雅黑" charset="0"/>
              <a:sym typeface="Calibri" pitchFamily="34" charset="0"/>
            </a:endParaRPr>
          </a:p>
        </p:txBody>
      </p:sp>
      <p:grpSp>
        <p:nvGrpSpPr>
          <p:cNvPr id="82" name="Group 69"/>
          <p:cNvGrpSpPr>
            <a:grpSpLocks/>
          </p:cNvGrpSpPr>
          <p:nvPr/>
        </p:nvGrpSpPr>
        <p:grpSpPr bwMode="auto">
          <a:xfrm>
            <a:off x="4067944" y="947972"/>
            <a:ext cx="4679876" cy="1143823"/>
            <a:chOff x="112" y="997"/>
            <a:chExt cx="4967" cy="1214"/>
          </a:xfrm>
        </p:grpSpPr>
        <p:grpSp>
          <p:nvGrpSpPr>
            <p:cNvPr id="83" name="Group 23"/>
            <p:cNvGrpSpPr>
              <a:grpSpLocks/>
            </p:cNvGrpSpPr>
            <p:nvPr/>
          </p:nvGrpSpPr>
          <p:grpSpPr bwMode="auto">
            <a:xfrm>
              <a:off x="112" y="997"/>
              <a:ext cx="1864" cy="1214"/>
              <a:chOff x="317" y="913"/>
              <a:chExt cx="1864" cy="1214"/>
            </a:xfrm>
          </p:grpSpPr>
          <p:grpSp>
            <p:nvGrpSpPr>
              <p:cNvPr id="87" name="Group 24"/>
              <p:cNvGrpSpPr>
                <a:grpSpLocks/>
              </p:cNvGrpSpPr>
              <p:nvPr/>
            </p:nvGrpSpPr>
            <p:grpSpPr bwMode="auto">
              <a:xfrm>
                <a:off x="694" y="913"/>
                <a:ext cx="1007" cy="1214"/>
                <a:chOff x="798" y="291"/>
                <a:chExt cx="1007" cy="1214"/>
              </a:xfrm>
            </p:grpSpPr>
            <p:pic>
              <p:nvPicPr>
                <p:cNvPr id="89"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91"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88"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4"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零节</a:t>
              </a:r>
              <a:endPar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86" name="Rectangle 134"/>
            <p:cNvSpPr>
              <a:spLocks noChangeArrowheads="1"/>
            </p:cNvSpPr>
            <p:nvPr/>
          </p:nvSpPr>
          <p:spPr bwMode="auto">
            <a:xfrm>
              <a:off x="1474" y="1493"/>
              <a:ext cx="1938"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特征处理知识框架</a:t>
              </a:r>
              <a:endParaRPr lang="zh-CN" altLang="en-US" sz="16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4687984" y="1217358"/>
            <a:ext cx="485624" cy="646331"/>
          </a:xfrm>
          <a:prstGeom prst="rect">
            <a:avLst/>
          </a:prstGeom>
          <a:noFill/>
        </p:spPr>
        <p:txBody>
          <a:bodyPr wrap="square" rtlCol="0">
            <a:spAutoFit/>
          </a:bodyPr>
          <a:lstStyle/>
          <a:p>
            <a:r>
              <a:rPr kumimoji="1" lang="en-US" altLang="zh-CN" sz="3500" b="1" dirty="0">
                <a:solidFill>
                  <a:schemeClr val="accent3">
                    <a:lumMod val="75000"/>
                  </a:schemeClr>
                </a:solidFill>
                <a:latin typeface="Helvetica" charset="0"/>
                <a:ea typeface="Helvetica" charset="0"/>
                <a:cs typeface="Helvetica" charset="0"/>
              </a:rPr>
              <a:t>0</a:t>
            </a:r>
            <a:endParaRPr kumimoji="1" lang="zh-CN" altLang="en-US" sz="3500" b="1" dirty="0">
              <a:solidFill>
                <a:schemeClr val="accent3">
                  <a:lumMod val="75000"/>
                </a:schemeClr>
              </a:solidFill>
              <a:latin typeface="Helvetica" charset="0"/>
              <a:ea typeface="Helvetica" charset="0"/>
              <a:cs typeface="Helvetica" charset="0"/>
            </a:endParaRPr>
          </a:p>
        </p:txBody>
      </p:sp>
      <p:sp>
        <p:nvSpPr>
          <p:cNvPr id="94" name="文本框 93"/>
          <p:cNvSpPr txBox="1"/>
          <p:nvPr/>
        </p:nvSpPr>
        <p:spPr>
          <a:xfrm>
            <a:off x="4682030" y="4290864"/>
            <a:ext cx="485624" cy="646331"/>
          </a:xfrm>
          <a:prstGeom prst="rect">
            <a:avLst/>
          </a:prstGeom>
          <a:noFill/>
        </p:spPr>
        <p:txBody>
          <a:bodyPr wrap="square" rtlCol="0">
            <a:spAutoFit/>
          </a:bodyPr>
          <a:lstStyle/>
          <a:p>
            <a:r>
              <a:rPr kumimoji="1" lang="en-US" altLang="zh-CN" sz="3500" b="1">
                <a:solidFill>
                  <a:schemeClr val="bg1"/>
                </a:solidFill>
                <a:latin typeface="Helvetica" charset="0"/>
                <a:ea typeface="Helvetica" charset="0"/>
                <a:cs typeface="Helvetica" charset="0"/>
              </a:rPr>
              <a:t>5</a:t>
            </a:r>
            <a:endParaRPr kumimoji="1" lang="zh-CN" altLang="en-US" sz="3500" b="1">
              <a:solidFill>
                <a:schemeClr val="bg1"/>
              </a:solidFill>
              <a:latin typeface="Helvetica" charset="0"/>
              <a:ea typeface="Helvetica" charset="0"/>
              <a:cs typeface="Helvetica" charset="0"/>
            </a:endParaRPr>
          </a:p>
        </p:txBody>
      </p:sp>
      <p:sp>
        <p:nvSpPr>
          <p:cNvPr id="95" name="矩形"/>
          <p:cNvSpPr>
            <a:spLocks/>
          </p:cNvSpPr>
          <p:nvPr/>
        </p:nvSpPr>
        <p:spPr>
          <a:xfrm>
            <a:off x="971600" y="1923678"/>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特征处理知识框架</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6" name="矩形"/>
          <p:cNvSpPr>
            <a:spLocks/>
          </p:cNvSpPr>
          <p:nvPr/>
        </p:nvSpPr>
        <p:spPr>
          <a:xfrm>
            <a:off x="971600" y="2517494"/>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特征处理数据类型</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7" name="矩形"/>
          <p:cNvSpPr>
            <a:spLocks/>
          </p:cNvSpPr>
          <p:nvPr/>
        </p:nvSpPr>
        <p:spPr>
          <a:xfrm>
            <a:off x="971600" y="3111310"/>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smtClean="0">
                <a:solidFill>
                  <a:srgbClr val="474747"/>
                </a:solidFill>
                <a:latin typeface="微软雅黑" charset="0"/>
                <a:ea typeface="微软雅黑" charset="0"/>
                <a:cs typeface="微软雅黑" charset="0"/>
                <a:sym typeface="Calibri" pitchFamily="34" charset="0"/>
              </a:rPr>
              <a:t>特征处理各种方式</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8" name="流程图: 可选过程 2"/>
          <p:cNvSpPr/>
          <p:nvPr/>
        </p:nvSpPr>
        <p:spPr>
          <a:xfrm>
            <a:off x="1819927" y="1907709"/>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流程图: 可选过程 2"/>
          <p:cNvSpPr/>
          <p:nvPr/>
        </p:nvSpPr>
        <p:spPr>
          <a:xfrm>
            <a:off x="1811777" y="3113956"/>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1242" y="4429872"/>
            <a:ext cx="3849493" cy="584775"/>
          </a:xfrm>
          <a:prstGeom prst="rect">
            <a:avLst/>
          </a:prstGeom>
          <a:noFill/>
        </p:spPr>
        <p:txBody>
          <a:bodyPr wrap="square" rtlCol="0">
            <a:spAutoFit/>
          </a:bodyPr>
          <a:lstStyle/>
          <a:p>
            <a:r>
              <a:rPr kumimoji="1" lang="zh-CN" altLang="en-US" sz="1600">
                <a:solidFill>
                  <a:schemeClr val="bg1">
                    <a:lumMod val="50000"/>
                  </a:schemeClr>
                </a:solidFill>
                <a:latin typeface="Microsoft YaHei" charset="-122"/>
                <a:ea typeface="Microsoft YaHei" charset="-122"/>
                <a:cs typeface="Microsoft YaHei" charset="-122"/>
              </a:rPr>
              <a:t>除第</a:t>
            </a:r>
            <a:r>
              <a:rPr kumimoji="1" lang="en-US" altLang="zh-CN" sz="1600">
                <a:solidFill>
                  <a:schemeClr val="bg1">
                    <a:lumMod val="50000"/>
                  </a:schemeClr>
                </a:solidFill>
                <a:latin typeface="Microsoft YaHei" charset="-122"/>
                <a:ea typeface="Microsoft YaHei" charset="-122"/>
                <a:cs typeface="Microsoft YaHei" charset="-122"/>
              </a:rPr>
              <a:t>0</a:t>
            </a:r>
            <a:r>
              <a:rPr kumimoji="1" lang="zh-CN" altLang="en-US" sz="1600">
                <a:solidFill>
                  <a:schemeClr val="bg1">
                    <a:lumMod val="50000"/>
                  </a:schemeClr>
                </a:solidFill>
                <a:latin typeface="Microsoft YaHei" charset="-122"/>
                <a:ea typeface="Microsoft YaHei" charset="-122"/>
                <a:cs typeface="Microsoft YaHei" charset="-122"/>
              </a:rPr>
              <a:t>节外其余小节都为平行知识内容，可以根据自己感兴趣的直接跳转</a:t>
            </a:r>
          </a:p>
        </p:txBody>
      </p:sp>
    </p:spTree>
    <p:extLst>
      <p:ext uri="{BB962C8B-B14F-4D97-AF65-F5344CB8AC3E}">
        <p14:creationId xmlns:p14="http://schemas.microsoft.com/office/powerpoint/2010/main" val="5121839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5708614"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第四节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缺失值填充</a:t>
            </a:r>
            <a:endParaRPr lang="en-US" altLang="zh-CN" sz="3000" b="1" kern="0" dirty="0">
              <a:solidFill>
                <a:srgbClr val="C9394A"/>
              </a:solidFill>
              <a:latin typeface="微软雅黑" charset="0"/>
              <a:ea typeface="微软雅黑" charset="0"/>
              <a:cs typeface="微软雅黑" charset="0"/>
            </a:endParaRPr>
          </a:p>
        </p:txBody>
      </p:sp>
      <p:sp>
        <p:nvSpPr>
          <p:cNvPr id="4" name="文本框 3"/>
          <p:cNvSpPr txBox="1"/>
          <p:nvPr/>
        </p:nvSpPr>
        <p:spPr>
          <a:xfrm>
            <a:off x="1547664" y="1563638"/>
            <a:ext cx="2262158"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什</a:t>
            </a:r>
            <a:r>
              <a:rPr kumimoji="1" lang="zh-CN" altLang="en-US" dirty="0" smtClean="0">
                <a:latin typeface="Microsoft YaHei" charset="-122"/>
                <a:ea typeface="Microsoft YaHei" charset="-122"/>
                <a:cs typeface="Microsoft YaHei" charset="-122"/>
              </a:rPr>
              <a:t>么是缺失值填充？</a:t>
            </a:r>
            <a:endParaRPr kumimoji="1" lang="zh-CN" altLang="en-US" dirty="0">
              <a:latin typeface="Microsoft YaHei" charset="-122"/>
              <a:ea typeface="Microsoft YaHei" charset="-122"/>
              <a:cs typeface="Microsoft YaHei" charset="-122"/>
            </a:endParaRPr>
          </a:p>
        </p:txBody>
      </p:sp>
      <p:sp>
        <p:nvSpPr>
          <p:cNvPr id="5" name="文本框 4"/>
          <p:cNvSpPr txBox="1"/>
          <p:nvPr/>
        </p:nvSpPr>
        <p:spPr>
          <a:xfrm>
            <a:off x="1547664" y="1939192"/>
            <a:ext cx="7344816" cy="369332"/>
          </a:xfrm>
          <a:prstGeom prst="rect">
            <a:avLst/>
          </a:prstGeom>
          <a:noFill/>
        </p:spPr>
        <p:txBody>
          <a:bodyPr wrap="square" rtlCol="0">
            <a:spAutoFit/>
          </a:bodyPr>
          <a:lstStyle/>
          <a:p>
            <a:pPr lvl="0" rtl="0"/>
            <a:r>
              <a:rPr kumimoji="1" lang="zh-CN" altLang="en-US" dirty="0">
                <a:latin typeface="Microsoft YaHei" charset="-122"/>
                <a:ea typeface="Microsoft YaHei" charset="-122"/>
                <a:cs typeface="Microsoft YaHei" charset="-122"/>
              </a:rPr>
              <a:t>这还需要回答？？就是了缺失值填充呗。</a:t>
            </a:r>
            <a:endParaRPr kumimoji="1" lang="en-US" altLang="zh-CN" dirty="0" smtClean="0">
              <a:latin typeface="Microsoft YaHei" charset="-122"/>
              <a:ea typeface="Microsoft YaHei" charset="-122"/>
              <a:cs typeface="Microsoft YaHei"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2060781291"/>
              </p:ext>
            </p:extLst>
          </p:nvPr>
        </p:nvGraphicFramePr>
        <p:xfrm>
          <a:off x="1680069" y="2823711"/>
          <a:ext cx="5400600" cy="1828800"/>
        </p:xfrm>
        <a:graphic>
          <a:graphicData uri="http://schemas.openxmlformats.org/drawingml/2006/table">
            <a:tbl>
              <a:tblPr firstRow="1" bandRow="1">
                <a:tableStyleId>{5FD0F851-EC5A-4D38-B0AD-8093EC10F338}</a:tableStyleId>
              </a:tblPr>
              <a:tblGrid>
                <a:gridCol w="900100">
                  <a:extLst>
                    <a:ext uri="{9D8B030D-6E8A-4147-A177-3AD203B41FA5}">
                      <a16:colId xmlns:a16="http://schemas.microsoft.com/office/drawing/2014/main" xmlns="" val="20000"/>
                    </a:ext>
                  </a:extLst>
                </a:gridCol>
                <a:gridCol w="900100">
                  <a:extLst>
                    <a:ext uri="{9D8B030D-6E8A-4147-A177-3AD203B41FA5}">
                      <a16:colId xmlns:a16="http://schemas.microsoft.com/office/drawing/2014/main" xmlns="" val="20001"/>
                    </a:ext>
                  </a:extLst>
                </a:gridCol>
                <a:gridCol w="900100">
                  <a:extLst>
                    <a:ext uri="{9D8B030D-6E8A-4147-A177-3AD203B41FA5}">
                      <a16:colId xmlns:a16="http://schemas.microsoft.com/office/drawing/2014/main" xmlns="" val="20002"/>
                    </a:ext>
                  </a:extLst>
                </a:gridCol>
                <a:gridCol w="900100">
                  <a:extLst>
                    <a:ext uri="{9D8B030D-6E8A-4147-A177-3AD203B41FA5}">
                      <a16:colId xmlns:a16="http://schemas.microsoft.com/office/drawing/2014/main" xmlns="" val="20003"/>
                    </a:ext>
                  </a:extLst>
                </a:gridCol>
                <a:gridCol w="900100">
                  <a:extLst>
                    <a:ext uri="{9D8B030D-6E8A-4147-A177-3AD203B41FA5}">
                      <a16:colId xmlns:a16="http://schemas.microsoft.com/office/drawing/2014/main" xmlns="" val="20004"/>
                    </a:ext>
                  </a:extLst>
                </a:gridCol>
                <a:gridCol w="900100">
                  <a:extLst>
                    <a:ext uri="{9D8B030D-6E8A-4147-A177-3AD203B41FA5}">
                      <a16:colId xmlns:a16="http://schemas.microsoft.com/office/drawing/2014/main" xmlns="" val="20005"/>
                    </a:ext>
                  </a:extLst>
                </a:gridCol>
              </a:tblGrid>
              <a:tr h="286385">
                <a:tc>
                  <a:txBody>
                    <a:bodyPr/>
                    <a:lstStyle/>
                    <a:p>
                      <a:r>
                        <a:rPr lang="zh-CN" altLang="en-US" sz="1400" dirty="0">
                          <a:latin typeface="Microsoft YaHei" charset="-122"/>
                          <a:ea typeface="Microsoft YaHei" charset="-122"/>
                          <a:cs typeface="Microsoft YaHei" charset="-122"/>
                        </a:rPr>
                        <a:t>身高</a:t>
                      </a:r>
                      <a:r>
                        <a:rPr lang="en-US" altLang="zh-CN" sz="1400" dirty="0">
                          <a:latin typeface="Microsoft YaHei" charset="-122"/>
                          <a:ea typeface="Microsoft YaHei" charset="-122"/>
                          <a:cs typeface="Microsoft YaHei" charset="-122"/>
                        </a:rPr>
                        <a:t>mm</a:t>
                      </a:r>
                      <a:endParaRPr lang="zh-CN" altLang="en-US" sz="1400" dirty="0">
                        <a:latin typeface="Microsoft YaHei" charset="-122"/>
                        <a:ea typeface="Microsoft YaHei" charset="-122"/>
                        <a:cs typeface="Microsoft YaHei" charset="-122"/>
                      </a:endParaRPr>
                    </a:p>
                  </a:txBody>
                  <a:tcPr/>
                </a:tc>
                <a:tc>
                  <a:txBody>
                    <a:bodyPr/>
                    <a:lstStyle/>
                    <a:p>
                      <a:r>
                        <a:rPr lang="zh-CN" altLang="en-US" sz="1400" dirty="0">
                          <a:latin typeface="Microsoft YaHei" charset="-122"/>
                          <a:ea typeface="Microsoft YaHei" charset="-122"/>
                          <a:cs typeface="Microsoft YaHei" charset="-122"/>
                        </a:rPr>
                        <a:t>臂展</a:t>
                      </a:r>
                      <a:r>
                        <a:rPr lang="en-US" altLang="zh-CN" sz="1400" dirty="0">
                          <a:latin typeface="Microsoft YaHei" charset="-122"/>
                          <a:ea typeface="Microsoft YaHei" charset="-122"/>
                          <a:cs typeface="Microsoft YaHei" charset="-122"/>
                        </a:rPr>
                        <a:t>cm</a:t>
                      </a:r>
                      <a:endParaRPr lang="zh-CN" altLang="en-US" sz="1400" dirty="0">
                        <a:latin typeface="Microsoft YaHei" charset="-122"/>
                        <a:ea typeface="Microsoft YaHei" charset="-122"/>
                        <a:cs typeface="Microsoft YaHei" charset="-122"/>
                      </a:endParaRPr>
                    </a:p>
                  </a:txBody>
                  <a:tcPr/>
                </a:tc>
                <a:tc>
                  <a:txBody>
                    <a:bodyPr/>
                    <a:lstStyle/>
                    <a:p>
                      <a:r>
                        <a:rPr lang="zh-CN" altLang="en-US" sz="1400" dirty="0">
                          <a:latin typeface="Microsoft YaHei" charset="-122"/>
                          <a:ea typeface="Microsoft YaHei" charset="-122"/>
                          <a:cs typeface="Microsoft YaHei" charset="-122"/>
                        </a:rPr>
                        <a:t>年龄</a:t>
                      </a:r>
                    </a:p>
                  </a:txBody>
                  <a:tcPr/>
                </a:tc>
                <a:tc>
                  <a:txBody>
                    <a:bodyPr/>
                    <a:lstStyle/>
                    <a:p>
                      <a:r>
                        <a:rPr lang="zh-CN" altLang="en-US" sz="1400">
                          <a:latin typeface="Microsoft YaHei" charset="-122"/>
                          <a:ea typeface="Microsoft YaHei" charset="-122"/>
                          <a:cs typeface="Microsoft YaHei" charset="-122"/>
                        </a:rPr>
                        <a:t>体重</a:t>
                      </a:r>
                      <a:r>
                        <a:rPr lang="en-US" altLang="zh-CN" sz="1400">
                          <a:latin typeface="Microsoft YaHei" charset="-122"/>
                          <a:ea typeface="Microsoft YaHei" charset="-122"/>
                          <a:cs typeface="Microsoft YaHei" charset="-122"/>
                        </a:rPr>
                        <a:t>kg</a:t>
                      </a:r>
                      <a:endParaRPr lang="zh-CN" altLang="en-US" sz="1400">
                        <a:latin typeface="Microsoft YaHei" charset="-122"/>
                        <a:ea typeface="Microsoft YaHei" charset="-122"/>
                        <a:cs typeface="Microsoft YaHei" charset="-122"/>
                      </a:endParaRPr>
                    </a:p>
                  </a:txBody>
                  <a:tcPr/>
                </a:tc>
                <a:tc>
                  <a:txBody>
                    <a:bodyPr/>
                    <a:lstStyle/>
                    <a:p>
                      <a:r>
                        <a:rPr lang="zh-CN" altLang="en-US" sz="1400">
                          <a:latin typeface="Microsoft YaHei" charset="-122"/>
                          <a:ea typeface="Microsoft YaHei" charset="-122"/>
                          <a:cs typeface="Microsoft YaHei" charset="-122"/>
                        </a:rPr>
                        <a:t>位置</a:t>
                      </a:r>
                    </a:p>
                  </a:txBody>
                  <a:tcPr/>
                </a:tc>
                <a:tc>
                  <a:txBody>
                    <a:bodyPr/>
                    <a:lstStyle/>
                    <a:p>
                      <a:r>
                        <a:rPr lang="zh-CN" altLang="en-US" sz="1400">
                          <a:latin typeface="Microsoft YaHei" charset="-122"/>
                          <a:ea typeface="Microsoft YaHei" charset="-122"/>
                          <a:cs typeface="Microsoft YaHei" charset="-122"/>
                        </a:rPr>
                        <a:t>场均</a:t>
                      </a:r>
                    </a:p>
                  </a:txBody>
                  <a:tcPr/>
                </a:tc>
                <a:extLst>
                  <a:ext uri="{0D108BD9-81ED-4DB2-BD59-A6C34878D82A}">
                    <a16:rowId xmlns:a16="http://schemas.microsoft.com/office/drawing/2014/main" xmlns="" val="10000"/>
                  </a:ext>
                </a:extLst>
              </a:tr>
              <a:tr h="286385">
                <a:tc>
                  <a:txBody>
                    <a:bodyPr/>
                    <a:lstStyle/>
                    <a:p>
                      <a:r>
                        <a:rPr lang="en-US" altLang="zh-CN" sz="1400" dirty="0">
                          <a:latin typeface="Microsoft YaHei" charset="-122"/>
                          <a:ea typeface="Microsoft YaHei" charset="-122"/>
                          <a:cs typeface="Microsoft YaHei" charset="-122"/>
                        </a:rPr>
                        <a:t>1950</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210</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28</a:t>
                      </a:r>
                      <a:endParaRPr lang="zh-CN" altLang="en-US" sz="1400" dirty="0">
                        <a:latin typeface="Microsoft YaHei" charset="-122"/>
                        <a:ea typeface="Microsoft YaHei" charset="-122"/>
                        <a:cs typeface="Microsoft YaHei" charset="-122"/>
                      </a:endParaRPr>
                    </a:p>
                  </a:txBody>
                  <a:tcPr/>
                </a:tc>
                <a:tc>
                  <a:txBody>
                    <a:bodyPr/>
                    <a:lstStyle/>
                    <a:p>
                      <a:r>
                        <a:rPr lang="hr-HR" altLang="zh-CN" sz="1400">
                          <a:effectLst/>
                          <a:latin typeface="Microsoft YaHei" charset="-122"/>
                          <a:ea typeface="Microsoft YaHei" charset="-122"/>
                          <a:cs typeface="Microsoft YaHei" charset="-122"/>
                        </a:rPr>
                        <a:t>99.8</a:t>
                      </a:r>
                      <a:endParaRPr lang="zh-CN" altLang="en-US" sz="1400">
                        <a:latin typeface="Microsoft YaHei" charset="-122"/>
                        <a:ea typeface="Microsoft YaHei" charset="-122"/>
                        <a:cs typeface="Microsoft YaHei" charset="-122"/>
                      </a:endParaRPr>
                    </a:p>
                  </a:txBody>
                  <a:tcPr/>
                </a:tc>
                <a:tc>
                  <a:txBody>
                    <a:bodyPr/>
                    <a:lstStyle/>
                    <a:p>
                      <a:r>
                        <a:rPr lang="zh-CN" altLang="en-US" sz="1400">
                          <a:latin typeface="Microsoft YaHei" charset="-122"/>
                          <a:ea typeface="Microsoft YaHei" charset="-122"/>
                          <a:cs typeface="Microsoft YaHei" charset="-122"/>
                        </a:rPr>
                        <a:t>后卫</a:t>
                      </a:r>
                    </a:p>
                  </a:txBody>
                  <a:tcPr/>
                </a:tc>
                <a:tc>
                  <a:txBody>
                    <a:bodyPr/>
                    <a:lstStyle/>
                    <a:p>
                      <a:r>
                        <a:rPr lang="en-US" altLang="zh-CN" sz="1400">
                          <a:latin typeface="Microsoft YaHei" charset="-122"/>
                          <a:ea typeface="Microsoft YaHei" charset="-122"/>
                          <a:cs typeface="Microsoft YaHei" charset="-122"/>
                        </a:rPr>
                        <a:t>30.4</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10001"/>
                  </a:ext>
                </a:extLst>
              </a:tr>
              <a:tr h="286385">
                <a:tc>
                  <a:txBody>
                    <a:bodyPr/>
                    <a:lstStyle/>
                    <a:p>
                      <a:r>
                        <a:rPr lang="is-IS" altLang="zh-CN" sz="1400">
                          <a:effectLst/>
                          <a:latin typeface="Microsoft YaHei" charset="-122"/>
                          <a:ea typeface="Microsoft YaHei" charset="-122"/>
                          <a:cs typeface="Microsoft YaHei" charset="-122"/>
                        </a:rPr>
                        <a:t>203</a:t>
                      </a:r>
                      <a:r>
                        <a:rPr lang="en-US" altLang="zh-CN" sz="1400">
                          <a:effectLst/>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tc>
                <a:tc>
                  <a:txBody>
                    <a:bodyPr/>
                    <a:lstStyle/>
                    <a:p>
                      <a:r>
                        <a:rPr lang="is-IS" altLang="zh-CN" sz="1400">
                          <a:effectLst/>
                          <a:latin typeface="Microsoft YaHei" charset="-122"/>
                          <a:ea typeface="Microsoft YaHei" charset="-122"/>
                          <a:cs typeface="Microsoft YaHei" charset="-122"/>
                        </a:rPr>
                        <a:t>21</a:t>
                      </a:r>
                      <a:r>
                        <a:rPr lang="en-US" altLang="zh-CN" sz="1400">
                          <a:effectLst/>
                          <a:latin typeface="Microsoft YaHei" charset="-122"/>
                          <a:ea typeface="Microsoft YaHei" charset="-122"/>
                          <a:cs typeface="Microsoft YaHei" charset="-122"/>
                        </a:rPr>
                        <a:t>4</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33</a:t>
                      </a:r>
                      <a:endParaRPr lang="zh-CN" altLang="en-US" sz="1400">
                        <a:latin typeface="Microsoft YaHei" charset="-122"/>
                        <a:ea typeface="Microsoft YaHei" charset="-122"/>
                        <a:cs typeface="Microsoft YaHei" charset="-122"/>
                      </a:endParaRPr>
                    </a:p>
                  </a:txBody>
                  <a:tcPr/>
                </a:tc>
                <a:tc>
                  <a:txBody>
                    <a:bodyPr/>
                    <a:lstStyle/>
                    <a:p>
                      <a:r>
                        <a:rPr lang="hr-HR" altLang="zh-CN" sz="1400">
                          <a:effectLst/>
                          <a:latin typeface="Microsoft YaHei" charset="-122"/>
                          <a:ea typeface="Microsoft YaHei" charset="-122"/>
                          <a:cs typeface="Microsoft YaHei" charset="-122"/>
                        </a:rPr>
                        <a:t>113.4</a:t>
                      </a:r>
                      <a:endParaRPr lang="zh-CN" altLang="en-US" sz="1400">
                        <a:latin typeface="Microsoft YaHei" charset="-122"/>
                        <a:ea typeface="Microsoft YaHei" charset="-122"/>
                        <a:cs typeface="Microsoft YaHei" charset="-122"/>
                      </a:endParaRPr>
                    </a:p>
                  </a:txBody>
                  <a:tcPr/>
                </a:tc>
                <a:tc>
                  <a:txBody>
                    <a:bodyPr/>
                    <a:lstStyle/>
                    <a:p>
                      <a:r>
                        <a:rPr lang="zh-CN" altLang="en-US" sz="1400">
                          <a:latin typeface="Microsoft YaHei" charset="-122"/>
                          <a:ea typeface="Microsoft YaHei" charset="-122"/>
                          <a:cs typeface="Microsoft YaHei" charset="-122"/>
                        </a:rPr>
                        <a:t>前锋</a:t>
                      </a:r>
                    </a:p>
                  </a:txBody>
                  <a:tcPr/>
                </a:tc>
                <a:tc>
                  <a:txBody>
                    <a:bodyPr/>
                    <a:lstStyle/>
                    <a:p>
                      <a:r>
                        <a:rPr lang="nb-NO" altLang="zh-CN" sz="1400">
                          <a:effectLst/>
                          <a:latin typeface="Microsoft YaHei" charset="-122"/>
                          <a:ea typeface="Microsoft YaHei" charset="-122"/>
                          <a:cs typeface="Microsoft YaHei" charset="-122"/>
                        </a:rPr>
                        <a:t>27.5</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10002"/>
                  </a:ext>
                </a:extLst>
              </a:tr>
              <a:tr h="286385">
                <a:tc>
                  <a:txBody>
                    <a:bodyPr/>
                    <a:lstStyle/>
                    <a:p>
                      <a:r>
                        <a:rPr lang="en-US" altLang="zh-CN" sz="1400">
                          <a:latin typeface="Microsoft YaHei" charset="-122"/>
                          <a:ea typeface="Microsoft YaHei" charset="-122"/>
                          <a:cs typeface="Microsoft YaHei" charset="-122"/>
                        </a:rPr>
                        <a:t>1900</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192</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30</a:t>
                      </a:r>
                      <a:endParaRPr lang="zh-CN" altLang="en-US" sz="1400">
                        <a:latin typeface="Microsoft YaHei" charset="-122"/>
                        <a:ea typeface="Microsoft YaHei" charset="-122"/>
                        <a:cs typeface="Microsoft YaHei" charset="-122"/>
                      </a:endParaRPr>
                    </a:p>
                  </a:txBody>
                  <a:tcPr/>
                </a:tc>
                <a:tc>
                  <a:txBody>
                    <a:bodyPr/>
                    <a:lstStyle/>
                    <a:p>
                      <a:r>
                        <a:rPr lang="en-US" altLang="zh-CN" sz="1400">
                          <a:solidFill>
                            <a:srgbClr val="C94251"/>
                          </a:solidFill>
                          <a:latin typeface="Microsoft YaHei" charset="-122"/>
                          <a:ea typeface="Microsoft YaHei" charset="-122"/>
                          <a:cs typeface="Microsoft YaHei" charset="-122"/>
                        </a:rPr>
                        <a:t>N/A</a:t>
                      </a:r>
                      <a:endParaRPr lang="zh-CN" altLang="en-US" sz="1400">
                        <a:solidFill>
                          <a:srgbClr val="C94251"/>
                        </a:solidFill>
                        <a:latin typeface="Microsoft YaHei" charset="-122"/>
                        <a:ea typeface="Microsoft YaHei" charset="-122"/>
                        <a:cs typeface="Microsoft YaHei" charset="-122"/>
                      </a:endParaRPr>
                    </a:p>
                  </a:txBody>
                  <a:tcPr/>
                </a:tc>
                <a:tc>
                  <a:txBody>
                    <a:bodyPr/>
                    <a:lstStyle/>
                    <a:p>
                      <a:r>
                        <a:rPr lang="zh-CN" altLang="en-US" sz="1400">
                          <a:latin typeface="Microsoft YaHei" charset="-122"/>
                          <a:ea typeface="Microsoft YaHei" charset="-122"/>
                          <a:cs typeface="Microsoft YaHei" charset="-122"/>
                        </a:rPr>
                        <a:t>后卫</a:t>
                      </a:r>
                    </a:p>
                  </a:txBody>
                  <a:tcPr/>
                </a:tc>
                <a:tc>
                  <a:txBody>
                    <a:bodyPr/>
                    <a:lstStyle/>
                    <a:p>
                      <a:r>
                        <a:rPr lang="hr-HR" altLang="zh-CN" sz="1400">
                          <a:effectLst/>
                          <a:latin typeface="Microsoft YaHei" charset="-122"/>
                          <a:ea typeface="Microsoft YaHei" charset="-122"/>
                          <a:cs typeface="Microsoft YaHei" charset="-122"/>
                        </a:rPr>
                        <a:t>26.4</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10003"/>
                  </a:ext>
                </a:extLst>
              </a:tr>
              <a:tr h="286385">
                <a:tc>
                  <a:txBody>
                    <a:bodyPr/>
                    <a:lstStyle/>
                    <a:p>
                      <a:r>
                        <a:rPr lang="en-US" altLang="zh-CN" sz="1400">
                          <a:latin typeface="Microsoft YaHei" charset="-122"/>
                          <a:ea typeface="Microsoft YaHei" charset="-122"/>
                          <a:cs typeface="Microsoft YaHei" charset="-122"/>
                        </a:rPr>
                        <a:t>2010</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221</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26</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104.3</a:t>
                      </a:r>
                      <a:endParaRPr lang="zh-CN" altLang="en-US" sz="1400">
                        <a:latin typeface="Microsoft YaHei" charset="-122"/>
                        <a:ea typeface="Microsoft YaHei" charset="-122"/>
                        <a:cs typeface="Microsoft YaHei" charset="-122"/>
                      </a:endParaRPr>
                    </a:p>
                  </a:txBody>
                  <a:tcPr/>
                </a:tc>
                <a:tc>
                  <a:txBody>
                    <a:bodyPr/>
                    <a:lstStyle/>
                    <a:p>
                      <a:r>
                        <a:rPr lang="zh-CN" altLang="en-US" sz="1400" dirty="0" smtClean="0">
                          <a:latin typeface="Microsoft YaHei" charset="-122"/>
                          <a:ea typeface="Microsoft YaHei" charset="-122"/>
                          <a:cs typeface="Microsoft YaHei" charset="-122"/>
                        </a:rPr>
                        <a:t>前锋</a:t>
                      </a:r>
                      <a:endParaRPr lang="zh-CN" altLang="en-US" sz="1400" dirty="0">
                        <a:latin typeface="Microsoft YaHei" charset="-122"/>
                        <a:ea typeface="Microsoft YaHei" charset="-122"/>
                        <a:cs typeface="Microsoft YaHei" charset="-122"/>
                      </a:endParaRPr>
                    </a:p>
                  </a:txBody>
                  <a:tcPr/>
                </a:tc>
                <a:tc>
                  <a:txBody>
                    <a:bodyPr/>
                    <a:lstStyle/>
                    <a:p>
                      <a:r>
                        <a:rPr lang="hr-HR" altLang="zh-CN" sz="1400">
                          <a:effectLst/>
                          <a:latin typeface="Microsoft YaHei" charset="-122"/>
                          <a:ea typeface="Microsoft YaHei" charset="-122"/>
                          <a:cs typeface="Microsoft YaHei" charset="-122"/>
                        </a:rPr>
                        <a:t>16.2</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10004"/>
                  </a:ext>
                </a:extLst>
              </a:tr>
              <a:tr h="286385">
                <a:tc>
                  <a:txBody>
                    <a:bodyPr/>
                    <a:lstStyle/>
                    <a:p>
                      <a:r>
                        <a:rPr lang="en-US" altLang="zh-CN" sz="1400">
                          <a:latin typeface="Microsoft YaHei" charset="-122"/>
                          <a:ea typeface="Microsoft YaHei" charset="-122"/>
                          <a:cs typeface="Microsoft YaHei" charset="-122"/>
                        </a:rPr>
                        <a:t>2080</a:t>
                      </a:r>
                      <a:endParaRPr lang="zh-CN" altLang="en-US" sz="140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211</a:t>
                      </a:r>
                      <a:endParaRPr lang="zh-CN" altLang="en-US" sz="1400" dirty="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29</a:t>
                      </a:r>
                      <a:endParaRPr lang="zh-CN" altLang="en-US" sz="1400">
                        <a:latin typeface="Microsoft YaHei" charset="-122"/>
                        <a:ea typeface="Microsoft YaHei" charset="-122"/>
                        <a:cs typeface="Microsoft YaHei" charset="-122"/>
                      </a:endParaRPr>
                    </a:p>
                  </a:txBody>
                  <a:tcPr/>
                </a:tc>
                <a:tc>
                  <a:txBody>
                    <a:bodyPr/>
                    <a:lstStyle/>
                    <a:p>
                      <a:r>
                        <a:rPr lang="en-US" altLang="zh-CN" sz="1400">
                          <a:solidFill>
                            <a:srgbClr val="C94251"/>
                          </a:solidFill>
                          <a:latin typeface="Microsoft YaHei" charset="-122"/>
                          <a:ea typeface="Microsoft YaHei" charset="-122"/>
                          <a:cs typeface="Microsoft YaHei" charset="-122"/>
                        </a:rPr>
                        <a:t>N/A</a:t>
                      </a:r>
                      <a:endParaRPr lang="zh-CN" altLang="en-US" sz="1400">
                        <a:solidFill>
                          <a:srgbClr val="C94251"/>
                        </a:solidFill>
                        <a:latin typeface="Microsoft YaHei" charset="-122"/>
                        <a:ea typeface="Microsoft YaHei" charset="-122"/>
                        <a:cs typeface="Microsoft YaHei" charset="-122"/>
                      </a:endParaRPr>
                    </a:p>
                  </a:txBody>
                  <a:tcPr/>
                </a:tc>
                <a:tc>
                  <a:txBody>
                    <a:bodyPr/>
                    <a:lstStyle/>
                    <a:p>
                      <a:r>
                        <a:rPr lang="zh-CN" altLang="en-US" sz="1400">
                          <a:latin typeface="Microsoft YaHei" charset="-122"/>
                          <a:ea typeface="Microsoft YaHei" charset="-122"/>
                          <a:cs typeface="Microsoft YaHei" charset="-122"/>
                        </a:rPr>
                        <a:t>前锋</a:t>
                      </a:r>
                    </a:p>
                  </a:txBody>
                  <a:tcPr/>
                </a:tc>
                <a:tc>
                  <a:txBody>
                    <a:bodyPr/>
                    <a:lstStyle/>
                    <a:p>
                      <a:r>
                        <a:rPr lang="en-US" altLang="zh-CN" sz="1400" dirty="0">
                          <a:latin typeface="Microsoft YaHei" charset="-122"/>
                          <a:ea typeface="Microsoft YaHei" charset="-122"/>
                          <a:cs typeface="Microsoft YaHei" charset="-122"/>
                        </a:rPr>
                        <a:t>21.4</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10005"/>
                  </a:ext>
                </a:extLst>
              </a:tr>
            </a:tbl>
          </a:graphicData>
        </a:graphic>
      </p:graphicFrame>
      <p:sp>
        <p:nvSpPr>
          <p:cNvPr id="7" name="矩形 6"/>
          <p:cNvSpPr/>
          <p:nvPr/>
        </p:nvSpPr>
        <p:spPr>
          <a:xfrm>
            <a:off x="4252497" y="3723878"/>
            <a:ext cx="988130" cy="360040"/>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4252497" y="4297356"/>
            <a:ext cx="988130" cy="360040"/>
          </a:xfrm>
          <a:prstGeom prst="rect">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7781480" y="3388674"/>
            <a:ext cx="877163" cy="369332"/>
          </a:xfrm>
          <a:prstGeom prst="rect">
            <a:avLst/>
          </a:prstGeom>
        </p:spPr>
        <p:txBody>
          <a:bodyPr wrap="none">
            <a:spAutoFit/>
          </a:bodyPr>
          <a:lstStyle/>
          <a:p>
            <a:r>
              <a:rPr kumimoji="1" lang="zh-CN" altLang="en-US" dirty="0">
                <a:solidFill>
                  <a:srgbClr val="C94251"/>
                </a:solidFill>
                <a:latin typeface="Microsoft YaHei" charset="-122"/>
                <a:ea typeface="Microsoft YaHei" charset="-122"/>
                <a:cs typeface="Microsoft YaHei" charset="-122"/>
              </a:rPr>
              <a:t>缺失值</a:t>
            </a:r>
            <a:endParaRPr lang="zh-CN" altLang="en-US">
              <a:solidFill>
                <a:srgbClr val="C94251"/>
              </a:solidFill>
            </a:endParaRPr>
          </a:p>
        </p:txBody>
      </p:sp>
      <p:cxnSp>
        <p:nvCxnSpPr>
          <p:cNvPr id="11" name="直线箭头连接符 10"/>
          <p:cNvCxnSpPr/>
          <p:nvPr/>
        </p:nvCxnSpPr>
        <p:spPr>
          <a:xfrm flipV="1">
            <a:off x="5240627" y="3631992"/>
            <a:ext cx="2355709" cy="252028"/>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V="1">
            <a:off x="5244652" y="3758006"/>
            <a:ext cx="2639716" cy="719370"/>
          </a:xfrm>
          <a:prstGeom prst="straightConnector1">
            <a:avLst/>
          </a:prstGeom>
          <a:ln w="158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48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5708614"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第四节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缺失值填充</a:t>
            </a:r>
            <a:endParaRPr lang="en-US" altLang="zh-CN" sz="3000" b="1" kern="0" dirty="0">
              <a:solidFill>
                <a:srgbClr val="C9394A"/>
              </a:solidFill>
              <a:latin typeface="微软雅黑" charset="0"/>
              <a:ea typeface="微软雅黑" charset="0"/>
              <a:cs typeface="微软雅黑" charset="0"/>
            </a:endParaRPr>
          </a:p>
        </p:txBody>
      </p:sp>
      <p:sp>
        <p:nvSpPr>
          <p:cNvPr id="4" name="文本框 3"/>
          <p:cNvSpPr txBox="1"/>
          <p:nvPr/>
        </p:nvSpPr>
        <p:spPr>
          <a:xfrm>
            <a:off x="1547664" y="1563638"/>
            <a:ext cx="2492990"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为什么要填充</a:t>
            </a:r>
            <a:r>
              <a:rPr kumimoji="1" lang="zh-CN" altLang="en-US" dirty="0" smtClean="0">
                <a:latin typeface="Microsoft YaHei" charset="-122"/>
                <a:ea typeface="Microsoft YaHei" charset="-122"/>
                <a:cs typeface="Microsoft YaHei" charset="-122"/>
              </a:rPr>
              <a:t>缺失值？</a:t>
            </a:r>
            <a:endParaRPr kumimoji="1" lang="zh-CN" altLang="en-US" dirty="0">
              <a:latin typeface="Microsoft YaHei" charset="-122"/>
              <a:ea typeface="Microsoft YaHei" charset="-122"/>
              <a:cs typeface="Microsoft YaHei" charset="-122"/>
            </a:endParaRPr>
          </a:p>
        </p:txBody>
      </p:sp>
      <p:sp>
        <p:nvSpPr>
          <p:cNvPr id="5" name="文本框 4"/>
          <p:cNvSpPr txBox="1"/>
          <p:nvPr/>
        </p:nvSpPr>
        <p:spPr>
          <a:xfrm>
            <a:off x="1547664" y="1939192"/>
            <a:ext cx="7344816" cy="1569660"/>
          </a:xfrm>
          <a:prstGeom prst="rect">
            <a:avLst/>
          </a:prstGeom>
          <a:noFill/>
        </p:spPr>
        <p:txBody>
          <a:bodyPr wrap="square" rtlCol="0">
            <a:spAutoFit/>
          </a:bodyPr>
          <a:lstStyle/>
          <a:p>
            <a:r>
              <a:rPr lang="zh-CN" altLang="en-US" sz="1600">
                <a:solidFill>
                  <a:srgbClr val="000000"/>
                </a:solidFill>
                <a:latin typeface="Microsoft YaHei" charset="-122"/>
                <a:ea typeface="Microsoft YaHei" charset="-122"/>
                <a:cs typeface="Microsoft YaHei" charset="-122"/>
              </a:rPr>
              <a:t>数据缺失在许多研究领域都是一个复杂的问题。对数据挖掘来说，空值的存在，造成了以下影响：</a:t>
            </a:r>
            <a:endParaRPr lang="en-US" altLang="zh-CN" sz="1600">
              <a:solidFill>
                <a:srgbClr val="000000"/>
              </a:solidFill>
              <a:latin typeface="Microsoft YaHei" charset="-122"/>
              <a:ea typeface="Microsoft YaHei" charset="-122"/>
              <a:cs typeface="Microsoft YaHei" charset="-122"/>
            </a:endParaRPr>
          </a:p>
          <a:p>
            <a:pPr marL="342900" indent="-342900">
              <a:buAutoNum type="arabicPeriod"/>
            </a:pPr>
            <a:r>
              <a:rPr lang="zh-CN" altLang="en-US" sz="1600">
                <a:solidFill>
                  <a:srgbClr val="000000"/>
                </a:solidFill>
                <a:latin typeface="Microsoft YaHei" charset="-122"/>
                <a:ea typeface="Microsoft YaHei" charset="-122"/>
                <a:cs typeface="Microsoft YaHei" charset="-122"/>
              </a:rPr>
              <a:t>模型会丢失很多有用的信息</a:t>
            </a:r>
            <a:endParaRPr lang="en-US" altLang="zh-CN" sz="1600">
              <a:solidFill>
                <a:srgbClr val="000000"/>
              </a:solidFill>
              <a:latin typeface="Microsoft YaHei" charset="-122"/>
              <a:ea typeface="Microsoft YaHei" charset="-122"/>
              <a:cs typeface="Microsoft YaHei" charset="-122"/>
            </a:endParaRPr>
          </a:p>
          <a:p>
            <a:pPr marL="342900" indent="-342900">
              <a:buAutoNum type="arabicPeriod"/>
            </a:pPr>
            <a:r>
              <a:rPr lang="zh-CN" altLang="en-US" sz="1600">
                <a:solidFill>
                  <a:srgbClr val="000000"/>
                </a:solidFill>
                <a:latin typeface="Microsoft YaHei" charset="-122"/>
                <a:ea typeface="Microsoft YaHei" charset="-122"/>
                <a:cs typeface="Microsoft YaHei" charset="-122"/>
              </a:rPr>
              <a:t>使得模型挖掘过程中陷入混乱，导致不可靠输出</a:t>
            </a:r>
            <a:endParaRPr lang="en-US" altLang="zh-CN" sz="1600">
              <a:solidFill>
                <a:srgbClr val="000000"/>
              </a:solidFill>
              <a:latin typeface="Microsoft YaHei" charset="-122"/>
              <a:ea typeface="Microsoft YaHei" charset="-122"/>
              <a:cs typeface="Microsoft YaHei" charset="-122"/>
            </a:endParaRPr>
          </a:p>
          <a:p>
            <a:pPr marL="342900" indent="-342900">
              <a:buAutoNum type="arabicPeriod"/>
            </a:pPr>
            <a:r>
              <a:rPr lang="zh-CN" altLang="en-US" sz="1600">
                <a:solidFill>
                  <a:srgbClr val="000000"/>
                </a:solidFill>
                <a:latin typeface="Microsoft YaHei" charset="-122"/>
                <a:ea typeface="Microsoft YaHei" charset="-122"/>
                <a:cs typeface="Microsoft YaHei" charset="-122"/>
              </a:rPr>
              <a:t>依赖模型本身，无法很好地处理缺失值的情况，导致不确定性</a:t>
            </a:r>
            <a:endParaRPr lang="zh-CN" altLang="en-US" sz="1600">
              <a:latin typeface="Microsoft YaHei" charset="-122"/>
              <a:ea typeface="Microsoft YaHei" charset="-122"/>
              <a:cs typeface="Microsoft YaHei" charset="-122"/>
            </a:endParaRPr>
          </a:p>
          <a:p>
            <a:pPr lvl="0" rtl="0"/>
            <a:endParaRPr kumimoji="1" lang="en-US" altLang="zh-CN" sz="1600" dirty="0" smtClean="0">
              <a:latin typeface="Microsoft YaHei" charset="-122"/>
              <a:ea typeface="Microsoft YaHei" charset="-122"/>
              <a:cs typeface="Microsoft YaHei" charset="-122"/>
            </a:endParaRPr>
          </a:p>
        </p:txBody>
      </p:sp>
      <p:sp>
        <p:nvSpPr>
          <p:cNvPr id="3" name="矩形 2"/>
          <p:cNvSpPr/>
          <p:nvPr/>
        </p:nvSpPr>
        <p:spPr>
          <a:xfrm>
            <a:off x="683568" y="3579862"/>
            <a:ext cx="2016224" cy="1077218"/>
          </a:xfrm>
          <a:prstGeom prst="rect">
            <a:avLst/>
          </a:prstGeom>
        </p:spPr>
        <p:txBody>
          <a:bodyPr wrap="square">
            <a:spAutoFit/>
          </a:bodyPr>
          <a:lstStyle/>
          <a:p>
            <a:r>
              <a:rPr lang="zh-CN" altLang="en-US" sz="1600">
                <a:solidFill>
                  <a:srgbClr val="000000"/>
                </a:solidFill>
                <a:latin typeface="Microsoft YaHei" charset="-122"/>
                <a:ea typeface="Microsoft YaHei" charset="-122"/>
                <a:cs typeface="Microsoft YaHei" charset="-122"/>
              </a:rPr>
              <a:t>数据缺失分为三类</a:t>
            </a:r>
            <a:r>
              <a:rPr lang="en-US" altLang="zh-CN" sz="1600">
                <a:solidFill>
                  <a:srgbClr val="000000"/>
                </a:solidFill>
                <a:latin typeface="Microsoft YaHei" charset="-122"/>
                <a:ea typeface="Microsoft YaHei" charset="-122"/>
                <a:cs typeface="Microsoft YaHei" charset="-122"/>
              </a:rPr>
              <a:t>:</a:t>
            </a:r>
          </a:p>
          <a:p>
            <a:pPr marL="342900" indent="-342900">
              <a:buAutoNum type="arabicParenR"/>
            </a:pPr>
            <a:r>
              <a:rPr lang="zh-CN" altLang="en-US" sz="1600">
                <a:solidFill>
                  <a:srgbClr val="000000"/>
                </a:solidFill>
                <a:latin typeface="Microsoft YaHei" charset="-122"/>
                <a:ea typeface="Microsoft YaHei" charset="-122"/>
                <a:cs typeface="Microsoft YaHei" charset="-122"/>
              </a:rPr>
              <a:t>完全随机缺失</a:t>
            </a:r>
            <a:endParaRPr lang="en-US" altLang="zh-CN" sz="1600">
              <a:solidFill>
                <a:srgbClr val="000000"/>
              </a:solidFill>
              <a:latin typeface="Microsoft YaHei" charset="-122"/>
              <a:ea typeface="Microsoft YaHei" charset="-122"/>
              <a:cs typeface="Microsoft YaHei" charset="-122"/>
            </a:endParaRPr>
          </a:p>
          <a:p>
            <a:pPr marL="342900" indent="-342900">
              <a:buAutoNum type="arabicParenR"/>
            </a:pPr>
            <a:r>
              <a:rPr lang="zh-CN" altLang="en-US" sz="1600">
                <a:solidFill>
                  <a:srgbClr val="000000"/>
                </a:solidFill>
                <a:latin typeface="Microsoft YaHei" charset="-122"/>
                <a:ea typeface="Microsoft YaHei" charset="-122"/>
                <a:cs typeface="Microsoft YaHei" charset="-122"/>
              </a:rPr>
              <a:t>随机缺失</a:t>
            </a:r>
            <a:endParaRPr lang="en-US" altLang="zh-CN" sz="1600">
              <a:solidFill>
                <a:srgbClr val="000000"/>
              </a:solidFill>
              <a:latin typeface="Microsoft YaHei" charset="-122"/>
              <a:ea typeface="Microsoft YaHei" charset="-122"/>
              <a:cs typeface="Microsoft YaHei" charset="-122"/>
            </a:endParaRPr>
          </a:p>
          <a:p>
            <a:pPr marL="342900" indent="-342900">
              <a:buAutoNum type="arabicParenR"/>
            </a:pPr>
            <a:r>
              <a:rPr lang="zh-CN" altLang="en-US" sz="1600">
                <a:solidFill>
                  <a:srgbClr val="000000"/>
                </a:solidFill>
                <a:latin typeface="Microsoft YaHei" charset="-122"/>
                <a:ea typeface="Microsoft YaHei" charset="-122"/>
                <a:cs typeface="Microsoft YaHei" charset="-122"/>
              </a:rPr>
              <a:t>非随机缺失</a:t>
            </a:r>
            <a:endParaRPr lang="zh-CN" altLang="en-US" sz="1600">
              <a:latin typeface="Microsoft YaHei" charset="-122"/>
              <a:ea typeface="Microsoft YaHei" charset="-122"/>
              <a:cs typeface="Microsoft YaHei" charset="-122"/>
            </a:endParaRPr>
          </a:p>
        </p:txBody>
      </p:sp>
      <p:pic>
        <p:nvPicPr>
          <p:cNvPr id="1026" name="Picture 2" descr="https://timgsa.baidu.com/timg?image&amp;quality=80&amp;size=b9999_10000&amp;sec=1529781198185&amp;di=63ddc8c98e424374d7dbbfc082ffa419&amp;imgtype=0&amp;src=http%3A%2F%2Fimg.chyxx.com%2F2016%2F05%2F20160516101953yv_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3363838"/>
            <a:ext cx="1675074" cy="113578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6516216" y="4648321"/>
            <a:ext cx="1759362" cy="307777"/>
          </a:xfrm>
          <a:prstGeom prst="rect">
            <a:avLst/>
          </a:prstGeom>
          <a:noFill/>
        </p:spPr>
        <p:txBody>
          <a:bodyPr wrap="square" rtlCol="0">
            <a:spAutoFit/>
          </a:bodyPr>
          <a:lstStyle/>
          <a:p>
            <a:r>
              <a:rPr kumimoji="1" lang="zh-CN" altLang="en-US" sz="1400">
                <a:latin typeface="STKaiti" charset="-122"/>
                <a:ea typeface="STKaiti" charset="-122"/>
                <a:cs typeface="STKaiti" charset="-122"/>
              </a:rPr>
              <a:t>听说有人</a:t>
            </a:r>
            <a:r>
              <a:rPr kumimoji="1" lang="mr-IN" altLang="zh-CN" sz="1400">
                <a:latin typeface="STKaiti" charset="-122"/>
                <a:ea typeface="STKaiti" charset="-122"/>
                <a:cs typeface="STKaiti" charset="-122"/>
              </a:rPr>
              <a:t>"</a:t>
            </a:r>
            <a:r>
              <a:rPr kumimoji="1" lang="zh-CN" altLang="en-US" sz="1400">
                <a:latin typeface="STKaiti" charset="-122"/>
                <a:ea typeface="STKaiti" charset="-122"/>
                <a:cs typeface="STKaiti" charset="-122"/>
              </a:rPr>
              <a:t>缺湿纸</a:t>
            </a:r>
            <a:r>
              <a:rPr kumimoji="1" lang="mr-IN" altLang="zh-CN" sz="1400">
                <a:latin typeface="STKaiti" charset="-122"/>
                <a:ea typeface="STKaiti" charset="-122"/>
                <a:cs typeface="STKaiti" charset="-122"/>
              </a:rPr>
              <a:t>"</a:t>
            </a:r>
            <a:r>
              <a:rPr kumimoji="1" lang="zh-CN" altLang="en-US" sz="1400">
                <a:latin typeface="STKaiti" charset="-122"/>
                <a:ea typeface="STKaiti" charset="-122"/>
                <a:cs typeface="STKaiti" charset="-122"/>
              </a:rPr>
              <a:t>巾</a:t>
            </a:r>
          </a:p>
        </p:txBody>
      </p:sp>
    </p:spTree>
    <p:extLst>
      <p:ext uri="{BB962C8B-B14F-4D97-AF65-F5344CB8AC3E}">
        <p14:creationId xmlns:p14="http://schemas.microsoft.com/office/powerpoint/2010/main" val="37055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5708614"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第四节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缺失值填充</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2684303" y="1427173"/>
            <a:ext cx="3775393"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统计填充</a:t>
            </a:r>
            <a:r>
              <a:rPr kumimoji="1" lang="en-US" altLang="zh-CN" sz="2400" dirty="0">
                <a:latin typeface="Microsoft YaHei" charset="-122"/>
                <a:ea typeface="Microsoft YaHei" charset="-122"/>
                <a:cs typeface="Microsoft YaHei" charset="-122"/>
              </a:rPr>
              <a:t>(</a:t>
            </a:r>
            <a:r>
              <a:rPr kumimoji="1" lang="zh-CN" altLang="en-US" sz="2400" dirty="0">
                <a:latin typeface="Microsoft YaHei" charset="-122"/>
                <a:ea typeface="Microsoft YaHei" charset="-122"/>
                <a:cs typeface="Microsoft YaHei" charset="-122"/>
              </a:rPr>
              <a:t>中位数均值众数</a:t>
            </a:r>
            <a:r>
              <a:rPr kumimoji="1" lang="en-US" altLang="zh-CN" sz="2400" dirty="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1156688969"/>
              </p:ext>
            </p:extLst>
          </p:nvPr>
        </p:nvGraphicFramePr>
        <p:xfrm>
          <a:off x="611560" y="2499742"/>
          <a:ext cx="900100" cy="1828800"/>
        </p:xfrm>
        <a:graphic>
          <a:graphicData uri="http://schemas.openxmlformats.org/drawingml/2006/table">
            <a:tbl>
              <a:tblPr firstRow="1" bandRow="1">
                <a:tableStyleId>{5FD0F851-EC5A-4D38-B0AD-8093EC10F338}</a:tableStyleId>
              </a:tblPr>
              <a:tblGrid>
                <a:gridCol w="900100"/>
              </a:tblGrid>
              <a:tr h="286385">
                <a:tc>
                  <a:txBody>
                    <a:bodyPr/>
                    <a:lstStyle/>
                    <a:p>
                      <a:r>
                        <a:rPr lang="zh-CN" altLang="en-US" sz="1400">
                          <a:latin typeface="Microsoft YaHei" charset="-122"/>
                          <a:ea typeface="Microsoft YaHei" charset="-122"/>
                          <a:cs typeface="Microsoft YaHei" charset="-122"/>
                        </a:rPr>
                        <a:t>体重</a:t>
                      </a:r>
                      <a:r>
                        <a:rPr lang="en-US" altLang="zh-CN" sz="1400">
                          <a:latin typeface="Microsoft YaHei" charset="-122"/>
                          <a:ea typeface="Microsoft YaHei" charset="-122"/>
                          <a:cs typeface="Microsoft YaHei" charset="-122"/>
                        </a:rPr>
                        <a:t>kg</a:t>
                      </a:r>
                      <a:endParaRPr lang="zh-CN" altLang="en-US" sz="1400">
                        <a:latin typeface="Microsoft YaHei" charset="-122"/>
                        <a:ea typeface="Microsoft YaHei" charset="-122"/>
                        <a:cs typeface="Microsoft YaHei" charset="-122"/>
                      </a:endParaRPr>
                    </a:p>
                  </a:txBody>
                  <a:tcPr/>
                </a:tc>
              </a:tr>
              <a:tr h="286385">
                <a:tc>
                  <a:txBody>
                    <a:bodyPr/>
                    <a:lstStyle/>
                    <a:p>
                      <a:r>
                        <a:rPr lang="hr-HR" altLang="zh-CN" sz="1400">
                          <a:effectLst/>
                          <a:latin typeface="Microsoft YaHei" charset="-122"/>
                          <a:ea typeface="Microsoft YaHei" charset="-122"/>
                          <a:cs typeface="Microsoft YaHei" charset="-122"/>
                        </a:rPr>
                        <a:t>99.8</a:t>
                      </a:r>
                      <a:endParaRPr lang="zh-CN" altLang="en-US" sz="1400">
                        <a:latin typeface="Microsoft YaHei" charset="-122"/>
                        <a:ea typeface="Microsoft YaHei" charset="-122"/>
                        <a:cs typeface="Microsoft YaHei" charset="-122"/>
                      </a:endParaRPr>
                    </a:p>
                  </a:txBody>
                  <a:tcPr/>
                </a:tc>
              </a:tr>
              <a:tr h="286385">
                <a:tc>
                  <a:txBody>
                    <a:bodyPr/>
                    <a:lstStyle/>
                    <a:p>
                      <a:r>
                        <a:rPr lang="hr-HR" altLang="zh-CN" sz="1400">
                          <a:effectLst/>
                          <a:latin typeface="Microsoft YaHei" charset="-122"/>
                          <a:ea typeface="Microsoft YaHei" charset="-122"/>
                          <a:cs typeface="Microsoft YaHei" charset="-122"/>
                        </a:rPr>
                        <a:t>113.4</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solidFill>
                            <a:srgbClr val="C94251"/>
                          </a:solidFill>
                          <a:latin typeface="Microsoft YaHei" charset="-122"/>
                          <a:ea typeface="Microsoft YaHei" charset="-122"/>
                          <a:cs typeface="Microsoft YaHei" charset="-122"/>
                        </a:rPr>
                        <a:t>N/A</a:t>
                      </a:r>
                      <a:endParaRPr lang="zh-CN" altLang="en-US" sz="1400">
                        <a:solidFill>
                          <a:srgbClr val="C94251"/>
                        </a:solidFill>
                        <a:latin typeface="Microsoft YaHei" charset="-122"/>
                        <a:ea typeface="Microsoft YaHei" charset="-122"/>
                        <a:cs typeface="Microsoft YaHei" charset="-122"/>
                      </a:endParaRPr>
                    </a:p>
                  </a:txBody>
                  <a:tcPr/>
                </a:tc>
              </a:tr>
              <a:tr h="286385">
                <a:tc>
                  <a:txBody>
                    <a:bodyPr/>
                    <a:lstStyle/>
                    <a:p>
                      <a:r>
                        <a:rPr lang="en-US" altLang="zh-CN" sz="1400">
                          <a:latin typeface="Microsoft YaHei" charset="-122"/>
                          <a:ea typeface="Microsoft YaHei" charset="-122"/>
                          <a:cs typeface="Microsoft YaHei" charset="-122"/>
                        </a:rPr>
                        <a:t>104.3</a:t>
                      </a:r>
                      <a:endParaRPr lang="zh-CN" altLang="en-US" sz="1400">
                        <a:latin typeface="Microsoft YaHei" charset="-122"/>
                        <a:ea typeface="Microsoft YaHei" charset="-122"/>
                        <a:cs typeface="Microsoft YaHei" charset="-122"/>
                      </a:endParaRPr>
                    </a:p>
                  </a:txBody>
                  <a:tcPr/>
                </a:tc>
              </a:tr>
              <a:tr h="286385">
                <a:tc>
                  <a:txBody>
                    <a:bodyPr/>
                    <a:lstStyle/>
                    <a:p>
                      <a:r>
                        <a:rPr lang="en-US" altLang="zh-CN" sz="1400">
                          <a:solidFill>
                            <a:srgbClr val="C94251"/>
                          </a:solidFill>
                          <a:latin typeface="Microsoft YaHei" charset="-122"/>
                          <a:ea typeface="Microsoft YaHei" charset="-122"/>
                          <a:cs typeface="Microsoft YaHei" charset="-122"/>
                        </a:rPr>
                        <a:t>N/A</a:t>
                      </a:r>
                      <a:endParaRPr lang="zh-CN" altLang="en-US" sz="1400">
                        <a:solidFill>
                          <a:srgbClr val="C94251"/>
                        </a:solidFill>
                        <a:latin typeface="Microsoft YaHei" charset="-122"/>
                        <a:ea typeface="Microsoft YaHei" charset="-122"/>
                        <a:cs typeface="Microsoft YaHei" charset="-122"/>
                      </a:endParaRPr>
                    </a:p>
                  </a:txBody>
                  <a:tcPr/>
                </a:tc>
              </a:tr>
            </a:tbl>
          </a:graphicData>
        </a:graphic>
      </p:graphicFrame>
      <p:sp>
        <p:nvSpPr>
          <p:cNvPr id="5" name="文本框 4"/>
          <p:cNvSpPr txBox="1"/>
          <p:nvPr/>
        </p:nvSpPr>
        <p:spPr>
          <a:xfrm>
            <a:off x="2350879" y="2258170"/>
            <a:ext cx="4108817"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利用特征本身的数据进行对缺失值填充</a:t>
            </a:r>
          </a:p>
        </p:txBody>
      </p:sp>
      <p:sp>
        <p:nvSpPr>
          <p:cNvPr id="6" name="文本框 5"/>
          <p:cNvSpPr txBox="1"/>
          <p:nvPr/>
        </p:nvSpPr>
        <p:spPr>
          <a:xfrm>
            <a:off x="2350879" y="2719835"/>
            <a:ext cx="5245457" cy="923330"/>
          </a:xfrm>
          <a:prstGeom prst="rect">
            <a:avLst/>
          </a:prstGeom>
          <a:noFill/>
        </p:spPr>
        <p:txBody>
          <a:bodyPr wrap="square" rtlCol="0">
            <a:spAutoFit/>
          </a:bodyPr>
          <a:lstStyle/>
          <a:p>
            <a:r>
              <a:rPr kumimoji="1" lang="zh-CN" altLang="en-US">
                <a:latin typeface="Microsoft YaHei" charset="-122"/>
                <a:ea typeface="Microsoft YaHei" charset="-122"/>
                <a:cs typeface="Microsoft YaHei" charset="-122"/>
              </a:rPr>
              <a:t>思想是既然缺失了不知道他的值，那么就用最平常的值给它填不上，不要造成混乱，期望其他特征能表达出该样本的特性。</a:t>
            </a:r>
          </a:p>
        </p:txBody>
      </p:sp>
      <p:sp>
        <p:nvSpPr>
          <p:cNvPr id="7" name="文本框 6"/>
          <p:cNvSpPr txBox="1"/>
          <p:nvPr/>
        </p:nvSpPr>
        <p:spPr>
          <a:xfrm>
            <a:off x="5342575" y="4277613"/>
            <a:ext cx="2037737" cy="646331"/>
          </a:xfrm>
          <a:prstGeom prst="rect">
            <a:avLst/>
          </a:prstGeom>
          <a:noFill/>
        </p:spPr>
        <p:txBody>
          <a:bodyPr wrap="none" rtlCol="0">
            <a:spAutoFit/>
          </a:bodyPr>
          <a:lstStyle/>
          <a:p>
            <a:r>
              <a:rPr kumimoji="1" lang="zh-CN" altLang="en-US"/>
              <a:t>公式？不存在的</a:t>
            </a:r>
            <a:endParaRPr kumimoji="1" lang="en-US" altLang="zh-CN"/>
          </a:p>
          <a:p>
            <a:r>
              <a:rPr kumimoji="1" lang="zh-CN" altLang="en-US"/>
              <a:t>不懂的回小学重造</a:t>
            </a:r>
          </a:p>
        </p:txBody>
      </p:sp>
      <p:pic>
        <p:nvPicPr>
          <p:cNvPr id="2050" name="Picture 2" descr="https://timgsa.baidu.com/timg?image&amp;quality=80&amp;size=b9999_10000&amp;sec=1529781770404&amp;di=03b8d51147082499f9652fe7d6e574cd&amp;imgtype=0&amp;src=http%3A%2F%2Fpic.90sjimg.com%2Fdesign%2F01%2F39%2F53%2F98%2F591aaf90545c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604" y="3591325"/>
            <a:ext cx="1474434" cy="1474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1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5708614"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第四节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缺失值填充</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577176" y="1427173"/>
            <a:ext cx="1989647"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Knn</a:t>
            </a:r>
            <a:r>
              <a:rPr kumimoji="1" lang="zh-CN" altLang="en-US" sz="2400" dirty="0">
                <a:latin typeface="Microsoft YaHei" charset="-122"/>
                <a:ea typeface="Microsoft YaHei" charset="-122"/>
                <a:cs typeface="Microsoft YaHei" charset="-122"/>
              </a:rPr>
              <a:t>方式填充</a:t>
            </a:r>
          </a:p>
        </p:txBody>
      </p:sp>
      <p:sp>
        <p:nvSpPr>
          <p:cNvPr id="4" name="文本框 3"/>
          <p:cNvSpPr txBox="1"/>
          <p:nvPr/>
        </p:nvSpPr>
        <p:spPr>
          <a:xfrm>
            <a:off x="1907704" y="2223637"/>
            <a:ext cx="5677505" cy="646331"/>
          </a:xfrm>
          <a:prstGeom prst="rect">
            <a:avLst/>
          </a:prstGeom>
          <a:noFill/>
        </p:spPr>
        <p:txBody>
          <a:bodyPr wrap="square" rtlCol="0">
            <a:spAutoFit/>
          </a:bodyPr>
          <a:lstStyle/>
          <a:p>
            <a:r>
              <a:rPr kumimoji="1" lang="zh-CN" altLang="en-US">
                <a:latin typeface="Microsoft YaHei" charset="-122"/>
                <a:ea typeface="Microsoft YaHei" charset="-122"/>
                <a:cs typeface="Microsoft YaHei" charset="-122"/>
              </a:rPr>
              <a:t>利用其他不缺失的特征，找到相似的样本，用相似样本的该特征来对缺失值填充</a:t>
            </a:r>
          </a:p>
        </p:txBody>
      </p:sp>
      <p:pic>
        <p:nvPicPr>
          <p:cNvPr id="5" name="图片 4"/>
          <p:cNvPicPr>
            <a:picLocks noChangeAspect="1"/>
          </p:cNvPicPr>
          <p:nvPr/>
        </p:nvPicPr>
        <p:blipFill>
          <a:blip r:embed="rId2"/>
          <a:stretch>
            <a:fillRect/>
          </a:stretch>
        </p:blipFill>
        <p:spPr>
          <a:xfrm>
            <a:off x="323528" y="3003798"/>
            <a:ext cx="2581192" cy="1954049"/>
          </a:xfrm>
          <a:prstGeom prst="rect">
            <a:avLst/>
          </a:prstGeom>
        </p:spPr>
      </p:pic>
      <p:sp>
        <p:nvSpPr>
          <p:cNvPr id="6" name="文本框 5"/>
          <p:cNvSpPr txBox="1"/>
          <p:nvPr/>
        </p:nvSpPr>
        <p:spPr>
          <a:xfrm>
            <a:off x="3347864" y="3666432"/>
            <a:ext cx="5245457" cy="369332"/>
          </a:xfrm>
          <a:prstGeom prst="rect">
            <a:avLst/>
          </a:prstGeom>
          <a:noFill/>
        </p:spPr>
        <p:txBody>
          <a:bodyPr wrap="square" rtlCol="0">
            <a:spAutoFit/>
          </a:bodyPr>
          <a:lstStyle/>
          <a:p>
            <a:r>
              <a:rPr kumimoji="1" lang="zh-CN" altLang="en-US">
                <a:latin typeface="Microsoft YaHei" charset="-122"/>
                <a:ea typeface="Microsoft YaHei" charset="-122"/>
                <a:cs typeface="Microsoft YaHei" charset="-122"/>
              </a:rPr>
              <a:t>思想是用相似样本来仿照出来值会更加靠谱。</a:t>
            </a:r>
          </a:p>
        </p:txBody>
      </p:sp>
    </p:spTree>
    <p:extLst>
      <p:ext uri="{BB962C8B-B14F-4D97-AF65-F5344CB8AC3E}">
        <p14:creationId xmlns:p14="http://schemas.microsoft.com/office/powerpoint/2010/main" val="33697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8" name="Group 72"/>
          <p:cNvGrpSpPr>
            <a:grpSpLocks/>
          </p:cNvGrpSpPr>
          <p:nvPr/>
        </p:nvGrpSpPr>
        <p:grpSpPr bwMode="auto">
          <a:xfrm>
            <a:off x="4034269" y="3999165"/>
            <a:ext cx="4824032" cy="1143823"/>
            <a:chOff x="72" y="2942"/>
            <a:chExt cx="5120" cy="1214"/>
          </a:xfrm>
        </p:grpSpPr>
        <p:grpSp>
          <p:nvGrpSpPr>
            <p:cNvPr id="59" name="Group 4"/>
            <p:cNvGrpSpPr>
              <a:grpSpLocks/>
            </p:cNvGrpSpPr>
            <p:nvPr/>
          </p:nvGrpSpPr>
          <p:grpSpPr bwMode="auto">
            <a:xfrm>
              <a:off x="72" y="2942"/>
              <a:ext cx="1864" cy="1214"/>
              <a:chOff x="226" y="3106"/>
              <a:chExt cx="1864" cy="1214"/>
            </a:xfrm>
          </p:grpSpPr>
          <p:pic>
            <p:nvPicPr>
              <p:cNvPr id="63"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65"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6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五</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62" name="Rectangle 134"/>
            <p:cNvSpPr>
              <a:spLocks noChangeArrowheads="1"/>
            </p:cNvSpPr>
            <p:nvPr/>
          </p:nvSpPr>
          <p:spPr bwMode="auto">
            <a:xfrm>
              <a:off x="1481" y="3489"/>
              <a:ext cx="1503"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特征组合变换</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sp>
        <p:nvSpPr>
          <p:cNvPr id="3" name="流程图: 可选过程 2"/>
          <p:cNvSpPr/>
          <p:nvPr/>
        </p:nvSpPr>
        <p:spPr>
          <a:xfrm>
            <a:off x="1805894" y="2517494"/>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72"/>
          <p:cNvGrpSpPr>
            <a:grpSpLocks/>
          </p:cNvGrpSpPr>
          <p:nvPr/>
        </p:nvGrpSpPr>
        <p:grpSpPr bwMode="auto">
          <a:xfrm>
            <a:off x="4031094" y="3380699"/>
            <a:ext cx="4824032" cy="1143823"/>
            <a:chOff x="72" y="2942"/>
            <a:chExt cx="5120" cy="1214"/>
          </a:xfrm>
        </p:grpSpPr>
        <p:grpSp>
          <p:nvGrpSpPr>
            <p:cNvPr id="48" name="Group 4"/>
            <p:cNvGrpSpPr>
              <a:grpSpLocks/>
            </p:cNvGrpSpPr>
            <p:nvPr/>
          </p:nvGrpSpPr>
          <p:grpSpPr bwMode="auto">
            <a:xfrm>
              <a:off x="72" y="2942"/>
              <a:ext cx="1864" cy="1214"/>
              <a:chOff x="226" y="3106"/>
              <a:chExt cx="1864" cy="1214"/>
            </a:xfrm>
          </p:grpSpPr>
          <p:pic>
            <p:nvPicPr>
              <p:cNvPr id="52"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54"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55"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9"/>
              <p:cNvSpPr>
                <a:spLocks noEditPoints="1"/>
              </p:cNvSpPr>
              <p:nvPr/>
            </p:nvSpPr>
            <p:spPr bwMode="auto">
              <a:xfrm>
                <a:off x="1020" y="3601"/>
                <a:ext cx="208" cy="351"/>
              </a:xfrm>
              <a:custGeom>
                <a:avLst/>
                <a:gdLst>
                  <a:gd name="T0" fmla="*/ 175 w 208"/>
                  <a:gd name="T1" fmla="*/ 0 h 351"/>
                  <a:gd name="T2" fmla="*/ 175 w 208"/>
                  <a:gd name="T3" fmla="*/ 226 h 351"/>
                  <a:gd name="T4" fmla="*/ 208 w 208"/>
                  <a:gd name="T5" fmla="*/ 226 h 351"/>
                  <a:gd name="T6" fmla="*/ 208 w 208"/>
                  <a:gd name="T7" fmla="*/ 281 h 351"/>
                  <a:gd name="T8" fmla="*/ 175 w 208"/>
                  <a:gd name="T9" fmla="*/ 281 h 351"/>
                  <a:gd name="T10" fmla="*/ 175 w 208"/>
                  <a:gd name="T11" fmla="*/ 351 h 351"/>
                  <a:gd name="T12" fmla="*/ 111 w 208"/>
                  <a:gd name="T13" fmla="*/ 351 h 351"/>
                  <a:gd name="T14" fmla="*/ 111 w 208"/>
                  <a:gd name="T15" fmla="*/ 281 h 351"/>
                  <a:gd name="T16" fmla="*/ 0 w 208"/>
                  <a:gd name="T17" fmla="*/ 281 h 351"/>
                  <a:gd name="T18" fmla="*/ 0 w 208"/>
                  <a:gd name="T19" fmla="*/ 217 h 351"/>
                  <a:gd name="T20" fmla="*/ 99 w 208"/>
                  <a:gd name="T21" fmla="*/ 0 h 351"/>
                  <a:gd name="T22" fmla="*/ 175 w 208"/>
                  <a:gd name="T23" fmla="*/ 0 h 351"/>
                  <a:gd name="T24" fmla="*/ 111 w 208"/>
                  <a:gd name="T25" fmla="*/ 80 h 351"/>
                  <a:gd name="T26" fmla="*/ 47 w 208"/>
                  <a:gd name="T27" fmla="*/ 226 h 351"/>
                  <a:gd name="T28" fmla="*/ 111 w 208"/>
                  <a:gd name="T29" fmla="*/ 226 h 351"/>
                  <a:gd name="T30" fmla="*/ 111 w 208"/>
                  <a:gd name="T31" fmla="*/ 80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8" h="351">
                    <a:moveTo>
                      <a:pt x="175" y="0"/>
                    </a:moveTo>
                    <a:lnTo>
                      <a:pt x="175" y="226"/>
                    </a:lnTo>
                    <a:lnTo>
                      <a:pt x="208" y="226"/>
                    </a:lnTo>
                    <a:lnTo>
                      <a:pt x="208" y="281"/>
                    </a:lnTo>
                    <a:lnTo>
                      <a:pt x="175" y="281"/>
                    </a:lnTo>
                    <a:lnTo>
                      <a:pt x="175" y="351"/>
                    </a:lnTo>
                    <a:lnTo>
                      <a:pt x="111" y="351"/>
                    </a:lnTo>
                    <a:lnTo>
                      <a:pt x="111" y="281"/>
                    </a:lnTo>
                    <a:lnTo>
                      <a:pt x="0" y="281"/>
                    </a:lnTo>
                    <a:lnTo>
                      <a:pt x="0" y="217"/>
                    </a:lnTo>
                    <a:lnTo>
                      <a:pt x="99" y="0"/>
                    </a:lnTo>
                    <a:lnTo>
                      <a:pt x="175" y="0"/>
                    </a:lnTo>
                    <a:close/>
                    <a:moveTo>
                      <a:pt x="111" y="80"/>
                    </a:moveTo>
                    <a:lnTo>
                      <a:pt x="47" y="226"/>
                    </a:lnTo>
                    <a:lnTo>
                      <a:pt x="111" y="226"/>
                    </a:lnTo>
                    <a:lnTo>
                      <a:pt x="111"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4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四</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51" name="Rectangle 134"/>
            <p:cNvSpPr>
              <a:spLocks noChangeArrowheads="1"/>
            </p:cNvSpPr>
            <p:nvPr/>
          </p:nvSpPr>
          <p:spPr bwMode="auto">
            <a:xfrm>
              <a:off x="1481" y="3489"/>
              <a:ext cx="1285"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缺失值填充</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grpSp>
        <p:nvGrpSpPr>
          <p:cNvPr id="10" name="Group 71"/>
          <p:cNvGrpSpPr>
            <a:grpSpLocks/>
          </p:cNvGrpSpPr>
          <p:nvPr/>
        </p:nvGrpSpPr>
        <p:grpSpPr bwMode="auto">
          <a:xfrm>
            <a:off x="4031092" y="2769609"/>
            <a:ext cx="4763732" cy="1143823"/>
            <a:chOff x="68" y="2289"/>
            <a:chExt cx="5056" cy="1214"/>
          </a:xfrm>
        </p:grpSpPr>
        <p:pic>
          <p:nvPicPr>
            <p:cNvPr id="3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15" y="400"/>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10"/>
            <p:cNvGrpSpPr>
              <a:grpSpLocks/>
            </p:cNvGrpSpPr>
            <p:nvPr/>
          </p:nvGrpSpPr>
          <p:grpSpPr bwMode="auto">
            <a:xfrm>
              <a:off x="68" y="2289"/>
              <a:ext cx="1864" cy="1214"/>
              <a:chOff x="411" y="2818"/>
              <a:chExt cx="1864" cy="1214"/>
            </a:xfrm>
          </p:grpSpPr>
          <p:pic>
            <p:nvPicPr>
              <p:cNvPr id="43" name="Picture 11"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0" y="2818"/>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12"/>
              <p:cNvSpPr>
                <a:spLocks/>
              </p:cNvSpPr>
              <p:nvPr/>
            </p:nvSpPr>
            <p:spPr bwMode="auto">
              <a:xfrm>
                <a:off x="1014" y="3026"/>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45" name="Freeform 13"/>
              <p:cNvSpPr>
                <a:spLocks/>
              </p:cNvSpPr>
              <p:nvPr/>
            </p:nvSpPr>
            <p:spPr bwMode="auto">
              <a:xfrm>
                <a:off x="1014" y="3031"/>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4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136" y="2293"/>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15"/>
              <p:cNvSpPr>
                <a:spLocks/>
              </p:cNvSpPr>
              <p:nvPr/>
            </p:nvSpPr>
            <p:spPr bwMode="auto">
              <a:xfrm>
                <a:off x="1247" y="3312"/>
                <a:ext cx="196" cy="368"/>
              </a:xfrm>
              <a:custGeom>
                <a:avLst/>
                <a:gdLst>
                  <a:gd name="T0" fmla="*/ 139 w 83"/>
                  <a:gd name="T1" fmla="*/ 351 h 156"/>
                  <a:gd name="T2" fmla="*/ 184 w 83"/>
                  <a:gd name="T3" fmla="*/ 351 h 156"/>
                  <a:gd name="T4" fmla="*/ 302 w 83"/>
                  <a:gd name="T5" fmla="*/ 212 h 156"/>
                  <a:gd name="T6" fmla="*/ 222 w 83"/>
                  <a:gd name="T7" fmla="*/ 123 h 156"/>
                  <a:gd name="T8" fmla="*/ 139 w 83"/>
                  <a:gd name="T9" fmla="*/ 222 h 156"/>
                  <a:gd name="T10" fmla="*/ 139 w 83"/>
                  <a:gd name="T11" fmla="*/ 250 h 156"/>
                  <a:gd name="T12" fmla="*/ 0 w 83"/>
                  <a:gd name="T13" fmla="*/ 250 h 156"/>
                  <a:gd name="T14" fmla="*/ 0 w 83"/>
                  <a:gd name="T15" fmla="*/ 217 h 156"/>
                  <a:gd name="T16" fmla="*/ 222 w 83"/>
                  <a:gd name="T17" fmla="*/ 0 h 156"/>
                  <a:gd name="T18" fmla="*/ 451 w 83"/>
                  <a:gd name="T19" fmla="*/ 205 h 156"/>
                  <a:gd name="T20" fmla="*/ 328 w 83"/>
                  <a:gd name="T21" fmla="*/ 401 h 156"/>
                  <a:gd name="T22" fmla="*/ 463 w 83"/>
                  <a:gd name="T23" fmla="*/ 611 h 156"/>
                  <a:gd name="T24" fmla="*/ 217 w 83"/>
                  <a:gd name="T25" fmla="*/ 868 h 156"/>
                  <a:gd name="T26" fmla="*/ 0 w 83"/>
                  <a:gd name="T27" fmla="*/ 639 h 156"/>
                  <a:gd name="T28" fmla="*/ 0 w 83"/>
                  <a:gd name="T29" fmla="*/ 590 h 156"/>
                  <a:gd name="T30" fmla="*/ 139 w 83"/>
                  <a:gd name="T31" fmla="*/ 590 h 156"/>
                  <a:gd name="T32" fmla="*/ 139 w 83"/>
                  <a:gd name="T33" fmla="*/ 618 h 156"/>
                  <a:gd name="T34" fmla="*/ 222 w 83"/>
                  <a:gd name="T35" fmla="*/ 741 h 156"/>
                  <a:gd name="T36" fmla="*/ 307 w 83"/>
                  <a:gd name="T37" fmla="*/ 606 h 156"/>
                  <a:gd name="T38" fmla="*/ 205 w 83"/>
                  <a:gd name="T39" fmla="*/ 462 h 156"/>
                  <a:gd name="T40" fmla="*/ 139 w 83"/>
                  <a:gd name="T41" fmla="*/ 462 h 156"/>
                  <a:gd name="T42" fmla="*/ 139 w 83"/>
                  <a:gd name="T43" fmla="*/ 351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156">
                    <a:moveTo>
                      <a:pt x="25" y="63"/>
                    </a:moveTo>
                    <a:cubicBezTo>
                      <a:pt x="33" y="63"/>
                      <a:pt x="33" y="63"/>
                      <a:pt x="33" y="63"/>
                    </a:cubicBezTo>
                    <a:cubicBezTo>
                      <a:pt x="52" y="63"/>
                      <a:pt x="54" y="48"/>
                      <a:pt x="54" y="38"/>
                    </a:cubicBezTo>
                    <a:cubicBezTo>
                      <a:pt x="54" y="28"/>
                      <a:pt x="50" y="22"/>
                      <a:pt x="40" y="22"/>
                    </a:cubicBezTo>
                    <a:cubicBezTo>
                      <a:pt x="31" y="22"/>
                      <a:pt x="25" y="29"/>
                      <a:pt x="25" y="40"/>
                    </a:cubicBezTo>
                    <a:cubicBezTo>
                      <a:pt x="25" y="45"/>
                      <a:pt x="25" y="45"/>
                      <a:pt x="25" y="45"/>
                    </a:cubicBezTo>
                    <a:cubicBezTo>
                      <a:pt x="0" y="45"/>
                      <a:pt x="0" y="45"/>
                      <a:pt x="0" y="45"/>
                    </a:cubicBezTo>
                    <a:cubicBezTo>
                      <a:pt x="0" y="39"/>
                      <a:pt x="0" y="39"/>
                      <a:pt x="0" y="39"/>
                    </a:cubicBezTo>
                    <a:cubicBezTo>
                      <a:pt x="0" y="16"/>
                      <a:pt x="15" y="0"/>
                      <a:pt x="40" y="0"/>
                    </a:cubicBezTo>
                    <a:cubicBezTo>
                      <a:pt x="65" y="0"/>
                      <a:pt x="81" y="14"/>
                      <a:pt x="81" y="37"/>
                    </a:cubicBezTo>
                    <a:cubicBezTo>
                      <a:pt x="81" y="57"/>
                      <a:pt x="73" y="67"/>
                      <a:pt x="59" y="72"/>
                    </a:cubicBezTo>
                    <a:cubicBezTo>
                      <a:pt x="75" y="75"/>
                      <a:pt x="83" y="88"/>
                      <a:pt x="83" y="110"/>
                    </a:cubicBezTo>
                    <a:cubicBezTo>
                      <a:pt x="83" y="143"/>
                      <a:pt x="67" y="156"/>
                      <a:pt x="39" y="156"/>
                    </a:cubicBezTo>
                    <a:cubicBezTo>
                      <a:pt x="11" y="156"/>
                      <a:pt x="0" y="138"/>
                      <a:pt x="0" y="115"/>
                    </a:cubicBezTo>
                    <a:cubicBezTo>
                      <a:pt x="0" y="106"/>
                      <a:pt x="0" y="106"/>
                      <a:pt x="0" y="106"/>
                    </a:cubicBezTo>
                    <a:cubicBezTo>
                      <a:pt x="25" y="106"/>
                      <a:pt x="25" y="106"/>
                      <a:pt x="25" y="106"/>
                    </a:cubicBezTo>
                    <a:cubicBezTo>
                      <a:pt x="25" y="111"/>
                      <a:pt x="25" y="111"/>
                      <a:pt x="25" y="111"/>
                    </a:cubicBezTo>
                    <a:cubicBezTo>
                      <a:pt x="25" y="124"/>
                      <a:pt x="29" y="133"/>
                      <a:pt x="40" y="133"/>
                    </a:cubicBezTo>
                    <a:cubicBezTo>
                      <a:pt x="54" y="133"/>
                      <a:pt x="55" y="123"/>
                      <a:pt x="55" y="109"/>
                    </a:cubicBezTo>
                    <a:cubicBezTo>
                      <a:pt x="55" y="90"/>
                      <a:pt x="50" y="83"/>
                      <a:pt x="37" y="83"/>
                    </a:cubicBezTo>
                    <a:cubicBezTo>
                      <a:pt x="25" y="83"/>
                      <a:pt x="25" y="83"/>
                      <a:pt x="25" y="83"/>
                    </a:cubicBezTo>
                    <a:lnTo>
                      <a:pt x="2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1" name="Rectangle 134"/>
            <p:cNvSpPr>
              <a:spLocks noChangeArrowheads="1"/>
            </p:cNvSpPr>
            <p:nvPr/>
          </p:nvSpPr>
          <p:spPr bwMode="auto">
            <a:xfrm>
              <a:off x="1473" y="2485"/>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三</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42" name="Rectangle 134"/>
            <p:cNvSpPr>
              <a:spLocks noChangeArrowheads="1"/>
            </p:cNvSpPr>
            <p:nvPr/>
          </p:nvSpPr>
          <p:spPr bwMode="auto">
            <a:xfrm>
              <a:off x="1465" y="2809"/>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baseline="0" dirty="0">
                  <a:solidFill>
                    <a:srgbClr val="777777"/>
                  </a:solidFill>
                  <a:latin typeface="微软雅黑" panose="020B0503020204020204" pitchFamily="34" charset="-122"/>
                  <a:ea typeface="微软雅黑" panose="020B0503020204020204" pitchFamily="34" charset="-122"/>
                </a:rPr>
                <a:t>离散特征哑编码</a:t>
              </a:r>
            </a:p>
          </p:txBody>
        </p:sp>
      </p:grpSp>
      <p:grpSp>
        <p:nvGrpSpPr>
          <p:cNvPr id="11" name="Group 70"/>
          <p:cNvGrpSpPr>
            <a:grpSpLocks/>
          </p:cNvGrpSpPr>
          <p:nvPr/>
        </p:nvGrpSpPr>
        <p:grpSpPr bwMode="auto">
          <a:xfrm>
            <a:off x="4068782" y="2169518"/>
            <a:ext cx="4786344" cy="1143823"/>
            <a:chOff x="112" y="1644"/>
            <a:chExt cx="5080" cy="1214"/>
          </a:xfrm>
        </p:grpSpPr>
        <p:pic>
          <p:nvPicPr>
            <p:cNvPr id="2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242"/>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6"/>
            <p:cNvGrpSpPr>
              <a:grpSpLocks/>
            </p:cNvGrpSpPr>
            <p:nvPr/>
          </p:nvGrpSpPr>
          <p:grpSpPr bwMode="auto">
            <a:xfrm>
              <a:off x="112" y="1644"/>
              <a:ext cx="1864" cy="1214"/>
              <a:chOff x="0" y="2251"/>
              <a:chExt cx="1864" cy="1214"/>
            </a:xfrm>
          </p:grpSpPr>
          <p:grpSp>
            <p:nvGrpSpPr>
              <p:cNvPr id="33" name="Group 17"/>
              <p:cNvGrpSpPr>
                <a:grpSpLocks/>
              </p:cNvGrpSpPr>
              <p:nvPr/>
            </p:nvGrpSpPr>
            <p:grpSpPr bwMode="auto">
              <a:xfrm>
                <a:off x="377" y="2251"/>
                <a:ext cx="1007" cy="1214"/>
                <a:chOff x="377" y="2251"/>
                <a:chExt cx="1007" cy="1214"/>
              </a:xfrm>
            </p:grpSpPr>
            <p:pic>
              <p:nvPicPr>
                <p:cNvPr id="35" name="Picture 18"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7" y="225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9"/>
                <p:cNvSpPr>
                  <a:spLocks/>
                </p:cNvSpPr>
                <p:nvPr/>
              </p:nvSpPr>
              <p:spPr bwMode="auto">
                <a:xfrm>
                  <a:off x="561" y="245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7" name="Freeform 20"/>
                <p:cNvSpPr>
                  <a:spLocks/>
                </p:cNvSpPr>
                <p:nvPr/>
              </p:nvSpPr>
              <p:spPr bwMode="auto">
                <a:xfrm>
                  <a:off x="561" y="246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8" name="Freeform 21"/>
                <p:cNvSpPr>
                  <a:spLocks/>
                </p:cNvSpPr>
                <p:nvPr/>
              </p:nvSpPr>
              <p:spPr bwMode="auto">
                <a:xfrm>
                  <a:off x="794" y="2727"/>
                  <a:ext cx="205" cy="359"/>
                </a:xfrm>
                <a:custGeom>
                  <a:avLst/>
                  <a:gdLst>
                    <a:gd name="T0" fmla="*/ 250 w 87"/>
                    <a:gd name="T1" fmla="*/ 0 h 152"/>
                    <a:gd name="T2" fmla="*/ 12 w 87"/>
                    <a:gd name="T3" fmla="*/ 257 h 152"/>
                    <a:gd name="T4" fmla="*/ 12 w 87"/>
                    <a:gd name="T5" fmla="*/ 302 h 152"/>
                    <a:gd name="T6" fmla="*/ 160 w 87"/>
                    <a:gd name="T7" fmla="*/ 302 h 152"/>
                    <a:gd name="T8" fmla="*/ 160 w 87"/>
                    <a:gd name="T9" fmla="*/ 257 h 152"/>
                    <a:gd name="T10" fmla="*/ 250 w 87"/>
                    <a:gd name="T11" fmla="*/ 128 h 152"/>
                    <a:gd name="T12" fmla="*/ 332 w 87"/>
                    <a:gd name="T13" fmla="*/ 234 h 152"/>
                    <a:gd name="T14" fmla="*/ 245 w 87"/>
                    <a:gd name="T15" fmla="*/ 397 h 152"/>
                    <a:gd name="T16" fmla="*/ 0 w 87"/>
                    <a:gd name="T17" fmla="*/ 808 h 152"/>
                    <a:gd name="T18" fmla="*/ 0 w 87"/>
                    <a:gd name="T19" fmla="*/ 848 h 152"/>
                    <a:gd name="T20" fmla="*/ 462 w 87"/>
                    <a:gd name="T21" fmla="*/ 848 h 152"/>
                    <a:gd name="T22" fmla="*/ 462 w 87"/>
                    <a:gd name="T23" fmla="*/ 720 h 152"/>
                    <a:gd name="T24" fmla="*/ 172 w 87"/>
                    <a:gd name="T25" fmla="*/ 720 h 152"/>
                    <a:gd name="T26" fmla="*/ 372 w 87"/>
                    <a:gd name="T27" fmla="*/ 468 h 152"/>
                    <a:gd name="T28" fmla="*/ 483 w 87"/>
                    <a:gd name="T29" fmla="*/ 222 h 152"/>
                    <a:gd name="T30" fmla="*/ 250 w 87"/>
                    <a:gd name="T31" fmla="*/ 0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 h="152">
                      <a:moveTo>
                        <a:pt x="45" y="0"/>
                      </a:moveTo>
                      <a:cubicBezTo>
                        <a:pt x="24" y="0"/>
                        <a:pt x="2" y="14"/>
                        <a:pt x="2" y="46"/>
                      </a:cubicBezTo>
                      <a:cubicBezTo>
                        <a:pt x="2" y="54"/>
                        <a:pt x="2" y="54"/>
                        <a:pt x="2" y="54"/>
                      </a:cubicBezTo>
                      <a:cubicBezTo>
                        <a:pt x="29" y="54"/>
                        <a:pt x="29" y="54"/>
                        <a:pt x="29" y="54"/>
                      </a:cubicBezTo>
                      <a:cubicBezTo>
                        <a:pt x="29" y="46"/>
                        <a:pt x="29" y="46"/>
                        <a:pt x="29" y="46"/>
                      </a:cubicBezTo>
                      <a:cubicBezTo>
                        <a:pt x="29" y="29"/>
                        <a:pt x="35" y="23"/>
                        <a:pt x="45" y="23"/>
                      </a:cubicBezTo>
                      <a:cubicBezTo>
                        <a:pt x="54" y="23"/>
                        <a:pt x="60" y="28"/>
                        <a:pt x="60" y="42"/>
                      </a:cubicBezTo>
                      <a:cubicBezTo>
                        <a:pt x="60" y="52"/>
                        <a:pt x="57" y="58"/>
                        <a:pt x="44" y="71"/>
                      </a:cubicBezTo>
                      <a:cubicBezTo>
                        <a:pt x="32" y="83"/>
                        <a:pt x="0" y="103"/>
                        <a:pt x="0" y="145"/>
                      </a:cubicBezTo>
                      <a:cubicBezTo>
                        <a:pt x="0" y="152"/>
                        <a:pt x="0" y="152"/>
                        <a:pt x="0" y="152"/>
                      </a:cubicBezTo>
                      <a:cubicBezTo>
                        <a:pt x="83" y="152"/>
                        <a:pt x="83" y="152"/>
                        <a:pt x="83" y="152"/>
                      </a:cubicBezTo>
                      <a:cubicBezTo>
                        <a:pt x="83" y="129"/>
                        <a:pt x="83" y="129"/>
                        <a:pt x="83" y="129"/>
                      </a:cubicBezTo>
                      <a:cubicBezTo>
                        <a:pt x="31" y="129"/>
                        <a:pt x="31" y="129"/>
                        <a:pt x="31" y="129"/>
                      </a:cubicBezTo>
                      <a:cubicBezTo>
                        <a:pt x="33" y="111"/>
                        <a:pt x="51" y="99"/>
                        <a:pt x="67" y="84"/>
                      </a:cubicBezTo>
                      <a:cubicBezTo>
                        <a:pt x="80" y="72"/>
                        <a:pt x="87" y="56"/>
                        <a:pt x="87" y="40"/>
                      </a:cubicBezTo>
                      <a:cubicBezTo>
                        <a:pt x="87" y="15"/>
                        <a:pt x="68" y="0"/>
                        <a:pt x="45" y="0"/>
                      </a:cubicBezTo>
                    </a:path>
                  </a:pathLst>
                </a:custGeom>
                <a:solidFill>
                  <a:schemeClr val="bg1">
                    <a:alpha val="90000"/>
                  </a:scheme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3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725" y="1732"/>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134"/>
            <p:cNvSpPr>
              <a:spLocks noChangeArrowheads="1"/>
            </p:cNvSpPr>
            <p:nvPr/>
          </p:nvSpPr>
          <p:spPr bwMode="auto">
            <a:xfrm>
              <a:off x="1482" y="1850"/>
              <a:ext cx="1014"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二</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32" name="Rectangle 134"/>
            <p:cNvSpPr>
              <a:spLocks noChangeArrowheads="1"/>
            </p:cNvSpPr>
            <p:nvPr/>
          </p:nvSpPr>
          <p:spPr bwMode="auto">
            <a:xfrm>
              <a:off x="1474" y="2174"/>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50000"/>
                    </a:schemeClr>
                  </a:solidFill>
                  <a:latin typeface="微软雅黑" panose="020B0503020204020204" pitchFamily="34" charset="-122"/>
                  <a:ea typeface="微软雅黑" panose="020B0503020204020204" pitchFamily="34" charset="-122"/>
                </a:rPr>
                <a:t>连续特征离散化</a:t>
              </a:r>
              <a:endParaRPr lang="zh-CN" altLang="en-US" sz="1600" b="1" baseline="0" dirty="0">
                <a:solidFill>
                  <a:schemeClr val="accent3">
                    <a:lumMod val="50000"/>
                  </a:schemeClr>
                </a:solidFill>
                <a:latin typeface="微软雅黑" panose="020B0503020204020204" pitchFamily="34" charset="-122"/>
                <a:ea typeface="微软雅黑" panose="020B0503020204020204" pitchFamily="34" charset="-122"/>
              </a:endParaRPr>
            </a:p>
          </p:txBody>
        </p:sp>
      </p:grpSp>
      <p:grpSp>
        <p:nvGrpSpPr>
          <p:cNvPr id="12" name="Group 69"/>
          <p:cNvGrpSpPr>
            <a:grpSpLocks/>
          </p:cNvGrpSpPr>
          <p:nvPr/>
        </p:nvGrpSpPr>
        <p:grpSpPr bwMode="auto">
          <a:xfrm>
            <a:off x="4068783" y="1566946"/>
            <a:ext cx="4679876" cy="1143823"/>
            <a:chOff x="112" y="997"/>
            <a:chExt cx="4967" cy="1214"/>
          </a:xfrm>
        </p:grpSpPr>
        <p:grpSp>
          <p:nvGrpSpPr>
            <p:cNvPr id="19" name="Group 23"/>
            <p:cNvGrpSpPr>
              <a:grpSpLocks/>
            </p:cNvGrpSpPr>
            <p:nvPr/>
          </p:nvGrpSpPr>
          <p:grpSpPr bwMode="auto">
            <a:xfrm>
              <a:off x="112" y="997"/>
              <a:ext cx="1864" cy="1214"/>
              <a:chOff x="317" y="913"/>
              <a:chExt cx="1864" cy="1214"/>
            </a:xfrm>
          </p:grpSpPr>
          <p:grpSp>
            <p:nvGrpSpPr>
              <p:cNvPr id="23" name="Group 24"/>
              <p:cNvGrpSpPr>
                <a:grpSpLocks/>
              </p:cNvGrpSpPr>
              <p:nvPr/>
            </p:nvGrpSpPr>
            <p:grpSpPr bwMode="auto">
              <a:xfrm>
                <a:off x="694" y="913"/>
                <a:ext cx="1007" cy="1214"/>
                <a:chOff x="798" y="291"/>
                <a:chExt cx="1007" cy="1214"/>
              </a:xfrm>
            </p:grpSpPr>
            <p:pic>
              <p:nvPicPr>
                <p:cNvPr id="25"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7"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8" name="Freeform 28"/>
                <p:cNvSpPr>
                  <a:spLocks/>
                </p:cNvSpPr>
                <p:nvPr/>
              </p:nvSpPr>
              <p:spPr bwMode="auto">
                <a:xfrm>
                  <a:off x="1209" y="747"/>
                  <a:ext cx="146" cy="352"/>
                </a:xfrm>
                <a:custGeom>
                  <a:avLst/>
                  <a:gdLst>
                    <a:gd name="T0" fmla="*/ 344 w 62"/>
                    <a:gd name="T1" fmla="*/ 0 h 149"/>
                    <a:gd name="T2" fmla="*/ 344 w 62"/>
                    <a:gd name="T3" fmla="*/ 832 h 149"/>
                    <a:gd name="T4" fmla="*/ 193 w 62"/>
                    <a:gd name="T5" fmla="*/ 832 h 149"/>
                    <a:gd name="T6" fmla="*/ 193 w 62"/>
                    <a:gd name="T7" fmla="*/ 258 h 149"/>
                    <a:gd name="T8" fmla="*/ 0 w 62"/>
                    <a:gd name="T9" fmla="*/ 258 h 149"/>
                    <a:gd name="T10" fmla="*/ 0 w 62"/>
                    <a:gd name="T11" fmla="*/ 144 h 149"/>
                    <a:gd name="T12" fmla="*/ 21 w 62"/>
                    <a:gd name="T13" fmla="*/ 144 h 149"/>
                    <a:gd name="T14" fmla="*/ 233 w 62"/>
                    <a:gd name="T15" fmla="*/ 0 h 149"/>
                    <a:gd name="T16" fmla="*/ 344 w 62"/>
                    <a:gd name="T17" fmla="*/ 0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149">
                      <a:moveTo>
                        <a:pt x="62" y="0"/>
                      </a:moveTo>
                      <a:cubicBezTo>
                        <a:pt x="62" y="149"/>
                        <a:pt x="62" y="149"/>
                        <a:pt x="62" y="149"/>
                      </a:cubicBezTo>
                      <a:cubicBezTo>
                        <a:pt x="35" y="149"/>
                        <a:pt x="35" y="149"/>
                        <a:pt x="35" y="149"/>
                      </a:cubicBezTo>
                      <a:cubicBezTo>
                        <a:pt x="35" y="46"/>
                        <a:pt x="35" y="46"/>
                        <a:pt x="35" y="46"/>
                      </a:cubicBezTo>
                      <a:cubicBezTo>
                        <a:pt x="0" y="46"/>
                        <a:pt x="0" y="46"/>
                        <a:pt x="0" y="46"/>
                      </a:cubicBezTo>
                      <a:cubicBezTo>
                        <a:pt x="0" y="26"/>
                        <a:pt x="0" y="26"/>
                        <a:pt x="0" y="26"/>
                      </a:cubicBezTo>
                      <a:cubicBezTo>
                        <a:pt x="4" y="26"/>
                        <a:pt x="4" y="26"/>
                        <a:pt x="4" y="26"/>
                      </a:cubicBezTo>
                      <a:cubicBezTo>
                        <a:pt x="27" y="26"/>
                        <a:pt x="39" y="14"/>
                        <a:pt x="42" y="0"/>
                      </a:cubicBezTo>
                      <a:lnTo>
                        <a:pt x="6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2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一节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22" name="Rectangle 134"/>
            <p:cNvSpPr>
              <a:spLocks noChangeArrowheads="1"/>
            </p:cNvSpPr>
            <p:nvPr/>
          </p:nvSpPr>
          <p:spPr bwMode="auto">
            <a:xfrm>
              <a:off x="1474" y="1493"/>
              <a:ext cx="1067"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无量纲化</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sp>
        <p:nvSpPr>
          <p:cNvPr id="18" name="WordArt 15"/>
          <p:cNvSpPr>
            <a:spLocks noChangeArrowheads="1" noChangeShapeType="1" noTextEdit="1"/>
          </p:cNvSpPr>
          <p:nvPr/>
        </p:nvSpPr>
        <p:spPr bwMode="auto">
          <a:xfrm>
            <a:off x="7668344" y="781443"/>
            <a:ext cx="753725" cy="333057"/>
          </a:xfrm>
          <a:prstGeom prst="rect">
            <a:avLst/>
          </a:prstGeom>
        </p:spPr>
        <p:txBody>
          <a:bodyPr wrap="none" numCol="1" fromWordArt="1">
            <a:prstTxWarp prst="textDeflate">
              <a:avLst>
                <a:gd name="adj" fmla="val 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kern="10" dirty="0">
                <a:ln w="9525">
                  <a:solidFill>
                    <a:srgbClr val="4D4D4D"/>
                  </a:solidFill>
                  <a:round/>
                  <a:headEnd/>
                  <a:tailEnd/>
                </a:ln>
                <a:solidFill>
                  <a:srgbClr val="4D4D4D"/>
                </a:solidFill>
                <a:effectLst>
                  <a:outerShdw dist="35921" dir="2700000" algn="ctr" rotWithShape="0">
                    <a:srgbClr val="868686">
                      <a:alpha val="50000"/>
                    </a:srgbClr>
                  </a:outerShdw>
                </a:effectLst>
                <a:latin typeface="黑体"/>
                <a:ea typeface="黑体"/>
              </a:rPr>
              <a:t>目录</a:t>
            </a:r>
          </a:p>
        </p:txBody>
      </p:sp>
      <p:sp>
        <p:nvSpPr>
          <p:cNvPr id="57" name="矩形"/>
          <p:cNvSpPr>
            <a:spLocks/>
          </p:cNvSpPr>
          <p:nvPr/>
        </p:nvSpPr>
        <p:spPr>
          <a:xfrm>
            <a:off x="2271245" y="444461"/>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algn="ctr"/>
            <a:r>
              <a:rPr lang="zh-CN" altLang="en-US" sz="3000" b="1" kern="0" dirty="0">
                <a:solidFill>
                  <a:srgbClr val="C9394A"/>
                </a:solidFill>
                <a:latin typeface="微软雅黑" charset="0"/>
                <a:ea typeface="微软雅黑" charset="0"/>
                <a:cs typeface="微软雅黑" charset="0"/>
                <a:sym typeface="Calibri" pitchFamily="34" charset="0"/>
              </a:rPr>
              <a:t>特征工程三部曲之特征处理</a:t>
            </a:r>
            <a:endParaRPr lang="en-US" altLang="zh-CN" sz="3000" b="1" kern="0" dirty="0" smtClean="0">
              <a:solidFill>
                <a:srgbClr val="C9394A"/>
              </a:solidFill>
              <a:latin typeface="微软雅黑" charset="0"/>
              <a:ea typeface="微软雅黑" charset="0"/>
              <a:cs typeface="微软雅黑" charset="0"/>
              <a:sym typeface="Calibri" pitchFamily="34" charset="0"/>
            </a:endParaRPr>
          </a:p>
        </p:txBody>
      </p:sp>
      <p:grpSp>
        <p:nvGrpSpPr>
          <p:cNvPr id="82" name="Group 69"/>
          <p:cNvGrpSpPr>
            <a:grpSpLocks/>
          </p:cNvGrpSpPr>
          <p:nvPr/>
        </p:nvGrpSpPr>
        <p:grpSpPr bwMode="auto">
          <a:xfrm>
            <a:off x="4067944" y="947972"/>
            <a:ext cx="4679876" cy="1143823"/>
            <a:chOff x="112" y="997"/>
            <a:chExt cx="4967" cy="1214"/>
          </a:xfrm>
        </p:grpSpPr>
        <p:grpSp>
          <p:nvGrpSpPr>
            <p:cNvPr id="83" name="Group 23"/>
            <p:cNvGrpSpPr>
              <a:grpSpLocks/>
            </p:cNvGrpSpPr>
            <p:nvPr/>
          </p:nvGrpSpPr>
          <p:grpSpPr bwMode="auto">
            <a:xfrm>
              <a:off x="112" y="997"/>
              <a:ext cx="1864" cy="1214"/>
              <a:chOff x="317" y="913"/>
              <a:chExt cx="1864" cy="1214"/>
            </a:xfrm>
          </p:grpSpPr>
          <p:grpSp>
            <p:nvGrpSpPr>
              <p:cNvPr id="87" name="Group 24"/>
              <p:cNvGrpSpPr>
                <a:grpSpLocks/>
              </p:cNvGrpSpPr>
              <p:nvPr/>
            </p:nvGrpSpPr>
            <p:grpSpPr bwMode="auto">
              <a:xfrm>
                <a:off x="694" y="913"/>
                <a:ext cx="1007" cy="1214"/>
                <a:chOff x="798" y="291"/>
                <a:chExt cx="1007" cy="1214"/>
              </a:xfrm>
            </p:grpSpPr>
            <p:pic>
              <p:nvPicPr>
                <p:cNvPr id="89"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91"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88"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4"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rgbClr val="FFA38E"/>
                  </a:solidFill>
                  <a:latin typeface="微软雅黑" panose="020B0503020204020204" pitchFamily="34" charset="-122"/>
                  <a:ea typeface="微软雅黑" panose="020B0503020204020204" pitchFamily="34" charset="-122"/>
                </a:rPr>
                <a:t>第</a:t>
              </a:r>
              <a:r>
                <a:rPr lang="zh-CN" altLang="en-US" sz="2000" b="1" dirty="0">
                  <a:solidFill>
                    <a:srgbClr val="FFA38E"/>
                  </a:solidFill>
                  <a:latin typeface="微软雅黑" panose="020B0503020204020204" pitchFamily="34" charset="-122"/>
                  <a:ea typeface="微软雅黑" panose="020B0503020204020204" pitchFamily="34" charset="-122"/>
                </a:rPr>
                <a:t>零节</a:t>
              </a:r>
              <a:endParaRPr lang="zh-CN" altLang="en-US" sz="2000" b="1" baseline="0" dirty="0">
                <a:solidFill>
                  <a:srgbClr val="FFA38E"/>
                </a:solidFill>
                <a:latin typeface="微软雅黑" panose="020B0503020204020204" pitchFamily="34" charset="-122"/>
                <a:ea typeface="微软雅黑" panose="020B0503020204020204" pitchFamily="34" charset="-122"/>
              </a:endParaRPr>
            </a:p>
          </p:txBody>
        </p:sp>
        <p:sp>
          <p:nvSpPr>
            <p:cNvPr id="86" name="Rectangle 134"/>
            <p:cNvSpPr>
              <a:spLocks noChangeArrowheads="1"/>
            </p:cNvSpPr>
            <p:nvPr/>
          </p:nvSpPr>
          <p:spPr bwMode="auto">
            <a:xfrm>
              <a:off x="1474" y="1493"/>
              <a:ext cx="1938"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FF0000"/>
                  </a:solidFill>
                  <a:latin typeface="微软雅黑" panose="020B0503020204020204" pitchFamily="34" charset="-122"/>
                  <a:ea typeface="微软雅黑" panose="020B0503020204020204" pitchFamily="34" charset="-122"/>
                </a:rPr>
                <a:t>特征处理知识框架</a:t>
              </a:r>
              <a:endParaRPr lang="zh-CN" altLang="en-US" sz="1600" b="1" baseline="0" dirty="0">
                <a:solidFill>
                  <a:srgbClr val="FF0000"/>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4687984" y="1217358"/>
            <a:ext cx="485624" cy="646331"/>
          </a:xfrm>
          <a:prstGeom prst="rect">
            <a:avLst/>
          </a:prstGeom>
          <a:noFill/>
        </p:spPr>
        <p:txBody>
          <a:bodyPr wrap="square" rtlCol="0">
            <a:spAutoFit/>
          </a:bodyPr>
          <a:lstStyle/>
          <a:p>
            <a:r>
              <a:rPr kumimoji="1" lang="en-US" altLang="zh-CN" sz="3500" b="1">
                <a:solidFill>
                  <a:srgbClr val="FFA38E"/>
                </a:solidFill>
                <a:latin typeface="Helvetica" charset="0"/>
                <a:ea typeface="Helvetica" charset="0"/>
                <a:cs typeface="Helvetica" charset="0"/>
              </a:rPr>
              <a:t>0</a:t>
            </a:r>
            <a:endParaRPr kumimoji="1" lang="zh-CN" altLang="en-US" sz="3500" b="1">
              <a:solidFill>
                <a:srgbClr val="FFA38E"/>
              </a:solidFill>
              <a:latin typeface="Helvetica" charset="0"/>
              <a:ea typeface="Helvetica" charset="0"/>
              <a:cs typeface="Helvetica" charset="0"/>
            </a:endParaRPr>
          </a:p>
        </p:txBody>
      </p:sp>
      <p:sp>
        <p:nvSpPr>
          <p:cNvPr id="94" name="文本框 93"/>
          <p:cNvSpPr txBox="1"/>
          <p:nvPr/>
        </p:nvSpPr>
        <p:spPr>
          <a:xfrm>
            <a:off x="4682030" y="4290864"/>
            <a:ext cx="485624" cy="646331"/>
          </a:xfrm>
          <a:prstGeom prst="rect">
            <a:avLst/>
          </a:prstGeom>
          <a:noFill/>
        </p:spPr>
        <p:txBody>
          <a:bodyPr wrap="square" rtlCol="0">
            <a:spAutoFit/>
          </a:bodyPr>
          <a:lstStyle/>
          <a:p>
            <a:r>
              <a:rPr kumimoji="1" lang="en-US" altLang="zh-CN" sz="3500" b="1">
                <a:solidFill>
                  <a:schemeClr val="bg1"/>
                </a:solidFill>
                <a:latin typeface="Helvetica" charset="0"/>
                <a:ea typeface="Helvetica" charset="0"/>
                <a:cs typeface="Helvetica" charset="0"/>
              </a:rPr>
              <a:t>5</a:t>
            </a:r>
            <a:endParaRPr kumimoji="1" lang="zh-CN" altLang="en-US" sz="3500" b="1">
              <a:solidFill>
                <a:schemeClr val="bg1"/>
              </a:solidFill>
              <a:latin typeface="Helvetica" charset="0"/>
              <a:ea typeface="Helvetica" charset="0"/>
              <a:cs typeface="Helvetica" charset="0"/>
            </a:endParaRPr>
          </a:p>
        </p:txBody>
      </p:sp>
      <p:sp>
        <p:nvSpPr>
          <p:cNvPr id="95" name="矩形"/>
          <p:cNvSpPr>
            <a:spLocks/>
          </p:cNvSpPr>
          <p:nvPr/>
        </p:nvSpPr>
        <p:spPr>
          <a:xfrm>
            <a:off x="971600" y="1923678"/>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特征处理知识框架</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6" name="矩形"/>
          <p:cNvSpPr>
            <a:spLocks/>
          </p:cNvSpPr>
          <p:nvPr/>
        </p:nvSpPr>
        <p:spPr>
          <a:xfrm>
            <a:off x="971600" y="2517494"/>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特征处理数据类型</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7" name="矩形"/>
          <p:cNvSpPr>
            <a:spLocks/>
          </p:cNvSpPr>
          <p:nvPr/>
        </p:nvSpPr>
        <p:spPr>
          <a:xfrm>
            <a:off x="971600" y="3111310"/>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smtClean="0">
                <a:solidFill>
                  <a:srgbClr val="474747"/>
                </a:solidFill>
                <a:latin typeface="微软雅黑" charset="0"/>
                <a:ea typeface="微软雅黑" charset="0"/>
                <a:cs typeface="微软雅黑" charset="0"/>
                <a:sym typeface="Calibri" pitchFamily="34" charset="0"/>
              </a:rPr>
              <a:t>特征处理各种方式</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8" name="流程图: 可选过程 2"/>
          <p:cNvSpPr/>
          <p:nvPr/>
        </p:nvSpPr>
        <p:spPr>
          <a:xfrm>
            <a:off x="1819927" y="1907709"/>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流程图: 可选过程 2"/>
          <p:cNvSpPr/>
          <p:nvPr/>
        </p:nvSpPr>
        <p:spPr>
          <a:xfrm>
            <a:off x="1811777" y="3113956"/>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1242" y="4429872"/>
            <a:ext cx="3849493" cy="584775"/>
          </a:xfrm>
          <a:prstGeom prst="rect">
            <a:avLst/>
          </a:prstGeom>
          <a:noFill/>
        </p:spPr>
        <p:txBody>
          <a:bodyPr wrap="square" rtlCol="0">
            <a:spAutoFit/>
          </a:bodyPr>
          <a:lstStyle/>
          <a:p>
            <a:r>
              <a:rPr kumimoji="1" lang="zh-CN" altLang="en-US" sz="1600">
                <a:solidFill>
                  <a:schemeClr val="bg1">
                    <a:lumMod val="50000"/>
                  </a:schemeClr>
                </a:solidFill>
                <a:latin typeface="Microsoft YaHei" charset="-122"/>
                <a:ea typeface="Microsoft YaHei" charset="-122"/>
                <a:cs typeface="Microsoft YaHei" charset="-122"/>
              </a:rPr>
              <a:t>除第</a:t>
            </a:r>
            <a:r>
              <a:rPr kumimoji="1" lang="en-US" altLang="zh-CN" sz="1600">
                <a:solidFill>
                  <a:schemeClr val="bg1">
                    <a:lumMod val="50000"/>
                  </a:schemeClr>
                </a:solidFill>
                <a:latin typeface="Microsoft YaHei" charset="-122"/>
                <a:ea typeface="Microsoft YaHei" charset="-122"/>
                <a:cs typeface="Microsoft YaHei" charset="-122"/>
              </a:rPr>
              <a:t>0</a:t>
            </a:r>
            <a:r>
              <a:rPr kumimoji="1" lang="zh-CN" altLang="en-US" sz="1600">
                <a:solidFill>
                  <a:schemeClr val="bg1">
                    <a:lumMod val="50000"/>
                  </a:schemeClr>
                </a:solidFill>
                <a:latin typeface="Microsoft YaHei" charset="-122"/>
                <a:ea typeface="Microsoft YaHei" charset="-122"/>
                <a:cs typeface="Microsoft YaHei" charset="-122"/>
              </a:rPr>
              <a:t>节外其余小节都为平行知识内容，可以根据自己感兴趣的直接跳转</a:t>
            </a:r>
          </a:p>
        </p:txBody>
      </p:sp>
    </p:spTree>
    <p:extLst>
      <p:ext uri="{BB962C8B-B14F-4D97-AF65-F5344CB8AC3E}">
        <p14:creationId xmlns:p14="http://schemas.microsoft.com/office/powerpoint/2010/main" val="128942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additive="base">
                                        <p:cTn id="31" dur="500" fill="hold"/>
                                        <p:tgtEl>
                                          <p:spTgt spid="82"/>
                                        </p:tgtEl>
                                        <p:attrNameLst>
                                          <p:attrName>ppt_x</p:attrName>
                                        </p:attrNameLst>
                                      </p:cBhvr>
                                      <p:tavLst>
                                        <p:tav tm="0">
                                          <p:val>
                                            <p:strVal val="#ppt_x"/>
                                          </p:val>
                                        </p:tav>
                                        <p:tav tm="100000">
                                          <p:val>
                                            <p:strVal val="#ppt_x"/>
                                          </p:val>
                                        </p:tav>
                                      </p:tavLst>
                                    </p:anim>
                                    <p:anim calcmode="lin" valueType="num">
                                      <p:cBhvr additive="base">
                                        <p:cTn id="32" dur="500" fill="hold"/>
                                        <p:tgtEl>
                                          <p:spTgt spid="8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additive="base">
                                        <p:cTn id="35" dur="500" fill="hold"/>
                                        <p:tgtEl>
                                          <p:spTgt spid="81"/>
                                        </p:tgtEl>
                                        <p:attrNameLst>
                                          <p:attrName>ppt_x</p:attrName>
                                        </p:attrNameLst>
                                      </p:cBhvr>
                                      <p:tavLst>
                                        <p:tav tm="0">
                                          <p:val>
                                            <p:strVal val="#ppt_x"/>
                                          </p:val>
                                        </p:tav>
                                        <p:tav tm="100000">
                                          <p:val>
                                            <p:strVal val="#ppt_x"/>
                                          </p:val>
                                        </p:tav>
                                      </p:tavLst>
                                    </p:anim>
                                    <p:anim calcmode="lin" valueType="num">
                                      <p:cBhvr additive="base">
                                        <p:cTn id="36" dur="500" fill="hold"/>
                                        <p:tgtEl>
                                          <p:spTgt spid="8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anim calcmode="lin" valueType="num">
                                      <p:cBhvr additive="base">
                                        <p:cTn id="39" dur="500" fill="hold"/>
                                        <p:tgtEl>
                                          <p:spTgt spid="94"/>
                                        </p:tgtEl>
                                        <p:attrNameLst>
                                          <p:attrName>ppt_x</p:attrName>
                                        </p:attrNameLst>
                                      </p:cBhvr>
                                      <p:tavLst>
                                        <p:tav tm="0">
                                          <p:val>
                                            <p:strVal val="#ppt_x"/>
                                          </p:val>
                                        </p:tav>
                                        <p:tav tm="100000">
                                          <p:val>
                                            <p:strVal val="#ppt_x"/>
                                          </p:val>
                                        </p:tav>
                                      </p:tavLst>
                                    </p:anim>
                                    <p:anim calcmode="lin" valueType="num">
                                      <p:cBhvr additive="base">
                                        <p:cTn id="4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5"/>
                                        </p:tgtEl>
                                        <p:attrNameLst>
                                          <p:attrName>style.visibility</p:attrName>
                                        </p:attrNameLst>
                                      </p:cBhvr>
                                      <p:to>
                                        <p:strVal val="visible"/>
                                      </p:to>
                                    </p:set>
                                    <p:anim calcmode="lin" valueType="num">
                                      <p:cBhvr additive="base">
                                        <p:cTn id="45" dur="500" fill="hold"/>
                                        <p:tgtEl>
                                          <p:spTgt spid="95"/>
                                        </p:tgtEl>
                                        <p:attrNameLst>
                                          <p:attrName>ppt_x</p:attrName>
                                        </p:attrNameLst>
                                      </p:cBhvr>
                                      <p:tavLst>
                                        <p:tav tm="0">
                                          <p:val>
                                            <p:strVal val="#ppt_x"/>
                                          </p:val>
                                        </p:tav>
                                        <p:tav tm="100000">
                                          <p:val>
                                            <p:strVal val="#ppt_x"/>
                                          </p:val>
                                        </p:tav>
                                      </p:tavLst>
                                    </p:anim>
                                    <p:anim calcmode="lin" valueType="num">
                                      <p:cBhvr additive="base">
                                        <p:cTn id="46" dur="500" fill="hold"/>
                                        <p:tgtEl>
                                          <p:spTgt spid="9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anim calcmode="lin" valueType="num">
                                      <p:cBhvr additive="base">
                                        <p:cTn id="49" dur="500" fill="hold"/>
                                        <p:tgtEl>
                                          <p:spTgt spid="96"/>
                                        </p:tgtEl>
                                        <p:attrNameLst>
                                          <p:attrName>ppt_x</p:attrName>
                                        </p:attrNameLst>
                                      </p:cBhvr>
                                      <p:tavLst>
                                        <p:tav tm="0">
                                          <p:val>
                                            <p:strVal val="#ppt_x"/>
                                          </p:val>
                                        </p:tav>
                                        <p:tav tm="100000">
                                          <p:val>
                                            <p:strVal val="#ppt_x"/>
                                          </p:val>
                                        </p:tav>
                                      </p:tavLst>
                                    </p:anim>
                                    <p:anim calcmode="lin" valueType="num">
                                      <p:cBhvr additive="base">
                                        <p:cTn id="50" dur="500" fill="hold"/>
                                        <p:tgtEl>
                                          <p:spTgt spid="9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 calcmode="lin" valueType="num">
                                      <p:cBhvr additive="base">
                                        <p:cTn id="53" dur="500" fill="hold"/>
                                        <p:tgtEl>
                                          <p:spTgt spid="97"/>
                                        </p:tgtEl>
                                        <p:attrNameLst>
                                          <p:attrName>ppt_x</p:attrName>
                                        </p:attrNameLst>
                                      </p:cBhvr>
                                      <p:tavLst>
                                        <p:tav tm="0">
                                          <p:val>
                                            <p:strVal val="#ppt_x"/>
                                          </p:val>
                                        </p:tav>
                                        <p:tav tm="100000">
                                          <p:val>
                                            <p:strVal val="#ppt_x"/>
                                          </p:val>
                                        </p:tav>
                                      </p:tavLst>
                                    </p:anim>
                                    <p:anim calcmode="lin" valueType="num">
                                      <p:cBhvr additive="base">
                                        <p:cTn id="54"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wheel(1)">
                                      <p:cBhvr>
                                        <p:cTn id="59" dur="2000"/>
                                        <p:tgtEl>
                                          <p:spTgt spid="98"/>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heel(1)">
                                      <p:cBhvr>
                                        <p:cTn id="62" dur="2000"/>
                                        <p:tgtEl>
                                          <p:spTgt spid="3"/>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wheel(1)">
                                      <p:cBhvr>
                                        <p:cTn id="65" dur="2000"/>
                                        <p:tgtEl>
                                          <p:spTgt spid="99"/>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p:bldP spid="81" grpId="0"/>
      <p:bldP spid="94" grpId="0"/>
      <p:bldP spid="95" grpId="0"/>
      <p:bldP spid="96" grpId="0"/>
      <p:bldP spid="97" grpId="0"/>
      <p:bldP spid="98" grpId="0" animBg="1"/>
      <p:bldP spid="99" grpId="0" animBg="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5708614"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第四节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缺失值填充</a:t>
            </a:r>
            <a:endParaRPr lang="en-US" altLang="zh-CN" sz="3000" b="1" kern="0" dirty="0">
              <a:solidFill>
                <a:srgbClr val="C9394A"/>
              </a:solidFill>
              <a:latin typeface="微软雅黑" charset="0"/>
              <a:ea typeface="微软雅黑" charset="0"/>
              <a:cs typeface="微软雅黑" charset="0"/>
            </a:endParaRPr>
          </a:p>
        </p:txBody>
      </p:sp>
      <p:sp>
        <p:nvSpPr>
          <p:cNvPr id="5" name="文本框 4"/>
          <p:cNvSpPr txBox="1"/>
          <p:nvPr/>
        </p:nvSpPr>
        <p:spPr>
          <a:xfrm>
            <a:off x="1159069" y="2896075"/>
            <a:ext cx="1723549"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缺失值方式</a:t>
            </a:r>
            <a:endParaRPr kumimoji="1" lang="en-US" altLang="zh-CN" sz="2400">
              <a:latin typeface="Microsoft YaHei" charset="-122"/>
              <a:ea typeface="Microsoft YaHei" charset="-122"/>
              <a:cs typeface="Microsoft YaHei" charset="-122"/>
            </a:endParaRPr>
          </a:p>
        </p:txBody>
      </p:sp>
      <p:sp>
        <p:nvSpPr>
          <p:cNvPr id="6" name="文本框 5"/>
          <p:cNvSpPr txBox="1"/>
          <p:nvPr/>
        </p:nvSpPr>
        <p:spPr>
          <a:xfrm>
            <a:off x="3192286" y="3362803"/>
            <a:ext cx="800219"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相似</a:t>
            </a:r>
            <a:endParaRPr kumimoji="1" lang="en-US" altLang="zh-CN" sz="2400">
              <a:latin typeface="Microsoft YaHei" charset="-122"/>
              <a:ea typeface="Microsoft YaHei" charset="-122"/>
              <a:cs typeface="Microsoft YaHei" charset="-122"/>
            </a:endParaRPr>
          </a:p>
        </p:txBody>
      </p:sp>
      <p:sp>
        <p:nvSpPr>
          <p:cNvPr id="7" name="文本框 6"/>
          <p:cNvSpPr txBox="1"/>
          <p:nvPr/>
        </p:nvSpPr>
        <p:spPr>
          <a:xfrm>
            <a:off x="3192286" y="2320438"/>
            <a:ext cx="800219"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统计</a:t>
            </a:r>
            <a:endParaRPr kumimoji="1" lang="en-US" altLang="zh-CN" sz="2400">
              <a:latin typeface="Microsoft YaHei" charset="-122"/>
              <a:ea typeface="Microsoft YaHei" charset="-122"/>
              <a:cs typeface="Microsoft YaHei" charset="-122"/>
            </a:endParaRPr>
          </a:p>
        </p:txBody>
      </p:sp>
      <p:sp>
        <p:nvSpPr>
          <p:cNvPr id="8" name="文本框 7"/>
          <p:cNvSpPr txBox="1"/>
          <p:nvPr/>
        </p:nvSpPr>
        <p:spPr>
          <a:xfrm>
            <a:off x="4634494" y="1958707"/>
            <a:ext cx="954107" cy="400110"/>
          </a:xfrm>
          <a:prstGeom prst="rect">
            <a:avLst/>
          </a:prstGeom>
          <a:noFill/>
        </p:spPr>
        <p:txBody>
          <a:bodyPr wrap="none" rtlCol="0">
            <a:spAutoFit/>
          </a:bodyPr>
          <a:lstStyle/>
          <a:p>
            <a:r>
              <a:rPr kumimoji="1" lang="zh-CN" altLang="en-US" sz="2000">
                <a:latin typeface="Microsoft YaHei" charset="-122"/>
                <a:ea typeface="Microsoft YaHei" charset="-122"/>
                <a:cs typeface="Microsoft YaHei" charset="-122"/>
              </a:rPr>
              <a:t>中位数</a:t>
            </a:r>
            <a:endParaRPr kumimoji="1" lang="en-US" altLang="zh-CN" sz="2000">
              <a:latin typeface="Microsoft YaHei" charset="-122"/>
              <a:ea typeface="Microsoft YaHei" charset="-122"/>
              <a:cs typeface="Microsoft YaHei" charset="-122"/>
            </a:endParaRPr>
          </a:p>
        </p:txBody>
      </p:sp>
      <p:sp>
        <p:nvSpPr>
          <p:cNvPr id="9" name="文本框 8"/>
          <p:cNvSpPr txBox="1"/>
          <p:nvPr/>
        </p:nvSpPr>
        <p:spPr>
          <a:xfrm>
            <a:off x="4634494" y="2644412"/>
            <a:ext cx="697627" cy="400110"/>
          </a:xfrm>
          <a:prstGeom prst="rect">
            <a:avLst/>
          </a:prstGeom>
          <a:noFill/>
        </p:spPr>
        <p:txBody>
          <a:bodyPr wrap="none" rtlCol="0">
            <a:spAutoFit/>
          </a:bodyPr>
          <a:lstStyle/>
          <a:p>
            <a:r>
              <a:rPr kumimoji="1" lang="zh-CN" altLang="en-US" sz="2000">
                <a:latin typeface="Microsoft YaHei" charset="-122"/>
                <a:ea typeface="Microsoft YaHei" charset="-122"/>
                <a:cs typeface="Microsoft YaHei" charset="-122"/>
              </a:rPr>
              <a:t>众数</a:t>
            </a:r>
            <a:endParaRPr kumimoji="1" lang="en-US" altLang="zh-CN" sz="2000">
              <a:latin typeface="Microsoft YaHei" charset="-122"/>
              <a:ea typeface="Microsoft YaHei" charset="-122"/>
              <a:cs typeface="Microsoft YaHei" charset="-122"/>
            </a:endParaRPr>
          </a:p>
        </p:txBody>
      </p:sp>
      <p:sp>
        <p:nvSpPr>
          <p:cNvPr id="10" name="文本框 9"/>
          <p:cNvSpPr txBox="1"/>
          <p:nvPr/>
        </p:nvSpPr>
        <p:spPr>
          <a:xfrm>
            <a:off x="4593654" y="3210128"/>
            <a:ext cx="1790875" cy="400110"/>
          </a:xfrm>
          <a:prstGeom prst="rect">
            <a:avLst/>
          </a:prstGeom>
          <a:noFill/>
        </p:spPr>
        <p:txBody>
          <a:bodyPr wrap="none" rtlCol="0">
            <a:spAutoFit/>
          </a:bodyPr>
          <a:lstStyle/>
          <a:p>
            <a:r>
              <a:rPr kumimoji="1" lang="en-US" altLang="zh-CN" sz="2000">
                <a:latin typeface="Microsoft YaHei" charset="-122"/>
                <a:ea typeface="Microsoft YaHei" charset="-122"/>
                <a:cs typeface="Microsoft YaHei" charset="-122"/>
              </a:rPr>
              <a:t>KNN</a:t>
            </a:r>
            <a:r>
              <a:rPr kumimoji="1" lang="zh-CN" altLang="en-US" sz="2000">
                <a:latin typeface="Microsoft YaHei" charset="-122"/>
                <a:ea typeface="Microsoft YaHei" charset="-122"/>
                <a:cs typeface="Microsoft YaHei" charset="-122"/>
              </a:rPr>
              <a:t>方式相似</a:t>
            </a:r>
            <a:endParaRPr kumimoji="1" lang="en-US" altLang="zh-CN" sz="2000">
              <a:latin typeface="Microsoft YaHei" charset="-122"/>
              <a:ea typeface="Microsoft YaHei" charset="-122"/>
              <a:cs typeface="Microsoft YaHei" charset="-122"/>
            </a:endParaRPr>
          </a:p>
        </p:txBody>
      </p:sp>
      <p:sp>
        <p:nvSpPr>
          <p:cNvPr id="11" name="文本框 10"/>
          <p:cNvSpPr txBox="1"/>
          <p:nvPr/>
        </p:nvSpPr>
        <p:spPr>
          <a:xfrm>
            <a:off x="4588332" y="3647687"/>
            <a:ext cx="2749471" cy="400110"/>
          </a:xfrm>
          <a:prstGeom prst="rect">
            <a:avLst/>
          </a:prstGeom>
          <a:noFill/>
        </p:spPr>
        <p:txBody>
          <a:bodyPr wrap="none" rtlCol="0">
            <a:spAutoFit/>
          </a:bodyPr>
          <a:lstStyle/>
          <a:p>
            <a:r>
              <a:rPr kumimoji="1" lang="zh-CN" altLang="en-US" sz="2000">
                <a:latin typeface="Microsoft YaHei" charset="-122"/>
                <a:ea typeface="Microsoft YaHei" charset="-122"/>
                <a:cs typeface="Microsoft YaHei" charset="-122"/>
              </a:rPr>
              <a:t>其他找相似样本的方式</a:t>
            </a:r>
            <a:endParaRPr kumimoji="1" lang="en-US" altLang="zh-CN" sz="2000">
              <a:latin typeface="Microsoft YaHei" charset="-122"/>
              <a:ea typeface="Microsoft YaHei" charset="-122"/>
              <a:cs typeface="Microsoft YaHei" charset="-122"/>
            </a:endParaRPr>
          </a:p>
        </p:txBody>
      </p:sp>
      <p:sp>
        <p:nvSpPr>
          <p:cNvPr id="12" name="左大括号 11"/>
          <p:cNvSpPr/>
          <p:nvPr/>
        </p:nvSpPr>
        <p:spPr>
          <a:xfrm>
            <a:off x="2904254" y="2568399"/>
            <a:ext cx="288032" cy="1110319"/>
          </a:xfrm>
          <a:prstGeom prst="leftBrace">
            <a:avLst>
              <a:gd name="adj1" fmla="val 40540"/>
              <a:gd name="adj2" fmla="val 5102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左大括号 12"/>
          <p:cNvSpPr/>
          <p:nvPr/>
        </p:nvSpPr>
        <p:spPr>
          <a:xfrm>
            <a:off x="4310373" y="2203337"/>
            <a:ext cx="261627" cy="498527"/>
          </a:xfrm>
          <a:prstGeom prst="leftBrace">
            <a:avLst>
              <a:gd name="adj1" fmla="val 22136"/>
              <a:gd name="adj2" fmla="val 5102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左大括号 13"/>
          <p:cNvSpPr/>
          <p:nvPr/>
        </p:nvSpPr>
        <p:spPr>
          <a:xfrm>
            <a:off x="4298829" y="3349215"/>
            <a:ext cx="261627" cy="498527"/>
          </a:xfrm>
          <a:prstGeom prst="leftBrace">
            <a:avLst>
              <a:gd name="adj1" fmla="val 22136"/>
              <a:gd name="adj2" fmla="val 51022"/>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文本框 14"/>
          <p:cNvSpPr txBox="1"/>
          <p:nvPr/>
        </p:nvSpPr>
        <p:spPr>
          <a:xfrm>
            <a:off x="4634494" y="2301754"/>
            <a:ext cx="697627" cy="400110"/>
          </a:xfrm>
          <a:prstGeom prst="rect">
            <a:avLst/>
          </a:prstGeom>
          <a:noFill/>
        </p:spPr>
        <p:txBody>
          <a:bodyPr wrap="none" rtlCol="0">
            <a:spAutoFit/>
          </a:bodyPr>
          <a:lstStyle/>
          <a:p>
            <a:r>
              <a:rPr kumimoji="1" lang="zh-CN" altLang="en-US" sz="2000">
                <a:latin typeface="Microsoft YaHei" charset="-122"/>
                <a:ea typeface="Microsoft YaHei" charset="-122"/>
                <a:cs typeface="Microsoft YaHei" charset="-122"/>
              </a:rPr>
              <a:t>均值</a:t>
            </a:r>
            <a:endParaRPr kumimoji="1" lang="en-US" altLang="zh-CN" sz="200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9856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animBg="1"/>
      <p:bldP spid="13" grpId="0" animBg="1"/>
      <p:bldP spid="14" grpId="0" animBg="1"/>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72"/>
          <p:cNvGrpSpPr>
            <a:grpSpLocks/>
          </p:cNvGrpSpPr>
          <p:nvPr/>
        </p:nvGrpSpPr>
        <p:grpSpPr bwMode="auto">
          <a:xfrm>
            <a:off x="4034269" y="3999165"/>
            <a:ext cx="4824032" cy="1143823"/>
            <a:chOff x="72" y="2942"/>
            <a:chExt cx="5120" cy="1214"/>
          </a:xfrm>
        </p:grpSpPr>
        <p:grpSp>
          <p:nvGrpSpPr>
            <p:cNvPr id="59" name="Group 4"/>
            <p:cNvGrpSpPr>
              <a:grpSpLocks/>
            </p:cNvGrpSpPr>
            <p:nvPr/>
          </p:nvGrpSpPr>
          <p:grpSpPr bwMode="auto">
            <a:xfrm>
              <a:off x="72" y="2942"/>
              <a:ext cx="1864" cy="1214"/>
              <a:chOff x="226" y="3106"/>
              <a:chExt cx="1864" cy="1214"/>
            </a:xfrm>
          </p:grpSpPr>
          <p:pic>
            <p:nvPicPr>
              <p:cNvPr id="63"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65"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6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dirty="0">
                  <a:solidFill>
                    <a:schemeClr val="accent1"/>
                  </a:solidFill>
                  <a:latin typeface="微软雅黑" panose="020B0503020204020204" pitchFamily="34" charset="-122"/>
                  <a:ea typeface="微软雅黑" panose="020B0503020204020204" pitchFamily="34" charset="-122"/>
                </a:rPr>
                <a:t>五</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62" name="Rectangle 134"/>
            <p:cNvSpPr>
              <a:spLocks noChangeArrowheads="1"/>
            </p:cNvSpPr>
            <p:nvPr/>
          </p:nvSpPr>
          <p:spPr bwMode="auto">
            <a:xfrm>
              <a:off x="1481" y="3489"/>
              <a:ext cx="1503"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C9394A"/>
                  </a:solidFill>
                  <a:latin typeface="微软雅黑" panose="020B0503020204020204" pitchFamily="34" charset="-122"/>
                  <a:ea typeface="微软雅黑" panose="020B0503020204020204" pitchFamily="34" charset="-122"/>
                </a:rPr>
                <a:t>特征组合变换</a:t>
              </a:r>
              <a:endParaRPr lang="zh-CN" altLang="en-US" sz="1600" b="1" baseline="0" dirty="0">
                <a:solidFill>
                  <a:srgbClr val="C9394A"/>
                </a:solidFill>
                <a:latin typeface="微软雅黑" panose="020B0503020204020204" pitchFamily="34" charset="-122"/>
                <a:ea typeface="微软雅黑" panose="020B0503020204020204" pitchFamily="34" charset="-122"/>
              </a:endParaRPr>
            </a:p>
          </p:txBody>
        </p:sp>
      </p:grpSp>
      <p:sp>
        <p:nvSpPr>
          <p:cNvPr id="3" name="流程图: 可选过程 2"/>
          <p:cNvSpPr/>
          <p:nvPr/>
        </p:nvSpPr>
        <p:spPr>
          <a:xfrm>
            <a:off x="1805894" y="2517494"/>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72"/>
          <p:cNvGrpSpPr>
            <a:grpSpLocks/>
          </p:cNvGrpSpPr>
          <p:nvPr/>
        </p:nvGrpSpPr>
        <p:grpSpPr bwMode="auto">
          <a:xfrm>
            <a:off x="4031094" y="3380699"/>
            <a:ext cx="4824032" cy="1143823"/>
            <a:chOff x="72" y="2942"/>
            <a:chExt cx="5120" cy="1214"/>
          </a:xfrm>
        </p:grpSpPr>
        <p:grpSp>
          <p:nvGrpSpPr>
            <p:cNvPr id="48" name="Group 4"/>
            <p:cNvGrpSpPr>
              <a:grpSpLocks/>
            </p:cNvGrpSpPr>
            <p:nvPr/>
          </p:nvGrpSpPr>
          <p:grpSpPr bwMode="auto">
            <a:xfrm>
              <a:off x="72" y="2942"/>
              <a:ext cx="1864" cy="1214"/>
              <a:chOff x="226" y="3106"/>
              <a:chExt cx="1864" cy="1214"/>
            </a:xfrm>
          </p:grpSpPr>
          <p:pic>
            <p:nvPicPr>
              <p:cNvPr id="52"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54"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55"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9"/>
              <p:cNvSpPr>
                <a:spLocks noEditPoints="1"/>
              </p:cNvSpPr>
              <p:nvPr/>
            </p:nvSpPr>
            <p:spPr bwMode="auto">
              <a:xfrm>
                <a:off x="1020" y="3601"/>
                <a:ext cx="208" cy="351"/>
              </a:xfrm>
              <a:custGeom>
                <a:avLst/>
                <a:gdLst>
                  <a:gd name="T0" fmla="*/ 175 w 208"/>
                  <a:gd name="T1" fmla="*/ 0 h 351"/>
                  <a:gd name="T2" fmla="*/ 175 w 208"/>
                  <a:gd name="T3" fmla="*/ 226 h 351"/>
                  <a:gd name="T4" fmla="*/ 208 w 208"/>
                  <a:gd name="T5" fmla="*/ 226 h 351"/>
                  <a:gd name="T6" fmla="*/ 208 w 208"/>
                  <a:gd name="T7" fmla="*/ 281 h 351"/>
                  <a:gd name="T8" fmla="*/ 175 w 208"/>
                  <a:gd name="T9" fmla="*/ 281 h 351"/>
                  <a:gd name="T10" fmla="*/ 175 w 208"/>
                  <a:gd name="T11" fmla="*/ 351 h 351"/>
                  <a:gd name="T12" fmla="*/ 111 w 208"/>
                  <a:gd name="T13" fmla="*/ 351 h 351"/>
                  <a:gd name="T14" fmla="*/ 111 w 208"/>
                  <a:gd name="T15" fmla="*/ 281 h 351"/>
                  <a:gd name="T16" fmla="*/ 0 w 208"/>
                  <a:gd name="T17" fmla="*/ 281 h 351"/>
                  <a:gd name="T18" fmla="*/ 0 w 208"/>
                  <a:gd name="T19" fmla="*/ 217 h 351"/>
                  <a:gd name="T20" fmla="*/ 99 w 208"/>
                  <a:gd name="T21" fmla="*/ 0 h 351"/>
                  <a:gd name="T22" fmla="*/ 175 w 208"/>
                  <a:gd name="T23" fmla="*/ 0 h 351"/>
                  <a:gd name="T24" fmla="*/ 111 w 208"/>
                  <a:gd name="T25" fmla="*/ 80 h 351"/>
                  <a:gd name="T26" fmla="*/ 47 w 208"/>
                  <a:gd name="T27" fmla="*/ 226 h 351"/>
                  <a:gd name="T28" fmla="*/ 111 w 208"/>
                  <a:gd name="T29" fmla="*/ 226 h 351"/>
                  <a:gd name="T30" fmla="*/ 111 w 208"/>
                  <a:gd name="T31" fmla="*/ 80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8" h="351">
                    <a:moveTo>
                      <a:pt x="175" y="0"/>
                    </a:moveTo>
                    <a:lnTo>
                      <a:pt x="175" y="226"/>
                    </a:lnTo>
                    <a:lnTo>
                      <a:pt x="208" y="226"/>
                    </a:lnTo>
                    <a:lnTo>
                      <a:pt x="208" y="281"/>
                    </a:lnTo>
                    <a:lnTo>
                      <a:pt x="175" y="281"/>
                    </a:lnTo>
                    <a:lnTo>
                      <a:pt x="175" y="351"/>
                    </a:lnTo>
                    <a:lnTo>
                      <a:pt x="111" y="351"/>
                    </a:lnTo>
                    <a:lnTo>
                      <a:pt x="111" y="281"/>
                    </a:lnTo>
                    <a:lnTo>
                      <a:pt x="0" y="281"/>
                    </a:lnTo>
                    <a:lnTo>
                      <a:pt x="0" y="217"/>
                    </a:lnTo>
                    <a:lnTo>
                      <a:pt x="99" y="0"/>
                    </a:lnTo>
                    <a:lnTo>
                      <a:pt x="175" y="0"/>
                    </a:lnTo>
                    <a:close/>
                    <a:moveTo>
                      <a:pt x="111" y="80"/>
                    </a:moveTo>
                    <a:lnTo>
                      <a:pt x="47" y="226"/>
                    </a:lnTo>
                    <a:lnTo>
                      <a:pt x="111" y="226"/>
                    </a:lnTo>
                    <a:lnTo>
                      <a:pt x="111"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4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bg1">
                      <a:lumMod val="75000"/>
                    </a:schemeClr>
                  </a:solidFill>
                  <a:latin typeface="微软雅黑" panose="020B0503020204020204" pitchFamily="34" charset="-122"/>
                  <a:ea typeface="微软雅黑" panose="020B0503020204020204" pitchFamily="34" charset="-122"/>
                </a:rPr>
                <a:t>四</a:t>
              </a:r>
              <a:r>
                <a:rPr lang="zh-CN" altLang="en-US" sz="2000" b="1" baseline="0" dirty="0" smtClean="0">
                  <a:solidFill>
                    <a:schemeClr val="bg1">
                      <a:lumMod val="7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51" name="Rectangle 134"/>
            <p:cNvSpPr>
              <a:spLocks noChangeArrowheads="1"/>
            </p:cNvSpPr>
            <p:nvPr/>
          </p:nvSpPr>
          <p:spPr bwMode="auto">
            <a:xfrm>
              <a:off x="1481" y="3489"/>
              <a:ext cx="1285"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bg1">
                      <a:lumMod val="75000"/>
                    </a:schemeClr>
                  </a:solidFill>
                  <a:latin typeface="微软雅黑" panose="020B0503020204020204" pitchFamily="34" charset="-122"/>
                  <a:ea typeface="微软雅黑" panose="020B0503020204020204" pitchFamily="34" charset="-122"/>
                </a:rPr>
                <a:t>缺失值填充</a:t>
              </a:r>
              <a:endParaRPr lang="zh-CN" altLang="en-US" sz="1600" b="1" baseline="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10" name="Group 71"/>
          <p:cNvGrpSpPr>
            <a:grpSpLocks/>
          </p:cNvGrpSpPr>
          <p:nvPr/>
        </p:nvGrpSpPr>
        <p:grpSpPr bwMode="auto">
          <a:xfrm>
            <a:off x="4031092" y="2769609"/>
            <a:ext cx="4763732" cy="1143823"/>
            <a:chOff x="68" y="2289"/>
            <a:chExt cx="5056" cy="1214"/>
          </a:xfrm>
        </p:grpSpPr>
        <p:pic>
          <p:nvPicPr>
            <p:cNvPr id="3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15" y="400"/>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10"/>
            <p:cNvGrpSpPr>
              <a:grpSpLocks/>
            </p:cNvGrpSpPr>
            <p:nvPr/>
          </p:nvGrpSpPr>
          <p:grpSpPr bwMode="auto">
            <a:xfrm>
              <a:off x="68" y="2289"/>
              <a:ext cx="1864" cy="1214"/>
              <a:chOff x="411" y="2818"/>
              <a:chExt cx="1864" cy="1214"/>
            </a:xfrm>
          </p:grpSpPr>
          <p:pic>
            <p:nvPicPr>
              <p:cNvPr id="43" name="Picture 11"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0" y="2818"/>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12"/>
              <p:cNvSpPr>
                <a:spLocks/>
              </p:cNvSpPr>
              <p:nvPr/>
            </p:nvSpPr>
            <p:spPr bwMode="auto">
              <a:xfrm>
                <a:off x="1014" y="3026"/>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45" name="Freeform 13"/>
              <p:cNvSpPr>
                <a:spLocks/>
              </p:cNvSpPr>
              <p:nvPr/>
            </p:nvSpPr>
            <p:spPr bwMode="auto">
              <a:xfrm>
                <a:off x="1014" y="3031"/>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4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136" y="2293"/>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15"/>
              <p:cNvSpPr>
                <a:spLocks/>
              </p:cNvSpPr>
              <p:nvPr/>
            </p:nvSpPr>
            <p:spPr bwMode="auto">
              <a:xfrm>
                <a:off x="1247" y="3312"/>
                <a:ext cx="196" cy="368"/>
              </a:xfrm>
              <a:custGeom>
                <a:avLst/>
                <a:gdLst>
                  <a:gd name="T0" fmla="*/ 139 w 83"/>
                  <a:gd name="T1" fmla="*/ 351 h 156"/>
                  <a:gd name="T2" fmla="*/ 184 w 83"/>
                  <a:gd name="T3" fmla="*/ 351 h 156"/>
                  <a:gd name="T4" fmla="*/ 302 w 83"/>
                  <a:gd name="T5" fmla="*/ 212 h 156"/>
                  <a:gd name="T6" fmla="*/ 222 w 83"/>
                  <a:gd name="T7" fmla="*/ 123 h 156"/>
                  <a:gd name="T8" fmla="*/ 139 w 83"/>
                  <a:gd name="T9" fmla="*/ 222 h 156"/>
                  <a:gd name="T10" fmla="*/ 139 w 83"/>
                  <a:gd name="T11" fmla="*/ 250 h 156"/>
                  <a:gd name="T12" fmla="*/ 0 w 83"/>
                  <a:gd name="T13" fmla="*/ 250 h 156"/>
                  <a:gd name="T14" fmla="*/ 0 w 83"/>
                  <a:gd name="T15" fmla="*/ 217 h 156"/>
                  <a:gd name="T16" fmla="*/ 222 w 83"/>
                  <a:gd name="T17" fmla="*/ 0 h 156"/>
                  <a:gd name="T18" fmla="*/ 451 w 83"/>
                  <a:gd name="T19" fmla="*/ 205 h 156"/>
                  <a:gd name="T20" fmla="*/ 328 w 83"/>
                  <a:gd name="T21" fmla="*/ 401 h 156"/>
                  <a:gd name="T22" fmla="*/ 463 w 83"/>
                  <a:gd name="T23" fmla="*/ 611 h 156"/>
                  <a:gd name="T24" fmla="*/ 217 w 83"/>
                  <a:gd name="T25" fmla="*/ 868 h 156"/>
                  <a:gd name="T26" fmla="*/ 0 w 83"/>
                  <a:gd name="T27" fmla="*/ 639 h 156"/>
                  <a:gd name="T28" fmla="*/ 0 w 83"/>
                  <a:gd name="T29" fmla="*/ 590 h 156"/>
                  <a:gd name="T30" fmla="*/ 139 w 83"/>
                  <a:gd name="T31" fmla="*/ 590 h 156"/>
                  <a:gd name="T32" fmla="*/ 139 w 83"/>
                  <a:gd name="T33" fmla="*/ 618 h 156"/>
                  <a:gd name="T34" fmla="*/ 222 w 83"/>
                  <a:gd name="T35" fmla="*/ 741 h 156"/>
                  <a:gd name="T36" fmla="*/ 307 w 83"/>
                  <a:gd name="T37" fmla="*/ 606 h 156"/>
                  <a:gd name="T38" fmla="*/ 205 w 83"/>
                  <a:gd name="T39" fmla="*/ 462 h 156"/>
                  <a:gd name="T40" fmla="*/ 139 w 83"/>
                  <a:gd name="T41" fmla="*/ 462 h 156"/>
                  <a:gd name="T42" fmla="*/ 139 w 83"/>
                  <a:gd name="T43" fmla="*/ 351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156">
                    <a:moveTo>
                      <a:pt x="25" y="63"/>
                    </a:moveTo>
                    <a:cubicBezTo>
                      <a:pt x="33" y="63"/>
                      <a:pt x="33" y="63"/>
                      <a:pt x="33" y="63"/>
                    </a:cubicBezTo>
                    <a:cubicBezTo>
                      <a:pt x="52" y="63"/>
                      <a:pt x="54" y="48"/>
                      <a:pt x="54" y="38"/>
                    </a:cubicBezTo>
                    <a:cubicBezTo>
                      <a:pt x="54" y="28"/>
                      <a:pt x="50" y="22"/>
                      <a:pt x="40" y="22"/>
                    </a:cubicBezTo>
                    <a:cubicBezTo>
                      <a:pt x="31" y="22"/>
                      <a:pt x="25" y="29"/>
                      <a:pt x="25" y="40"/>
                    </a:cubicBezTo>
                    <a:cubicBezTo>
                      <a:pt x="25" y="45"/>
                      <a:pt x="25" y="45"/>
                      <a:pt x="25" y="45"/>
                    </a:cubicBezTo>
                    <a:cubicBezTo>
                      <a:pt x="0" y="45"/>
                      <a:pt x="0" y="45"/>
                      <a:pt x="0" y="45"/>
                    </a:cubicBezTo>
                    <a:cubicBezTo>
                      <a:pt x="0" y="39"/>
                      <a:pt x="0" y="39"/>
                      <a:pt x="0" y="39"/>
                    </a:cubicBezTo>
                    <a:cubicBezTo>
                      <a:pt x="0" y="16"/>
                      <a:pt x="15" y="0"/>
                      <a:pt x="40" y="0"/>
                    </a:cubicBezTo>
                    <a:cubicBezTo>
                      <a:pt x="65" y="0"/>
                      <a:pt x="81" y="14"/>
                      <a:pt x="81" y="37"/>
                    </a:cubicBezTo>
                    <a:cubicBezTo>
                      <a:pt x="81" y="57"/>
                      <a:pt x="73" y="67"/>
                      <a:pt x="59" y="72"/>
                    </a:cubicBezTo>
                    <a:cubicBezTo>
                      <a:pt x="75" y="75"/>
                      <a:pt x="83" y="88"/>
                      <a:pt x="83" y="110"/>
                    </a:cubicBezTo>
                    <a:cubicBezTo>
                      <a:pt x="83" y="143"/>
                      <a:pt x="67" y="156"/>
                      <a:pt x="39" y="156"/>
                    </a:cubicBezTo>
                    <a:cubicBezTo>
                      <a:pt x="11" y="156"/>
                      <a:pt x="0" y="138"/>
                      <a:pt x="0" y="115"/>
                    </a:cubicBezTo>
                    <a:cubicBezTo>
                      <a:pt x="0" y="106"/>
                      <a:pt x="0" y="106"/>
                      <a:pt x="0" y="106"/>
                    </a:cubicBezTo>
                    <a:cubicBezTo>
                      <a:pt x="25" y="106"/>
                      <a:pt x="25" y="106"/>
                      <a:pt x="25" y="106"/>
                    </a:cubicBezTo>
                    <a:cubicBezTo>
                      <a:pt x="25" y="111"/>
                      <a:pt x="25" y="111"/>
                      <a:pt x="25" y="111"/>
                    </a:cubicBezTo>
                    <a:cubicBezTo>
                      <a:pt x="25" y="124"/>
                      <a:pt x="29" y="133"/>
                      <a:pt x="40" y="133"/>
                    </a:cubicBezTo>
                    <a:cubicBezTo>
                      <a:pt x="54" y="133"/>
                      <a:pt x="55" y="123"/>
                      <a:pt x="55" y="109"/>
                    </a:cubicBezTo>
                    <a:cubicBezTo>
                      <a:pt x="55" y="90"/>
                      <a:pt x="50" y="83"/>
                      <a:pt x="37" y="83"/>
                    </a:cubicBezTo>
                    <a:cubicBezTo>
                      <a:pt x="25" y="83"/>
                      <a:pt x="25" y="83"/>
                      <a:pt x="25" y="83"/>
                    </a:cubicBezTo>
                    <a:lnTo>
                      <a:pt x="2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1" name="Rectangle 134"/>
            <p:cNvSpPr>
              <a:spLocks noChangeArrowheads="1"/>
            </p:cNvSpPr>
            <p:nvPr/>
          </p:nvSpPr>
          <p:spPr bwMode="auto">
            <a:xfrm>
              <a:off x="1473" y="2485"/>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bg1">
                      <a:lumMod val="75000"/>
                    </a:schemeClr>
                  </a:solidFill>
                  <a:latin typeface="微软雅黑" panose="020B0503020204020204" pitchFamily="34" charset="-122"/>
                  <a:ea typeface="微软雅黑" panose="020B0503020204020204" pitchFamily="34" charset="-122"/>
                </a:rPr>
                <a:t>三</a:t>
              </a:r>
              <a:r>
                <a:rPr lang="zh-CN" altLang="en-US" sz="2000" b="1" baseline="0" dirty="0" smtClean="0">
                  <a:solidFill>
                    <a:schemeClr val="bg1">
                      <a:lumMod val="7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42" name="Rectangle 134"/>
            <p:cNvSpPr>
              <a:spLocks noChangeArrowheads="1"/>
            </p:cNvSpPr>
            <p:nvPr/>
          </p:nvSpPr>
          <p:spPr bwMode="auto">
            <a:xfrm>
              <a:off x="1465" y="2809"/>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baseline="0" dirty="0">
                  <a:solidFill>
                    <a:schemeClr val="bg1">
                      <a:lumMod val="75000"/>
                    </a:schemeClr>
                  </a:solidFill>
                  <a:latin typeface="微软雅黑" panose="020B0503020204020204" pitchFamily="34" charset="-122"/>
                  <a:ea typeface="微软雅黑" panose="020B0503020204020204" pitchFamily="34" charset="-122"/>
                </a:rPr>
                <a:t>离散特征哑编码</a:t>
              </a:r>
            </a:p>
          </p:txBody>
        </p:sp>
      </p:grpSp>
      <p:grpSp>
        <p:nvGrpSpPr>
          <p:cNvPr id="11" name="Group 70"/>
          <p:cNvGrpSpPr>
            <a:grpSpLocks/>
          </p:cNvGrpSpPr>
          <p:nvPr/>
        </p:nvGrpSpPr>
        <p:grpSpPr bwMode="auto">
          <a:xfrm>
            <a:off x="4068782" y="2169518"/>
            <a:ext cx="4786344" cy="1143823"/>
            <a:chOff x="112" y="1644"/>
            <a:chExt cx="5080" cy="1214"/>
          </a:xfrm>
        </p:grpSpPr>
        <p:pic>
          <p:nvPicPr>
            <p:cNvPr id="2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242"/>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6"/>
            <p:cNvGrpSpPr>
              <a:grpSpLocks/>
            </p:cNvGrpSpPr>
            <p:nvPr/>
          </p:nvGrpSpPr>
          <p:grpSpPr bwMode="auto">
            <a:xfrm>
              <a:off x="112" y="1644"/>
              <a:ext cx="1864" cy="1214"/>
              <a:chOff x="0" y="2251"/>
              <a:chExt cx="1864" cy="1214"/>
            </a:xfrm>
          </p:grpSpPr>
          <p:grpSp>
            <p:nvGrpSpPr>
              <p:cNvPr id="33" name="Group 17"/>
              <p:cNvGrpSpPr>
                <a:grpSpLocks/>
              </p:cNvGrpSpPr>
              <p:nvPr/>
            </p:nvGrpSpPr>
            <p:grpSpPr bwMode="auto">
              <a:xfrm>
                <a:off x="377" y="2251"/>
                <a:ext cx="1007" cy="1214"/>
                <a:chOff x="377" y="2251"/>
                <a:chExt cx="1007" cy="1214"/>
              </a:xfrm>
            </p:grpSpPr>
            <p:pic>
              <p:nvPicPr>
                <p:cNvPr id="35" name="Picture 18"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7" y="225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9"/>
                <p:cNvSpPr>
                  <a:spLocks/>
                </p:cNvSpPr>
                <p:nvPr/>
              </p:nvSpPr>
              <p:spPr bwMode="auto">
                <a:xfrm>
                  <a:off x="561" y="245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7" name="Freeform 20"/>
                <p:cNvSpPr>
                  <a:spLocks/>
                </p:cNvSpPr>
                <p:nvPr/>
              </p:nvSpPr>
              <p:spPr bwMode="auto">
                <a:xfrm>
                  <a:off x="561" y="246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8" name="Freeform 21"/>
                <p:cNvSpPr>
                  <a:spLocks/>
                </p:cNvSpPr>
                <p:nvPr/>
              </p:nvSpPr>
              <p:spPr bwMode="auto">
                <a:xfrm>
                  <a:off x="794" y="2727"/>
                  <a:ext cx="205" cy="359"/>
                </a:xfrm>
                <a:custGeom>
                  <a:avLst/>
                  <a:gdLst>
                    <a:gd name="T0" fmla="*/ 250 w 87"/>
                    <a:gd name="T1" fmla="*/ 0 h 152"/>
                    <a:gd name="T2" fmla="*/ 12 w 87"/>
                    <a:gd name="T3" fmla="*/ 257 h 152"/>
                    <a:gd name="T4" fmla="*/ 12 w 87"/>
                    <a:gd name="T5" fmla="*/ 302 h 152"/>
                    <a:gd name="T6" fmla="*/ 160 w 87"/>
                    <a:gd name="T7" fmla="*/ 302 h 152"/>
                    <a:gd name="T8" fmla="*/ 160 w 87"/>
                    <a:gd name="T9" fmla="*/ 257 h 152"/>
                    <a:gd name="T10" fmla="*/ 250 w 87"/>
                    <a:gd name="T11" fmla="*/ 128 h 152"/>
                    <a:gd name="T12" fmla="*/ 332 w 87"/>
                    <a:gd name="T13" fmla="*/ 234 h 152"/>
                    <a:gd name="T14" fmla="*/ 245 w 87"/>
                    <a:gd name="T15" fmla="*/ 397 h 152"/>
                    <a:gd name="T16" fmla="*/ 0 w 87"/>
                    <a:gd name="T17" fmla="*/ 808 h 152"/>
                    <a:gd name="T18" fmla="*/ 0 w 87"/>
                    <a:gd name="T19" fmla="*/ 848 h 152"/>
                    <a:gd name="T20" fmla="*/ 462 w 87"/>
                    <a:gd name="T21" fmla="*/ 848 h 152"/>
                    <a:gd name="T22" fmla="*/ 462 w 87"/>
                    <a:gd name="T23" fmla="*/ 720 h 152"/>
                    <a:gd name="T24" fmla="*/ 172 w 87"/>
                    <a:gd name="T25" fmla="*/ 720 h 152"/>
                    <a:gd name="T26" fmla="*/ 372 w 87"/>
                    <a:gd name="T27" fmla="*/ 468 h 152"/>
                    <a:gd name="T28" fmla="*/ 483 w 87"/>
                    <a:gd name="T29" fmla="*/ 222 h 152"/>
                    <a:gd name="T30" fmla="*/ 250 w 87"/>
                    <a:gd name="T31" fmla="*/ 0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 h="152">
                      <a:moveTo>
                        <a:pt x="45" y="0"/>
                      </a:moveTo>
                      <a:cubicBezTo>
                        <a:pt x="24" y="0"/>
                        <a:pt x="2" y="14"/>
                        <a:pt x="2" y="46"/>
                      </a:cubicBezTo>
                      <a:cubicBezTo>
                        <a:pt x="2" y="54"/>
                        <a:pt x="2" y="54"/>
                        <a:pt x="2" y="54"/>
                      </a:cubicBezTo>
                      <a:cubicBezTo>
                        <a:pt x="29" y="54"/>
                        <a:pt x="29" y="54"/>
                        <a:pt x="29" y="54"/>
                      </a:cubicBezTo>
                      <a:cubicBezTo>
                        <a:pt x="29" y="46"/>
                        <a:pt x="29" y="46"/>
                        <a:pt x="29" y="46"/>
                      </a:cubicBezTo>
                      <a:cubicBezTo>
                        <a:pt x="29" y="29"/>
                        <a:pt x="35" y="23"/>
                        <a:pt x="45" y="23"/>
                      </a:cubicBezTo>
                      <a:cubicBezTo>
                        <a:pt x="54" y="23"/>
                        <a:pt x="60" y="28"/>
                        <a:pt x="60" y="42"/>
                      </a:cubicBezTo>
                      <a:cubicBezTo>
                        <a:pt x="60" y="52"/>
                        <a:pt x="57" y="58"/>
                        <a:pt x="44" y="71"/>
                      </a:cubicBezTo>
                      <a:cubicBezTo>
                        <a:pt x="32" y="83"/>
                        <a:pt x="0" y="103"/>
                        <a:pt x="0" y="145"/>
                      </a:cubicBezTo>
                      <a:cubicBezTo>
                        <a:pt x="0" y="152"/>
                        <a:pt x="0" y="152"/>
                        <a:pt x="0" y="152"/>
                      </a:cubicBezTo>
                      <a:cubicBezTo>
                        <a:pt x="83" y="152"/>
                        <a:pt x="83" y="152"/>
                        <a:pt x="83" y="152"/>
                      </a:cubicBezTo>
                      <a:cubicBezTo>
                        <a:pt x="83" y="129"/>
                        <a:pt x="83" y="129"/>
                        <a:pt x="83" y="129"/>
                      </a:cubicBezTo>
                      <a:cubicBezTo>
                        <a:pt x="31" y="129"/>
                        <a:pt x="31" y="129"/>
                        <a:pt x="31" y="129"/>
                      </a:cubicBezTo>
                      <a:cubicBezTo>
                        <a:pt x="33" y="111"/>
                        <a:pt x="51" y="99"/>
                        <a:pt x="67" y="84"/>
                      </a:cubicBezTo>
                      <a:cubicBezTo>
                        <a:pt x="80" y="72"/>
                        <a:pt x="87" y="56"/>
                        <a:pt x="87" y="40"/>
                      </a:cubicBezTo>
                      <a:cubicBezTo>
                        <a:pt x="87" y="15"/>
                        <a:pt x="68" y="0"/>
                        <a:pt x="45" y="0"/>
                      </a:cubicBezTo>
                    </a:path>
                  </a:pathLst>
                </a:custGeom>
                <a:solidFill>
                  <a:schemeClr val="bg1">
                    <a:alpha val="90000"/>
                  </a:scheme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3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725" y="1732"/>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134"/>
            <p:cNvSpPr>
              <a:spLocks noChangeArrowheads="1"/>
            </p:cNvSpPr>
            <p:nvPr/>
          </p:nvSpPr>
          <p:spPr bwMode="auto">
            <a:xfrm>
              <a:off x="1482" y="1850"/>
              <a:ext cx="1014"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bg1">
                      <a:lumMod val="75000"/>
                    </a:schemeClr>
                  </a:solidFill>
                  <a:latin typeface="微软雅黑" panose="020B0503020204020204" pitchFamily="34" charset="-122"/>
                  <a:ea typeface="微软雅黑" panose="020B0503020204020204" pitchFamily="34" charset="-122"/>
                </a:rPr>
                <a:t>二</a:t>
              </a:r>
              <a:r>
                <a:rPr lang="zh-CN" altLang="en-US" sz="2000" b="1" baseline="0" dirty="0" smtClean="0">
                  <a:solidFill>
                    <a:schemeClr val="bg1">
                      <a:lumMod val="7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2" name="Rectangle 134"/>
            <p:cNvSpPr>
              <a:spLocks noChangeArrowheads="1"/>
            </p:cNvSpPr>
            <p:nvPr/>
          </p:nvSpPr>
          <p:spPr bwMode="auto">
            <a:xfrm>
              <a:off x="1474" y="2174"/>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bg1">
                      <a:lumMod val="75000"/>
                    </a:schemeClr>
                  </a:solidFill>
                  <a:latin typeface="微软雅黑" panose="020B0503020204020204" pitchFamily="34" charset="-122"/>
                  <a:ea typeface="微软雅黑" panose="020B0503020204020204" pitchFamily="34" charset="-122"/>
                </a:rPr>
                <a:t>连续特征离散化</a:t>
              </a:r>
              <a:endParaRPr lang="zh-CN" altLang="en-US" sz="1600" b="1" baseline="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12" name="Group 69"/>
          <p:cNvGrpSpPr>
            <a:grpSpLocks/>
          </p:cNvGrpSpPr>
          <p:nvPr/>
        </p:nvGrpSpPr>
        <p:grpSpPr bwMode="auto">
          <a:xfrm>
            <a:off x="4068783" y="1566946"/>
            <a:ext cx="4679876" cy="1143823"/>
            <a:chOff x="112" y="997"/>
            <a:chExt cx="4967" cy="1214"/>
          </a:xfrm>
        </p:grpSpPr>
        <p:grpSp>
          <p:nvGrpSpPr>
            <p:cNvPr id="19" name="Group 23"/>
            <p:cNvGrpSpPr>
              <a:grpSpLocks/>
            </p:cNvGrpSpPr>
            <p:nvPr/>
          </p:nvGrpSpPr>
          <p:grpSpPr bwMode="auto">
            <a:xfrm>
              <a:off x="112" y="997"/>
              <a:ext cx="1864" cy="1214"/>
              <a:chOff x="317" y="913"/>
              <a:chExt cx="1864" cy="1214"/>
            </a:xfrm>
          </p:grpSpPr>
          <p:grpSp>
            <p:nvGrpSpPr>
              <p:cNvPr id="23" name="Group 24"/>
              <p:cNvGrpSpPr>
                <a:grpSpLocks/>
              </p:cNvGrpSpPr>
              <p:nvPr/>
            </p:nvGrpSpPr>
            <p:grpSpPr bwMode="auto">
              <a:xfrm>
                <a:off x="694" y="913"/>
                <a:ext cx="1007" cy="1214"/>
                <a:chOff x="798" y="291"/>
                <a:chExt cx="1007" cy="1214"/>
              </a:xfrm>
            </p:grpSpPr>
            <p:pic>
              <p:nvPicPr>
                <p:cNvPr id="25"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7"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8" name="Freeform 28"/>
                <p:cNvSpPr>
                  <a:spLocks/>
                </p:cNvSpPr>
                <p:nvPr/>
              </p:nvSpPr>
              <p:spPr bwMode="auto">
                <a:xfrm>
                  <a:off x="1209" y="747"/>
                  <a:ext cx="146" cy="352"/>
                </a:xfrm>
                <a:custGeom>
                  <a:avLst/>
                  <a:gdLst>
                    <a:gd name="T0" fmla="*/ 344 w 62"/>
                    <a:gd name="T1" fmla="*/ 0 h 149"/>
                    <a:gd name="T2" fmla="*/ 344 w 62"/>
                    <a:gd name="T3" fmla="*/ 832 h 149"/>
                    <a:gd name="T4" fmla="*/ 193 w 62"/>
                    <a:gd name="T5" fmla="*/ 832 h 149"/>
                    <a:gd name="T6" fmla="*/ 193 w 62"/>
                    <a:gd name="T7" fmla="*/ 258 h 149"/>
                    <a:gd name="T8" fmla="*/ 0 w 62"/>
                    <a:gd name="T9" fmla="*/ 258 h 149"/>
                    <a:gd name="T10" fmla="*/ 0 w 62"/>
                    <a:gd name="T11" fmla="*/ 144 h 149"/>
                    <a:gd name="T12" fmla="*/ 21 w 62"/>
                    <a:gd name="T13" fmla="*/ 144 h 149"/>
                    <a:gd name="T14" fmla="*/ 233 w 62"/>
                    <a:gd name="T15" fmla="*/ 0 h 149"/>
                    <a:gd name="T16" fmla="*/ 344 w 62"/>
                    <a:gd name="T17" fmla="*/ 0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149">
                      <a:moveTo>
                        <a:pt x="62" y="0"/>
                      </a:moveTo>
                      <a:cubicBezTo>
                        <a:pt x="62" y="149"/>
                        <a:pt x="62" y="149"/>
                        <a:pt x="62" y="149"/>
                      </a:cubicBezTo>
                      <a:cubicBezTo>
                        <a:pt x="35" y="149"/>
                        <a:pt x="35" y="149"/>
                        <a:pt x="35" y="149"/>
                      </a:cubicBezTo>
                      <a:cubicBezTo>
                        <a:pt x="35" y="46"/>
                        <a:pt x="35" y="46"/>
                        <a:pt x="35" y="46"/>
                      </a:cubicBezTo>
                      <a:cubicBezTo>
                        <a:pt x="0" y="46"/>
                        <a:pt x="0" y="46"/>
                        <a:pt x="0" y="46"/>
                      </a:cubicBezTo>
                      <a:cubicBezTo>
                        <a:pt x="0" y="26"/>
                        <a:pt x="0" y="26"/>
                        <a:pt x="0" y="26"/>
                      </a:cubicBezTo>
                      <a:cubicBezTo>
                        <a:pt x="4" y="26"/>
                        <a:pt x="4" y="26"/>
                        <a:pt x="4" y="26"/>
                      </a:cubicBezTo>
                      <a:cubicBezTo>
                        <a:pt x="27" y="26"/>
                        <a:pt x="39" y="14"/>
                        <a:pt x="42" y="0"/>
                      </a:cubicBezTo>
                      <a:lnTo>
                        <a:pt x="6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3">
                        <a:lumMod val="75000"/>
                      </a:schemeClr>
                    </a:solidFill>
                    <a:latin typeface="微软雅黑" panose="020B0503020204020204" pitchFamily="34" charset="-122"/>
                    <a:ea typeface="微软雅黑" panose="020B0503020204020204" pitchFamily="34" charset="-122"/>
                  </a:endParaRPr>
                </a:p>
              </p:txBody>
            </p:sp>
          </p:grpSp>
          <p:pic>
            <p:nvPicPr>
              <p:cNvPr id="2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一节</a:t>
              </a:r>
              <a:endPar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2" name="Rectangle 134"/>
            <p:cNvSpPr>
              <a:spLocks noChangeArrowheads="1"/>
            </p:cNvSpPr>
            <p:nvPr/>
          </p:nvSpPr>
          <p:spPr bwMode="auto">
            <a:xfrm>
              <a:off x="1474" y="1493"/>
              <a:ext cx="1067"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无量纲化</a:t>
              </a:r>
              <a:endParaRPr lang="zh-CN" altLang="en-US" sz="16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18" name="WordArt 15"/>
          <p:cNvSpPr>
            <a:spLocks noChangeArrowheads="1" noChangeShapeType="1" noTextEdit="1"/>
          </p:cNvSpPr>
          <p:nvPr/>
        </p:nvSpPr>
        <p:spPr bwMode="auto">
          <a:xfrm>
            <a:off x="7668344" y="781443"/>
            <a:ext cx="753725" cy="333057"/>
          </a:xfrm>
          <a:prstGeom prst="rect">
            <a:avLst/>
          </a:prstGeom>
        </p:spPr>
        <p:txBody>
          <a:bodyPr wrap="none" numCol="1" fromWordArt="1">
            <a:prstTxWarp prst="textDeflate">
              <a:avLst>
                <a:gd name="adj" fmla="val 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kern="10" dirty="0">
                <a:ln w="9525">
                  <a:solidFill>
                    <a:srgbClr val="4D4D4D"/>
                  </a:solidFill>
                  <a:round/>
                  <a:headEnd/>
                  <a:tailEnd/>
                </a:ln>
                <a:solidFill>
                  <a:srgbClr val="4D4D4D"/>
                </a:solidFill>
                <a:effectLst>
                  <a:outerShdw dist="35921" dir="2700000" algn="ctr" rotWithShape="0">
                    <a:srgbClr val="868686">
                      <a:alpha val="50000"/>
                    </a:srgbClr>
                  </a:outerShdw>
                </a:effectLst>
                <a:latin typeface="黑体"/>
                <a:ea typeface="黑体"/>
              </a:rPr>
              <a:t>目录</a:t>
            </a:r>
          </a:p>
        </p:txBody>
      </p:sp>
      <p:sp>
        <p:nvSpPr>
          <p:cNvPr id="57" name="矩形"/>
          <p:cNvSpPr>
            <a:spLocks/>
          </p:cNvSpPr>
          <p:nvPr/>
        </p:nvSpPr>
        <p:spPr>
          <a:xfrm>
            <a:off x="2271245" y="444461"/>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algn="ctr"/>
            <a:r>
              <a:rPr lang="zh-CN" altLang="en-US" sz="3000" b="1" kern="0" dirty="0">
                <a:solidFill>
                  <a:srgbClr val="C9394A"/>
                </a:solidFill>
                <a:latin typeface="微软雅黑" charset="0"/>
                <a:ea typeface="微软雅黑" charset="0"/>
                <a:cs typeface="微软雅黑" charset="0"/>
                <a:sym typeface="Calibri" pitchFamily="34" charset="0"/>
              </a:rPr>
              <a:t>特征工程三部曲之特征处理</a:t>
            </a:r>
            <a:endParaRPr lang="en-US" altLang="zh-CN" sz="3000" b="1" kern="0" dirty="0" smtClean="0">
              <a:solidFill>
                <a:srgbClr val="C9394A"/>
              </a:solidFill>
              <a:latin typeface="微软雅黑" charset="0"/>
              <a:ea typeface="微软雅黑" charset="0"/>
              <a:cs typeface="微软雅黑" charset="0"/>
              <a:sym typeface="Calibri" pitchFamily="34" charset="0"/>
            </a:endParaRPr>
          </a:p>
        </p:txBody>
      </p:sp>
      <p:grpSp>
        <p:nvGrpSpPr>
          <p:cNvPr id="82" name="Group 69"/>
          <p:cNvGrpSpPr>
            <a:grpSpLocks/>
          </p:cNvGrpSpPr>
          <p:nvPr/>
        </p:nvGrpSpPr>
        <p:grpSpPr bwMode="auto">
          <a:xfrm>
            <a:off x="4067944" y="947972"/>
            <a:ext cx="4679876" cy="1143823"/>
            <a:chOff x="112" y="997"/>
            <a:chExt cx="4967" cy="1214"/>
          </a:xfrm>
        </p:grpSpPr>
        <p:grpSp>
          <p:nvGrpSpPr>
            <p:cNvPr id="83" name="Group 23"/>
            <p:cNvGrpSpPr>
              <a:grpSpLocks/>
            </p:cNvGrpSpPr>
            <p:nvPr/>
          </p:nvGrpSpPr>
          <p:grpSpPr bwMode="auto">
            <a:xfrm>
              <a:off x="112" y="997"/>
              <a:ext cx="1864" cy="1214"/>
              <a:chOff x="317" y="913"/>
              <a:chExt cx="1864" cy="1214"/>
            </a:xfrm>
          </p:grpSpPr>
          <p:grpSp>
            <p:nvGrpSpPr>
              <p:cNvPr id="87" name="Group 24"/>
              <p:cNvGrpSpPr>
                <a:grpSpLocks/>
              </p:cNvGrpSpPr>
              <p:nvPr/>
            </p:nvGrpSpPr>
            <p:grpSpPr bwMode="auto">
              <a:xfrm>
                <a:off x="694" y="913"/>
                <a:ext cx="1007" cy="1214"/>
                <a:chOff x="798" y="291"/>
                <a:chExt cx="1007" cy="1214"/>
              </a:xfrm>
            </p:grpSpPr>
            <p:pic>
              <p:nvPicPr>
                <p:cNvPr id="89"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91"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88"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4"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零节</a:t>
              </a:r>
              <a:endPar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86" name="Rectangle 134"/>
            <p:cNvSpPr>
              <a:spLocks noChangeArrowheads="1"/>
            </p:cNvSpPr>
            <p:nvPr/>
          </p:nvSpPr>
          <p:spPr bwMode="auto">
            <a:xfrm>
              <a:off x="1474" y="1493"/>
              <a:ext cx="1938"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特征处理知识框架</a:t>
              </a:r>
              <a:endParaRPr lang="zh-CN" altLang="en-US" sz="16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4687984" y="1217358"/>
            <a:ext cx="485624" cy="646331"/>
          </a:xfrm>
          <a:prstGeom prst="rect">
            <a:avLst/>
          </a:prstGeom>
          <a:noFill/>
        </p:spPr>
        <p:txBody>
          <a:bodyPr wrap="square" rtlCol="0">
            <a:spAutoFit/>
          </a:bodyPr>
          <a:lstStyle/>
          <a:p>
            <a:r>
              <a:rPr kumimoji="1" lang="en-US" altLang="zh-CN" sz="3500" b="1" dirty="0">
                <a:solidFill>
                  <a:schemeClr val="accent3">
                    <a:lumMod val="75000"/>
                  </a:schemeClr>
                </a:solidFill>
                <a:latin typeface="Helvetica" charset="0"/>
                <a:ea typeface="Helvetica" charset="0"/>
                <a:cs typeface="Helvetica" charset="0"/>
              </a:rPr>
              <a:t>0</a:t>
            </a:r>
            <a:endParaRPr kumimoji="1" lang="zh-CN" altLang="en-US" sz="3500" b="1" dirty="0">
              <a:solidFill>
                <a:schemeClr val="accent3">
                  <a:lumMod val="75000"/>
                </a:schemeClr>
              </a:solidFill>
              <a:latin typeface="Helvetica" charset="0"/>
              <a:ea typeface="Helvetica" charset="0"/>
              <a:cs typeface="Helvetica" charset="0"/>
            </a:endParaRPr>
          </a:p>
        </p:txBody>
      </p:sp>
      <p:sp>
        <p:nvSpPr>
          <p:cNvPr id="94" name="文本框 93"/>
          <p:cNvSpPr txBox="1"/>
          <p:nvPr/>
        </p:nvSpPr>
        <p:spPr>
          <a:xfrm>
            <a:off x="4682030" y="4290864"/>
            <a:ext cx="485624" cy="646331"/>
          </a:xfrm>
          <a:prstGeom prst="rect">
            <a:avLst/>
          </a:prstGeom>
          <a:noFill/>
        </p:spPr>
        <p:txBody>
          <a:bodyPr wrap="square" rtlCol="0">
            <a:spAutoFit/>
          </a:bodyPr>
          <a:lstStyle/>
          <a:p>
            <a:r>
              <a:rPr kumimoji="1" lang="en-US" altLang="zh-CN" sz="3500" b="1">
                <a:solidFill>
                  <a:schemeClr val="bg1"/>
                </a:solidFill>
                <a:latin typeface="Helvetica" charset="0"/>
                <a:ea typeface="Helvetica" charset="0"/>
                <a:cs typeface="Helvetica" charset="0"/>
              </a:rPr>
              <a:t>5</a:t>
            </a:r>
            <a:endParaRPr kumimoji="1" lang="zh-CN" altLang="en-US" sz="3500" b="1">
              <a:solidFill>
                <a:schemeClr val="bg1"/>
              </a:solidFill>
              <a:latin typeface="Helvetica" charset="0"/>
              <a:ea typeface="Helvetica" charset="0"/>
              <a:cs typeface="Helvetica" charset="0"/>
            </a:endParaRPr>
          </a:p>
        </p:txBody>
      </p:sp>
      <p:sp>
        <p:nvSpPr>
          <p:cNvPr id="95" name="矩形"/>
          <p:cNvSpPr>
            <a:spLocks/>
          </p:cNvSpPr>
          <p:nvPr/>
        </p:nvSpPr>
        <p:spPr>
          <a:xfrm>
            <a:off x="971600" y="1923678"/>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特征处理知识框架</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6" name="矩形"/>
          <p:cNvSpPr>
            <a:spLocks/>
          </p:cNvSpPr>
          <p:nvPr/>
        </p:nvSpPr>
        <p:spPr>
          <a:xfrm>
            <a:off x="971600" y="2517494"/>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特征处理数据类型</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7" name="矩形"/>
          <p:cNvSpPr>
            <a:spLocks/>
          </p:cNvSpPr>
          <p:nvPr/>
        </p:nvSpPr>
        <p:spPr>
          <a:xfrm>
            <a:off x="971600" y="3111310"/>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smtClean="0">
                <a:solidFill>
                  <a:srgbClr val="474747"/>
                </a:solidFill>
                <a:latin typeface="微软雅黑" charset="0"/>
                <a:ea typeface="微软雅黑" charset="0"/>
                <a:cs typeface="微软雅黑" charset="0"/>
                <a:sym typeface="Calibri" pitchFamily="34" charset="0"/>
              </a:rPr>
              <a:t>特征处理各种方式</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8" name="流程图: 可选过程 2"/>
          <p:cNvSpPr/>
          <p:nvPr/>
        </p:nvSpPr>
        <p:spPr>
          <a:xfrm>
            <a:off x="1819927" y="1907709"/>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流程图: 可选过程 2"/>
          <p:cNvSpPr/>
          <p:nvPr/>
        </p:nvSpPr>
        <p:spPr>
          <a:xfrm>
            <a:off x="1811777" y="3113956"/>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1242" y="4429872"/>
            <a:ext cx="3849493" cy="584775"/>
          </a:xfrm>
          <a:prstGeom prst="rect">
            <a:avLst/>
          </a:prstGeom>
          <a:noFill/>
        </p:spPr>
        <p:txBody>
          <a:bodyPr wrap="square" rtlCol="0">
            <a:spAutoFit/>
          </a:bodyPr>
          <a:lstStyle/>
          <a:p>
            <a:r>
              <a:rPr kumimoji="1" lang="zh-CN" altLang="en-US" sz="1600">
                <a:solidFill>
                  <a:schemeClr val="bg1">
                    <a:lumMod val="50000"/>
                  </a:schemeClr>
                </a:solidFill>
                <a:latin typeface="Microsoft YaHei" charset="-122"/>
                <a:ea typeface="Microsoft YaHei" charset="-122"/>
                <a:cs typeface="Microsoft YaHei" charset="-122"/>
              </a:rPr>
              <a:t>除第</a:t>
            </a:r>
            <a:r>
              <a:rPr kumimoji="1" lang="en-US" altLang="zh-CN" sz="1600">
                <a:solidFill>
                  <a:schemeClr val="bg1">
                    <a:lumMod val="50000"/>
                  </a:schemeClr>
                </a:solidFill>
                <a:latin typeface="Microsoft YaHei" charset="-122"/>
                <a:ea typeface="Microsoft YaHei" charset="-122"/>
                <a:cs typeface="Microsoft YaHei" charset="-122"/>
              </a:rPr>
              <a:t>0</a:t>
            </a:r>
            <a:r>
              <a:rPr kumimoji="1" lang="zh-CN" altLang="en-US" sz="1600">
                <a:solidFill>
                  <a:schemeClr val="bg1">
                    <a:lumMod val="50000"/>
                  </a:schemeClr>
                </a:solidFill>
                <a:latin typeface="Microsoft YaHei" charset="-122"/>
                <a:ea typeface="Microsoft YaHei" charset="-122"/>
                <a:cs typeface="Microsoft YaHei" charset="-122"/>
              </a:rPr>
              <a:t>节外其余小节都为平行知识内容，可以根据自己感兴趣的直接跳转</a:t>
            </a:r>
          </a:p>
        </p:txBody>
      </p:sp>
    </p:spTree>
    <p:extLst>
      <p:ext uri="{BB962C8B-B14F-4D97-AF65-F5344CB8AC3E}">
        <p14:creationId xmlns:p14="http://schemas.microsoft.com/office/powerpoint/2010/main" val="10247467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09333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第四节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特征组合变换</a:t>
            </a:r>
            <a:endParaRPr lang="en-US" altLang="zh-CN" sz="3000" b="1" kern="0" dirty="0">
              <a:solidFill>
                <a:srgbClr val="C9394A"/>
              </a:solidFill>
              <a:latin typeface="微软雅黑" charset="0"/>
              <a:ea typeface="微软雅黑" charset="0"/>
              <a:cs typeface="微软雅黑" charset="0"/>
            </a:endParaRPr>
          </a:p>
        </p:txBody>
      </p:sp>
      <p:sp>
        <p:nvSpPr>
          <p:cNvPr id="6" name="文本框 5"/>
          <p:cNvSpPr txBox="1"/>
          <p:nvPr/>
        </p:nvSpPr>
        <p:spPr>
          <a:xfrm>
            <a:off x="1547664" y="1563638"/>
            <a:ext cx="2492990"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什</a:t>
            </a:r>
            <a:r>
              <a:rPr kumimoji="1" lang="zh-CN" altLang="en-US" dirty="0" smtClean="0">
                <a:latin typeface="Microsoft YaHei" charset="-122"/>
                <a:ea typeface="Microsoft YaHei" charset="-122"/>
                <a:cs typeface="Microsoft YaHei" charset="-122"/>
              </a:rPr>
              <a:t>么是特征组合变换？</a:t>
            </a:r>
            <a:endParaRPr kumimoji="1" lang="zh-CN" altLang="en-US" dirty="0">
              <a:latin typeface="Microsoft YaHei" charset="-122"/>
              <a:ea typeface="Microsoft YaHei" charset="-122"/>
              <a:cs typeface="Microsoft YaHei" charset="-122"/>
            </a:endParaRPr>
          </a:p>
        </p:txBody>
      </p:sp>
      <p:sp>
        <p:nvSpPr>
          <p:cNvPr id="7" name="文本框 6"/>
          <p:cNvSpPr txBox="1"/>
          <p:nvPr/>
        </p:nvSpPr>
        <p:spPr>
          <a:xfrm>
            <a:off x="1547664" y="1939192"/>
            <a:ext cx="7344816" cy="369332"/>
          </a:xfrm>
          <a:prstGeom prst="rect">
            <a:avLst/>
          </a:prstGeom>
          <a:noFill/>
        </p:spPr>
        <p:txBody>
          <a:bodyPr wrap="square" rtlCol="0">
            <a:spAutoFit/>
          </a:bodyPr>
          <a:lstStyle/>
          <a:p>
            <a:pPr lvl="0" rtl="0"/>
            <a:r>
              <a:rPr kumimoji="1" lang="zh-CN" altLang="en-US" dirty="0">
                <a:latin typeface="Microsoft YaHei" charset="-122"/>
                <a:ea typeface="Microsoft YaHei" charset="-122"/>
                <a:cs typeface="Microsoft YaHei" charset="-122"/>
              </a:rPr>
              <a:t>这也需要回答？？就是特征变换下组合下</a:t>
            </a:r>
            <a:endParaRPr kumimoji="1" lang="en-US" altLang="zh-CN" dirty="0" smtClean="0">
              <a:latin typeface="Microsoft YaHei" charset="-122"/>
              <a:ea typeface="Microsoft YaHei" charset="-122"/>
              <a:cs typeface="Microsoft YaHei" charset="-122"/>
            </a:endParaRPr>
          </a:p>
        </p:txBody>
      </p:sp>
      <p:sp>
        <p:nvSpPr>
          <p:cNvPr id="8" name="文本框 7"/>
          <p:cNvSpPr txBox="1"/>
          <p:nvPr/>
        </p:nvSpPr>
        <p:spPr>
          <a:xfrm>
            <a:off x="1547664" y="2916276"/>
            <a:ext cx="3185487"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为什么要进行</a:t>
            </a:r>
            <a:r>
              <a:rPr kumimoji="1" lang="zh-CN" altLang="en-US" dirty="0" smtClean="0">
                <a:latin typeface="Microsoft YaHei" charset="-122"/>
                <a:ea typeface="Microsoft YaHei" charset="-122"/>
                <a:cs typeface="Microsoft YaHei" charset="-122"/>
              </a:rPr>
              <a:t>特征组合变换？</a:t>
            </a:r>
            <a:endParaRPr kumimoji="1" lang="zh-CN" altLang="en-US" dirty="0">
              <a:latin typeface="Microsoft YaHei" charset="-122"/>
              <a:ea typeface="Microsoft YaHei" charset="-122"/>
              <a:cs typeface="Microsoft YaHei" charset="-122"/>
            </a:endParaRPr>
          </a:p>
        </p:txBody>
      </p:sp>
      <p:sp>
        <p:nvSpPr>
          <p:cNvPr id="9" name="文本框 8"/>
          <p:cNvSpPr txBox="1"/>
          <p:nvPr/>
        </p:nvSpPr>
        <p:spPr>
          <a:xfrm>
            <a:off x="1547664" y="3289141"/>
            <a:ext cx="3888432" cy="1077218"/>
          </a:xfrm>
          <a:prstGeom prst="rect">
            <a:avLst/>
          </a:prstGeom>
          <a:noFill/>
        </p:spPr>
        <p:txBody>
          <a:bodyPr wrap="square" rtlCol="0">
            <a:spAutoFit/>
          </a:bodyPr>
          <a:lstStyle/>
          <a:p>
            <a:pPr marL="342900" lvl="0" indent="-342900" rtl="0">
              <a:spcBef>
                <a:spcPts val="600"/>
              </a:spcBef>
              <a:buAutoNum type="arabicParenBoth"/>
            </a:pPr>
            <a:r>
              <a:rPr kumimoji="1" lang="zh-CN" altLang="en-US" dirty="0">
                <a:latin typeface="Microsoft YaHei" charset="-122"/>
                <a:ea typeface="Microsoft YaHei" charset="-122"/>
                <a:cs typeface="Microsoft YaHei" charset="-122"/>
              </a:rPr>
              <a:t>增加模型的表达能力</a:t>
            </a:r>
            <a:endParaRPr kumimoji="1" lang="en-US" altLang="zh-CN" dirty="0">
              <a:latin typeface="Microsoft YaHei" charset="-122"/>
              <a:ea typeface="Microsoft YaHei" charset="-122"/>
              <a:cs typeface="Microsoft YaHei" charset="-122"/>
            </a:endParaRPr>
          </a:p>
          <a:p>
            <a:pPr marL="342900" lvl="0" indent="-342900" rtl="0">
              <a:spcBef>
                <a:spcPts val="600"/>
              </a:spcBef>
              <a:buAutoNum type="arabicParenBoth"/>
            </a:pPr>
            <a:r>
              <a:rPr kumimoji="1" lang="zh-CN" altLang="en-US" dirty="0">
                <a:latin typeface="Microsoft YaHei" charset="-122"/>
                <a:ea typeface="Microsoft YaHei" charset="-122"/>
                <a:cs typeface="Microsoft YaHei" charset="-122"/>
              </a:rPr>
              <a:t>变相提升模型非线性能力</a:t>
            </a:r>
            <a:endParaRPr kumimoji="1" lang="en-US" altLang="zh-CN" dirty="0">
              <a:latin typeface="Microsoft YaHei" charset="-122"/>
              <a:ea typeface="Microsoft YaHei" charset="-122"/>
              <a:cs typeface="Microsoft YaHei" charset="-122"/>
            </a:endParaRPr>
          </a:p>
          <a:p>
            <a:pPr marL="342900" lvl="0" indent="-342900" rtl="0">
              <a:spcBef>
                <a:spcPts val="600"/>
              </a:spcBef>
              <a:buAutoNum type="arabicParenBoth"/>
            </a:pPr>
            <a:r>
              <a:rPr kumimoji="1" lang="zh-CN" altLang="en-US" dirty="0">
                <a:latin typeface="Microsoft YaHei" charset="-122"/>
                <a:ea typeface="Microsoft YaHei" charset="-122"/>
                <a:cs typeface="Microsoft YaHei" charset="-122"/>
              </a:rPr>
              <a:t>得到更加有效的特征</a:t>
            </a:r>
            <a:endParaRPr kumimoji="1" lang="en-US" altLang="zh-CN" dirty="0" smtClean="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0397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09333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第四节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特征组合变换</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710225" y="1427173"/>
            <a:ext cx="2031325"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单个特征变换</a:t>
            </a:r>
          </a:p>
        </p:txBody>
      </p:sp>
      <mc:AlternateContent xmlns:mc="http://schemas.openxmlformats.org/markup-compatibility/2006" xmlns:a14="http://schemas.microsoft.com/office/drawing/2010/main">
        <mc:Choice Requires="a14">
          <p:sp>
            <p:nvSpPr>
              <p:cNvPr id="4" name="文本框 3"/>
              <p:cNvSpPr txBox="1"/>
              <p:nvPr/>
            </p:nvSpPr>
            <p:spPr>
              <a:xfrm>
                <a:off x="4355976" y="2571750"/>
                <a:ext cx="2168351"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kumimoji="1" lang="en-US" altLang="zh-CN" b="0" i="1">
                              <a:latin typeface="Cambria Math" charset="0"/>
                            </a:rPr>
                          </m:ctrlPr>
                        </m:radPr>
                        <m:deg/>
                        <m:e>
                          <m:r>
                            <a:rPr kumimoji="1" lang="en-US" altLang="zh-CN" b="0" i="1">
                              <a:latin typeface="Cambria Math" charset="0"/>
                            </a:rPr>
                            <m:t>𝑥</m:t>
                          </m:r>
                        </m:e>
                      </m:rad>
                      <m:r>
                        <a:rPr kumimoji="1" lang="zh-CN" altLang="en-US" b="0" i="1">
                          <a:latin typeface="Cambria Math" charset="0"/>
                        </a:rPr>
                        <m:t>，</m:t>
                      </m:r>
                      <m:f>
                        <m:fPr>
                          <m:ctrlPr>
                            <a:rPr kumimoji="1" lang="mr-IN" altLang="zh-CN" b="0" i="1">
                              <a:latin typeface="Cambria Math" charset="0"/>
                            </a:rPr>
                          </m:ctrlPr>
                        </m:fPr>
                        <m:num>
                          <m:r>
                            <a:rPr kumimoji="1" lang="en-US" altLang="zh-CN" b="0" i="1">
                              <a:latin typeface="Cambria Math" charset="0"/>
                            </a:rPr>
                            <m:t>1</m:t>
                          </m:r>
                        </m:num>
                        <m:den>
                          <m:r>
                            <a:rPr kumimoji="1" lang="en-US" altLang="zh-CN" b="0" i="1">
                              <a:latin typeface="Cambria Math" charset="0"/>
                            </a:rPr>
                            <m:t>𝑥</m:t>
                          </m:r>
                        </m:den>
                      </m:f>
                      <m:r>
                        <a:rPr kumimoji="1" lang="zh-CN" altLang="en-US" b="0" i="1">
                          <a:latin typeface="Cambria Math" charset="0"/>
                        </a:rPr>
                        <m:t>，</m:t>
                      </m:r>
                      <m:sSup>
                        <m:sSupPr>
                          <m:ctrlPr>
                            <a:rPr kumimoji="1" lang="en-US" altLang="zh-CN" b="0" i="1">
                              <a:latin typeface="Cambria Math" charset="0"/>
                            </a:rPr>
                          </m:ctrlPr>
                        </m:sSupPr>
                        <m:e>
                          <m:r>
                            <a:rPr kumimoji="1" lang="en-US" altLang="zh-CN" b="0" i="1">
                              <a:latin typeface="Cambria Math" charset="0"/>
                            </a:rPr>
                            <m:t>𝑥</m:t>
                          </m:r>
                        </m:e>
                        <m:sup>
                          <m:r>
                            <a:rPr kumimoji="1" lang="en-US" altLang="zh-CN" b="0" i="1">
                              <a:latin typeface="Cambria Math" charset="0"/>
                            </a:rPr>
                            <m:t>2</m:t>
                          </m:r>
                        </m:sup>
                      </m:sSup>
                      <m:r>
                        <a:rPr kumimoji="1" lang="zh-CN" altLang="en-US" b="0" i="1">
                          <a:latin typeface="Cambria Math" charset="0"/>
                        </a:rPr>
                        <m:t>，</m:t>
                      </m:r>
                      <m:func>
                        <m:funcPr>
                          <m:ctrlPr>
                            <a:rPr kumimoji="1" lang="en-US" altLang="zh-CN" b="0" i="1">
                              <a:latin typeface="Cambria Math" charset="0"/>
                            </a:rPr>
                          </m:ctrlPr>
                        </m:funcPr>
                        <m:fName>
                          <m:r>
                            <m:rPr>
                              <m:sty m:val="p"/>
                            </m:rPr>
                            <a:rPr kumimoji="1" lang="en-US" altLang="zh-CN" b="0" i="0">
                              <a:latin typeface="Cambria Math" charset="0"/>
                            </a:rPr>
                            <m:t>log</m:t>
                          </m:r>
                        </m:fName>
                        <m:e>
                          <m:r>
                            <a:rPr kumimoji="1" lang="en-US" altLang="zh-CN" b="0" i="1">
                              <a:latin typeface="Cambria Math" charset="0"/>
                            </a:rPr>
                            <m:t>𝑥</m:t>
                          </m:r>
                        </m:e>
                      </m:func>
                    </m:oMath>
                  </m:oMathPara>
                </a14:m>
                <a:endParaRPr kumimoji="1" lang="zh-CN" altLang="en-US"/>
              </a:p>
            </p:txBody>
          </p:sp>
        </mc:Choice>
        <mc:Fallback xmlns="">
          <p:sp>
            <p:nvSpPr>
              <p:cNvPr id="4" name="文本框 3"/>
              <p:cNvSpPr txBox="1">
                <a:spLocks noRot="1" noChangeAspect="1" noMove="1" noResize="1" noEditPoints="1" noAdjustHandles="1" noChangeArrowheads="1" noChangeShapeType="1" noTextEdit="1"/>
              </p:cNvSpPr>
              <p:nvPr/>
            </p:nvSpPr>
            <p:spPr>
              <a:xfrm>
                <a:off x="4355976" y="2571750"/>
                <a:ext cx="2168351" cy="6127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987824" y="2693450"/>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a:latin typeface="Cambria Math" charset="0"/>
                        </a:rPr>
                        <m:t>𝑥</m:t>
                      </m:r>
                    </m:oMath>
                  </m:oMathPara>
                </a14:m>
                <a:endParaRPr kumimoji="1" lang="zh-CN" altLang="en-US"/>
              </a:p>
            </p:txBody>
          </p:sp>
        </mc:Choice>
        <mc:Fallback xmlns="">
          <p:sp>
            <p:nvSpPr>
              <p:cNvPr id="5" name="文本框 4"/>
              <p:cNvSpPr txBox="1">
                <a:spLocks noRot="1" noChangeAspect="1" noMove="1" noResize="1" noEditPoints="1" noAdjustHandles="1" noChangeArrowheads="1" noChangeShapeType="1" noTextEdit="1"/>
              </p:cNvSpPr>
              <p:nvPr/>
            </p:nvSpPr>
            <p:spPr>
              <a:xfrm>
                <a:off x="2987824" y="2693450"/>
                <a:ext cx="367985" cy="369332"/>
              </a:xfrm>
              <a:prstGeom prst="rect">
                <a:avLst/>
              </a:prstGeom>
              <a:blipFill rotWithShape="0">
                <a:blip r:embed="rId4"/>
                <a:stretch>
                  <a:fillRect/>
                </a:stretch>
              </a:blipFill>
            </p:spPr>
            <p:txBody>
              <a:bodyPr/>
              <a:lstStyle/>
              <a:p>
                <a:r>
                  <a:rPr lang="zh-CN" altLang="en-US">
                    <a:noFill/>
                  </a:rPr>
                  <a:t> </a:t>
                </a:r>
              </a:p>
            </p:txBody>
          </p:sp>
        </mc:Fallback>
      </mc:AlternateContent>
      <p:sp>
        <p:nvSpPr>
          <p:cNvPr id="6" name="右箭头 5"/>
          <p:cNvSpPr/>
          <p:nvPr/>
        </p:nvSpPr>
        <p:spPr>
          <a:xfrm>
            <a:off x="3567860" y="2761515"/>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662485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p:cNvSpPr>
            <a:spLocks/>
          </p:cNvSpPr>
          <p:nvPr/>
        </p:nvSpPr>
        <p:spPr>
          <a:xfrm>
            <a:off x="1763688" y="411510"/>
            <a:ext cx="6093335"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第四节</a:t>
            </a:r>
            <a:r>
              <a:rPr lang="zh-CN" altLang="en-US" sz="3000" b="1" kern="0" dirty="0">
                <a:solidFill>
                  <a:srgbClr val="C9394A"/>
                </a:solidFill>
                <a:latin typeface="微软雅黑" charset="0"/>
                <a:ea typeface="微软雅黑" charset="0"/>
                <a:cs typeface="微软雅黑" charset="0"/>
              </a:rPr>
              <a:t>：特征处</a:t>
            </a:r>
            <a:r>
              <a:rPr lang="zh-CN" altLang="en-US" sz="3000" b="1" kern="0" dirty="0" smtClean="0">
                <a:solidFill>
                  <a:srgbClr val="C9394A"/>
                </a:solidFill>
                <a:latin typeface="微软雅黑" charset="0"/>
                <a:ea typeface="微软雅黑" charset="0"/>
                <a:cs typeface="微软雅黑" charset="0"/>
              </a:rPr>
              <a:t>理方式</a:t>
            </a:r>
            <a:endParaRPr lang="en-US" altLang="zh-CN" sz="3000" b="1" kern="0" dirty="0" smtClean="0">
              <a:solidFill>
                <a:srgbClr val="C9394A"/>
              </a:solidFill>
              <a:latin typeface="微软雅黑" charset="0"/>
              <a:ea typeface="微软雅黑" charset="0"/>
              <a:cs typeface="微软雅黑" charset="0"/>
            </a:endParaRPr>
          </a:p>
          <a:p>
            <a:pPr lvl="6"/>
            <a:r>
              <a:rPr lang="en-US" altLang="zh-CN" sz="3000" b="1" kern="0" dirty="0" smtClean="0">
                <a:solidFill>
                  <a:srgbClr val="C9394A"/>
                </a:solidFill>
                <a:latin typeface="微软雅黑" charset="0"/>
                <a:ea typeface="微软雅黑" charset="0"/>
                <a:cs typeface="微软雅黑" charset="0"/>
              </a:rPr>
              <a:t>——</a:t>
            </a:r>
            <a:r>
              <a:rPr lang="zh-CN" altLang="en-US" sz="3000" b="1" kern="0" dirty="0">
                <a:solidFill>
                  <a:srgbClr val="C9394A"/>
                </a:solidFill>
                <a:latin typeface="微软雅黑" charset="0"/>
                <a:ea typeface="微软雅黑" charset="0"/>
                <a:cs typeface="微软雅黑" charset="0"/>
              </a:rPr>
              <a:t>特征组合变换</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3710225" y="1427173"/>
            <a:ext cx="1723549"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多项式变换</a:t>
            </a:r>
          </a:p>
        </p:txBody>
      </p:sp>
      <mc:AlternateContent xmlns:mc="http://schemas.openxmlformats.org/markup-compatibility/2006" xmlns:a14="http://schemas.microsoft.com/office/drawing/2010/main">
        <mc:Choice Requires="a14">
          <p:sp>
            <p:nvSpPr>
              <p:cNvPr id="4" name="文本框 3"/>
              <p:cNvSpPr txBox="1"/>
              <p:nvPr/>
            </p:nvSpPr>
            <p:spPr>
              <a:xfrm>
                <a:off x="4355976" y="2693450"/>
                <a:ext cx="18018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a:latin typeface="Cambria Math" charset="0"/>
                        </a:rPr>
                        <m:t>1,</m:t>
                      </m:r>
                      <m:r>
                        <a:rPr kumimoji="1" lang="en-US" altLang="zh-CN" b="0" i="1">
                          <a:latin typeface="Cambria Math" charset="0"/>
                        </a:rPr>
                        <m:t>𝑎</m:t>
                      </m:r>
                      <m:r>
                        <a:rPr kumimoji="1" lang="en-US" altLang="zh-CN" b="0" i="1">
                          <a:latin typeface="Cambria Math" charset="0"/>
                        </a:rPr>
                        <m:t>,</m:t>
                      </m:r>
                      <m:r>
                        <a:rPr kumimoji="1" lang="en-US" altLang="zh-CN" b="0" i="1">
                          <a:latin typeface="Cambria Math" charset="0"/>
                        </a:rPr>
                        <m:t>𝑏</m:t>
                      </m:r>
                      <m:r>
                        <a:rPr kumimoji="1" lang="en-US" altLang="zh-CN" b="0" i="1">
                          <a:latin typeface="Cambria Math" charset="0"/>
                        </a:rPr>
                        <m:t>,</m:t>
                      </m:r>
                      <m:sSup>
                        <m:sSupPr>
                          <m:ctrlPr>
                            <a:rPr kumimoji="1" lang="en-US" altLang="zh-CN" b="0" i="1">
                              <a:latin typeface="Cambria Math" charset="0"/>
                            </a:rPr>
                          </m:ctrlPr>
                        </m:sSupPr>
                        <m:e>
                          <m:r>
                            <a:rPr kumimoji="1" lang="en-US" altLang="zh-CN" b="0" i="1">
                              <a:latin typeface="Cambria Math" charset="0"/>
                            </a:rPr>
                            <m:t>𝑎</m:t>
                          </m:r>
                        </m:e>
                        <m:sup>
                          <m:r>
                            <a:rPr kumimoji="1" lang="en-US" altLang="zh-CN" b="0" i="1">
                              <a:latin typeface="Cambria Math" charset="0"/>
                            </a:rPr>
                            <m:t>2</m:t>
                          </m:r>
                        </m:sup>
                      </m:sSup>
                      <m:r>
                        <a:rPr kumimoji="1" lang="en-US" altLang="zh-CN" b="0" i="1">
                          <a:latin typeface="Cambria Math" charset="0"/>
                        </a:rPr>
                        <m:t>,</m:t>
                      </m:r>
                      <m:sSup>
                        <m:sSupPr>
                          <m:ctrlPr>
                            <a:rPr kumimoji="1" lang="en-US" altLang="zh-CN" b="0" i="1">
                              <a:latin typeface="Cambria Math" charset="0"/>
                            </a:rPr>
                          </m:ctrlPr>
                        </m:sSupPr>
                        <m:e>
                          <m:r>
                            <a:rPr kumimoji="1" lang="en-US" altLang="zh-CN" b="0" i="1">
                              <a:latin typeface="Cambria Math" charset="0"/>
                            </a:rPr>
                            <m:t>𝑏</m:t>
                          </m:r>
                        </m:e>
                        <m:sup>
                          <m:r>
                            <a:rPr kumimoji="1" lang="en-US" altLang="zh-CN" b="0" i="1">
                              <a:latin typeface="Cambria Math" charset="0"/>
                            </a:rPr>
                            <m:t>2</m:t>
                          </m:r>
                        </m:sup>
                      </m:sSup>
                      <m:r>
                        <a:rPr kumimoji="1" lang="en-US" altLang="zh-CN" b="0" i="1">
                          <a:latin typeface="Cambria Math" charset="0"/>
                        </a:rPr>
                        <m:t>,</m:t>
                      </m:r>
                      <m:r>
                        <a:rPr kumimoji="1" lang="en-US" altLang="zh-CN" b="0" i="1">
                          <a:latin typeface="Cambria Math" charset="0"/>
                        </a:rPr>
                        <m:t>𝑎𝑏</m:t>
                      </m:r>
                    </m:oMath>
                  </m:oMathPara>
                </a14:m>
                <a:endParaRPr kumimoji="1" lang="zh-CN" altLang="en-US"/>
              </a:p>
            </p:txBody>
          </p:sp>
        </mc:Choice>
        <mc:Fallback xmlns="">
          <p:sp>
            <p:nvSpPr>
              <p:cNvPr id="4" name="文本框 3"/>
              <p:cNvSpPr txBox="1">
                <a:spLocks noRot="1" noChangeAspect="1" noMove="1" noResize="1" noEditPoints="1" noAdjustHandles="1" noChangeArrowheads="1" noChangeShapeType="1" noTextEdit="1"/>
              </p:cNvSpPr>
              <p:nvPr/>
            </p:nvSpPr>
            <p:spPr>
              <a:xfrm>
                <a:off x="4355976" y="2693450"/>
                <a:ext cx="1801840"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2987824" y="2693450"/>
                <a:ext cx="588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a:latin typeface="Cambria Math" charset="0"/>
                        </a:rPr>
                        <m:t>𝑎</m:t>
                      </m:r>
                      <m:r>
                        <a:rPr kumimoji="1" lang="en-US" altLang="zh-CN" b="0" i="1">
                          <a:latin typeface="Cambria Math" charset="0"/>
                        </a:rPr>
                        <m:t>,</m:t>
                      </m:r>
                      <m:r>
                        <a:rPr kumimoji="1" lang="en-US" altLang="zh-CN" b="0" i="1">
                          <a:latin typeface="Cambria Math" charset="0"/>
                        </a:rPr>
                        <m:t>𝑏</m:t>
                      </m:r>
                    </m:oMath>
                  </m:oMathPara>
                </a14:m>
                <a:endParaRPr kumimoji="1" lang="zh-CN" altLang="en-US"/>
              </a:p>
            </p:txBody>
          </p:sp>
        </mc:Choice>
        <mc:Fallback xmlns="">
          <p:sp>
            <p:nvSpPr>
              <p:cNvPr id="5" name="文本框 4"/>
              <p:cNvSpPr txBox="1">
                <a:spLocks noRot="1" noChangeAspect="1" noMove="1" noResize="1" noEditPoints="1" noAdjustHandles="1" noChangeArrowheads="1" noChangeShapeType="1" noTextEdit="1"/>
              </p:cNvSpPr>
              <p:nvPr/>
            </p:nvSpPr>
            <p:spPr>
              <a:xfrm>
                <a:off x="2987824" y="2693450"/>
                <a:ext cx="588110" cy="369332"/>
              </a:xfrm>
              <a:prstGeom prst="rect">
                <a:avLst/>
              </a:prstGeom>
              <a:blipFill rotWithShape="0">
                <a:blip r:embed="rId4"/>
                <a:stretch>
                  <a:fillRect/>
                </a:stretch>
              </a:blipFill>
            </p:spPr>
            <p:txBody>
              <a:bodyPr/>
              <a:lstStyle/>
              <a:p>
                <a:r>
                  <a:rPr lang="zh-CN" altLang="en-US">
                    <a:noFill/>
                  </a:rPr>
                  <a:t> </a:t>
                </a:r>
              </a:p>
            </p:txBody>
          </p:sp>
        </mc:Fallback>
      </mc:AlternateContent>
      <p:sp>
        <p:nvSpPr>
          <p:cNvPr id="6" name="右箭头 5"/>
          <p:cNvSpPr/>
          <p:nvPr/>
        </p:nvSpPr>
        <p:spPr>
          <a:xfrm>
            <a:off x="3567860" y="2761515"/>
            <a:ext cx="57606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5"/>
          <a:stretch>
            <a:fillRect/>
          </a:stretch>
        </p:blipFill>
        <p:spPr>
          <a:xfrm>
            <a:off x="1945778" y="3362895"/>
            <a:ext cx="5252443" cy="1145127"/>
          </a:xfrm>
          <a:prstGeom prst="rect">
            <a:avLst/>
          </a:prstGeom>
        </p:spPr>
      </p:pic>
    </p:spTree>
    <p:extLst>
      <p:ext uri="{BB962C8B-B14F-4D97-AF65-F5344CB8AC3E}">
        <p14:creationId xmlns:p14="http://schemas.microsoft.com/office/powerpoint/2010/main" val="13943130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72"/>
          <p:cNvGrpSpPr>
            <a:grpSpLocks/>
          </p:cNvGrpSpPr>
          <p:nvPr/>
        </p:nvGrpSpPr>
        <p:grpSpPr bwMode="auto">
          <a:xfrm>
            <a:off x="4034269" y="3999165"/>
            <a:ext cx="4824032" cy="1143823"/>
            <a:chOff x="72" y="2942"/>
            <a:chExt cx="5120" cy="1214"/>
          </a:xfrm>
        </p:grpSpPr>
        <p:grpSp>
          <p:nvGrpSpPr>
            <p:cNvPr id="59" name="Group 4"/>
            <p:cNvGrpSpPr>
              <a:grpSpLocks/>
            </p:cNvGrpSpPr>
            <p:nvPr/>
          </p:nvGrpSpPr>
          <p:grpSpPr bwMode="auto">
            <a:xfrm>
              <a:off x="72" y="2942"/>
              <a:ext cx="1864" cy="1214"/>
              <a:chOff x="226" y="3106"/>
              <a:chExt cx="1864" cy="1214"/>
            </a:xfrm>
          </p:grpSpPr>
          <p:pic>
            <p:nvPicPr>
              <p:cNvPr id="63"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65"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6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bg1">
                      <a:lumMod val="75000"/>
                    </a:schemeClr>
                  </a:solidFill>
                  <a:latin typeface="微软雅黑" panose="020B0503020204020204" pitchFamily="34" charset="-122"/>
                  <a:ea typeface="微软雅黑" panose="020B0503020204020204" pitchFamily="34" charset="-122"/>
                </a:rPr>
                <a:t>五</a:t>
              </a:r>
              <a:r>
                <a:rPr lang="zh-CN" altLang="en-US" sz="2000" b="1" baseline="0" dirty="0" smtClean="0">
                  <a:solidFill>
                    <a:schemeClr val="bg1">
                      <a:lumMod val="7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2" name="Rectangle 134"/>
            <p:cNvSpPr>
              <a:spLocks noChangeArrowheads="1"/>
            </p:cNvSpPr>
            <p:nvPr/>
          </p:nvSpPr>
          <p:spPr bwMode="auto">
            <a:xfrm>
              <a:off x="1481" y="3489"/>
              <a:ext cx="1503"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bg1">
                      <a:lumMod val="75000"/>
                    </a:schemeClr>
                  </a:solidFill>
                  <a:latin typeface="微软雅黑" panose="020B0503020204020204" pitchFamily="34" charset="-122"/>
                  <a:ea typeface="微软雅黑" panose="020B0503020204020204" pitchFamily="34" charset="-122"/>
                </a:rPr>
                <a:t>特征组合变换</a:t>
              </a:r>
              <a:endParaRPr lang="zh-CN" altLang="en-US" sz="1600" b="1" baseline="0" dirty="0">
                <a:solidFill>
                  <a:schemeClr val="bg1">
                    <a:lumMod val="75000"/>
                  </a:schemeClr>
                </a:solidFill>
                <a:latin typeface="微软雅黑" panose="020B0503020204020204" pitchFamily="34" charset="-122"/>
                <a:ea typeface="微软雅黑" panose="020B0503020204020204" pitchFamily="34" charset="-122"/>
              </a:endParaRPr>
            </a:p>
          </p:txBody>
        </p:sp>
      </p:grpSp>
      <p:sp>
        <p:nvSpPr>
          <p:cNvPr id="3" name="流程图: 可选过程 2"/>
          <p:cNvSpPr/>
          <p:nvPr/>
        </p:nvSpPr>
        <p:spPr>
          <a:xfrm>
            <a:off x="1805894" y="2517494"/>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72"/>
          <p:cNvGrpSpPr>
            <a:grpSpLocks/>
          </p:cNvGrpSpPr>
          <p:nvPr/>
        </p:nvGrpSpPr>
        <p:grpSpPr bwMode="auto">
          <a:xfrm>
            <a:off x="4031094" y="3380699"/>
            <a:ext cx="4824032" cy="1143823"/>
            <a:chOff x="72" y="2942"/>
            <a:chExt cx="5120" cy="1214"/>
          </a:xfrm>
        </p:grpSpPr>
        <p:grpSp>
          <p:nvGrpSpPr>
            <p:cNvPr id="48" name="Group 4"/>
            <p:cNvGrpSpPr>
              <a:grpSpLocks/>
            </p:cNvGrpSpPr>
            <p:nvPr/>
          </p:nvGrpSpPr>
          <p:grpSpPr bwMode="auto">
            <a:xfrm>
              <a:off x="72" y="2942"/>
              <a:ext cx="1864" cy="1214"/>
              <a:chOff x="226" y="3106"/>
              <a:chExt cx="1864" cy="1214"/>
            </a:xfrm>
          </p:grpSpPr>
          <p:pic>
            <p:nvPicPr>
              <p:cNvPr id="52"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54"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55"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9"/>
              <p:cNvSpPr>
                <a:spLocks noEditPoints="1"/>
              </p:cNvSpPr>
              <p:nvPr/>
            </p:nvSpPr>
            <p:spPr bwMode="auto">
              <a:xfrm>
                <a:off x="1020" y="3601"/>
                <a:ext cx="208" cy="351"/>
              </a:xfrm>
              <a:custGeom>
                <a:avLst/>
                <a:gdLst>
                  <a:gd name="T0" fmla="*/ 175 w 208"/>
                  <a:gd name="T1" fmla="*/ 0 h 351"/>
                  <a:gd name="T2" fmla="*/ 175 w 208"/>
                  <a:gd name="T3" fmla="*/ 226 h 351"/>
                  <a:gd name="T4" fmla="*/ 208 w 208"/>
                  <a:gd name="T5" fmla="*/ 226 h 351"/>
                  <a:gd name="T6" fmla="*/ 208 w 208"/>
                  <a:gd name="T7" fmla="*/ 281 h 351"/>
                  <a:gd name="T8" fmla="*/ 175 w 208"/>
                  <a:gd name="T9" fmla="*/ 281 h 351"/>
                  <a:gd name="T10" fmla="*/ 175 w 208"/>
                  <a:gd name="T11" fmla="*/ 351 h 351"/>
                  <a:gd name="T12" fmla="*/ 111 w 208"/>
                  <a:gd name="T13" fmla="*/ 351 h 351"/>
                  <a:gd name="T14" fmla="*/ 111 w 208"/>
                  <a:gd name="T15" fmla="*/ 281 h 351"/>
                  <a:gd name="T16" fmla="*/ 0 w 208"/>
                  <a:gd name="T17" fmla="*/ 281 h 351"/>
                  <a:gd name="T18" fmla="*/ 0 w 208"/>
                  <a:gd name="T19" fmla="*/ 217 h 351"/>
                  <a:gd name="T20" fmla="*/ 99 w 208"/>
                  <a:gd name="T21" fmla="*/ 0 h 351"/>
                  <a:gd name="T22" fmla="*/ 175 w 208"/>
                  <a:gd name="T23" fmla="*/ 0 h 351"/>
                  <a:gd name="T24" fmla="*/ 111 w 208"/>
                  <a:gd name="T25" fmla="*/ 80 h 351"/>
                  <a:gd name="T26" fmla="*/ 47 w 208"/>
                  <a:gd name="T27" fmla="*/ 226 h 351"/>
                  <a:gd name="T28" fmla="*/ 111 w 208"/>
                  <a:gd name="T29" fmla="*/ 226 h 351"/>
                  <a:gd name="T30" fmla="*/ 111 w 208"/>
                  <a:gd name="T31" fmla="*/ 80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8" h="351">
                    <a:moveTo>
                      <a:pt x="175" y="0"/>
                    </a:moveTo>
                    <a:lnTo>
                      <a:pt x="175" y="226"/>
                    </a:lnTo>
                    <a:lnTo>
                      <a:pt x="208" y="226"/>
                    </a:lnTo>
                    <a:lnTo>
                      <a:pt x="208" y="281"/>
                    </a:lnTo>
                    <a:lnTo>
                      <a:pt x="175" y="281"/>
                    </a:lnTo>
                    <a:lnTo>
                      <a:pt x="175" y="351"/>
                    </a:lnTo>
                    <a:lnTo>
                      <a:pt x="111" y="351"/>
                    </a:lnTo>
                    <a:lnTo>
                      <a:pt x="111" y="281"/>
                    </a:lnTo>
                    <a:lnTo>
                      <a:pt x="0" y="281"/>
                    </a:lnTo>
                    <a:lnTo>
                      <a:pt x="0" y="217"/>
                    </a:lnTo>
                    <a:lnTo>
                      <a:pt x="99" y="0"/>
                    </a:lnTo>
                    <a:lnTo>
                      <a:pt x="175" y="0"/>
                    </a:lnTo>
                    <a:close/>
                    <a:moveTo>
                      <a:pt x="111" y="80"/>
                    </a:moveTo>
                    <a:lnTo>
                      <a:pt x="47" y="226"/>
                    </a:lnTo>
                    <a:lnTo>
                      <a:pt x="111" y="226"/>
                    </a:lnTo>
                    <a:lnTo>
                      <a:pt x="111"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4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bg1">
                      <a:lumMod val="75000"/>
                    </a:schemeClr>
                  </a:solidFill>
                  <a:latin typeface="微软雅黑" panose="020B0503020204020204" pitchFamily="34" charset="-122"/>
                  <a:ea typeface="微软雅黑" panose="020B0503020204020204" pitchFamily="34" charset="-122"/>
                </a:rPr>
                <a:t>四</a:t>
              </a:r>
              <a:r>
                <a:rPr lang="zh-CN" altLang="en-US" sz="2000" b="1" baseline="0" dirty="0" smtClean="0">
                  <a:solidFill>
                    <a:schemeClr val="bg1">
                      <a:lumMod val="7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51" name="Rectangle 134"/>
            <p:cNvSpPr>
              <a:spLocks noChangeArrowheads="1"/>
            </p:cNvSpPr>
            <p:nvPr/>
          </p:nvSpPr>
          <p:spPr bwMode="auto">
            <a:xfrm>
              <a:off x="1481" y="3489"/>
              <a:ext cx="1285"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bg1">
                      <a:lumMod val="75000"/>
                    </a:schemeClr>
                  </a:solidFill>
                  <a:latin typeface="微软雅黑" panose="020B0503020204020204" pitchFamily="34" charset="-122"/>
                  <a:ea typeface="微软雅黑" panose="020B0503020204020204" pitchFamily="34" charset="-122"/>
                </a:rPr>
                <a:t>缺失值填充</a:t>
              </a:r>
              <a:endParaRPr lang="zh-CN" altLang="en-US" sz="1600" b="1" baseline="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10" name="Group 71"/>
          <p:cNvGrpSpPr>
            <a:grpSpLocks/>
          </p:cNvGrpSpPr>
          <p:nvPr/>
        </p:nvGrpSpPr>
        <p:grpSpPr bwMode="auto">
          <a:xfrm>
            <a:off x="4031092" y="2769609"/>
            <a:ext cx="4763732" cy="1143823"/>
            <a:chOff x="68" y="2289"/>
            <a:chExt cx="5056" cy="1214"/>
          </a:xfrm>
        </p:grpSpPr>
        <p:pic>
          <p:nvPicPr>
            <p:cNvPr id="3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15" y="400"/>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10"/>
            <p:cNvGrpSpPr>
              <a:grpSpLocks/>
            </p:cNvGrpSpPr>
            <p:nvPr/>
          </p:nvGrpSpPr>
          <p:grpSpPr bwMode="auto">
            <a:xfrm>
              <a:off x="68" y="2289"/>
              <a:ext cx="1864" cy="1214"/>
              <a:chOff x="411" y="2818"/>
              <a:chExt cx="1864" cy="1214"/>
            </a:xfrm>
          </p:grpSpPr>
          <p:pic>
            <p:nvPicPr>
              <p:cNvPr id="43" name="Picture 11"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0" y="2818"/>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12"/>
              <p:cNvSpPr>
                <a:spLocks/>
              </p:cNvSpPr>
              <p:nvPr/>
            </p:nvSpPr>
            <p:spPr bwMode="auto">
              <a:xfrm>
                <a:off x="1014" y="3026"/>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45" name="Freeform 13"/>
              <p:cNvSpPr>
                <a:spLocks/>
              </p:cNvSpPr>
              <p:nvPr/>
            </p:nvSpPr>
            <p:spPr bwMode="auto">
              <a:xfrm>
                <a:off x="1014" y="3031"/>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4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136" y="2293"/>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15"/>
              <p:cNvSpPr>
                <a:spLocks/>
              </p:cNvSpPr>
              <p:nvPr/>
            </p:nvSpPr>
            <p:spPr bwMode="auto">
              <a:xfrm>
                <a:off x="1247" y="3312"/>
                <a:ext cx="196" cy="368"/>
              </a:xfrm>
              <a:custGeom>
                <a:avLst/>
                <a:gdLst>
                  <a:gd name="T0" fmla="*/ 139 w 83"/>
                  <a:gd name="T1" fmla="*/ 351 h 156"/>
                  <a:gd name="T2" fmla="*/ 184 w 83"/>
                  <a:gd name="T3" fmla="*/ 351 h 156"/>
                  <a:gd name="T4" fmla="*/ 302 w 83"/>
                  <a:gd name="T5" fmla="*/ 212 h 156"/>
                  <a:gd name="T6" fmla="*/ 222 w 83"/>
                  <a:gd name="T7" fmla="*/ 123 h 156"/>
                  <a:gd name="T8" fmla="*/ 139 w 83"/>
                  <a:gd name="T9" fmla="*/ 222 h 156"/>
                  <a:gd name="T10" fmla="*/ 139 w 83"/>
                  <a:gd name="T11" fmla="*/ 250 h 156"/>
                  <a:gd name="T12" fmla="*/ 0 w 83"/>
                  <a:gd name="T13" fmla="*/ 250 h 156"/>
                  <a:gd name="T14" fmla="*/ 0 w 83"/>
                  <a:gd name="T15" fmla="*/ 217 h 156"/>
                  <a:gd name="T16" fmla="*/ 222 w 83"/>
                  <a:gd name="T17" fmla="*/ 0 h 156"/>
                  <a:gd name="T18" fmla="*/ 451 w 83"/>
                  <a:gd name="T19" fmla="*/ 205 h 156"/>
                  <a:gd name="T20" fmla="*/ 328 w 83"/>
                  <a:gd name="T21" fmla="*/ 401 h 156"/>
                  <a:gd name="T22" fmla="*/ 463 w 83"/>
                  <a:gd name="T23" fmla="*/ 611 h 156"/>
                  <a:gd name="T24" fmla="*/ 217 w 83"/>
                  <a:gd name="T25" fmla="*/ 868 h 156"/>
                  <a:gd name="T26" fmla="*/ 0 w 83"/>
                  <a:gd name="T27" fmla="*/ 639 h 156"/>
                  <a:gd name="T28" fmla="*/ 0 w 83"/>
                  <a:gd name="T29" fmla="*/ 590 h 156"/>
                  <a:gd name="T30" fmla="*/ 139 w 83"/>
                  <a:gd name="T31" fmla="*/ 590 h 156"/>
                  <a:gd name="T32" fmla="*/ 139 w 83"/>
                  <a:gd name="T33" fmla="*/ 618 h 156"/>
                  <a:gd name="T34" fmla="*/ 222 w 83"/>
                  <a:gd name="T35" fmla="*/ 741 h 156"/>
                  <a:gd name="T36" fmla="*/ 307 w 83"/>
                  <a:gd name="T37" fmla="*/ 606 h 156"/>
                  <a:gd name="T38" fmla="*/ 205 w 83"/>
                  <a:gd name="T39" fmla="*/ 462 h 156"/>
                  <a:gd name="T40" fmla="*/ 139 w 83"/>
                  <a:gd name="T41" fmla="*/ 462 h 156"/>
                  <a:gd name="T42" fmla="*/ 139 w 83"/>
                  <a:gd name="T43" fmla="*/ 351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156">
                    <a:moveTo>
                      <a:pt x="25" y="63"/>
                    </a:moveTo>
                    <a:cubicBezTo>
                      <a:pt x="33" y="63"/>
                      <a:pt x="33" y="63"/>
                      <a:pt x="33" y="63"/>
                    </a:cubicBezTo>
                    <a:cubicBezTo>
                      <a:pt x="52" y="63"/>
                      <a:pt x="54" y="48"/>
                      <a:pt x="54" y="38"/>
                    </a:cubicBezTo>
                    <a:cubicBezTo>
                      <a:pt x="54" y="28"/>
                      <a:pt x="50" y="22"/>
                      <a:pt x="40" y="22"/>
                    </a:cubicBezTo>
                    <a:cubicBezTo>
                      <a:pt x="31" y="22"/>
                      <a:pt x="25" y="29"/>
                      <a:pt x="25" y="40"/>
                    </a:cubicBezTo>
                    <a:cubicBezTo>
                      <a:pt x="25" y="45"/>
                      <a:pt x="25" y="45"/>
                      <a:pt x="25" y="45"/>
                    </a:cubicBezTo>
                    <a:cubicBezTo>
                      <a:pt x="0" y="45"/>
                      <a:pt x="0" y="45"/>
                      <a:pt x="0" y="45"/>
                    </a:cubicBezTo>
                    <a:cubicBezTo>
                      <a:pt x="0" y="39"/>
                      <a:pt x="0" y="39"/>
                      <a:pt x="0" y="39"/>
                    </a:cubicBezTo>
                    <a:cubicBezTo>
                      <a:pt x="0" y="16"/>
                      <a:pt x="15" y="0"/>
                      <a:pt x="40" y="0"/>
                    </a:cubicBezTo>
                    <a:cubicBezTo>
                      <a:pt x="65" y="0"/>
                      <a:pt x="81" y="14"/>
                      <a:pt x="81" y="37"/>
                    </a:cubicBezTo>
                    <a:cubicBezTo>
                      <a:pt x="81" y="57"/>
                      <a:pt x="73" y="67"/>
                      <a:pt x="59" y="72"/>
                    </a:cubicBezTo>
                    <a:cubicBezTo>
                      <a:pt x="75" y="75"/>
                      <a:pt x="83" y="88"/>
                      <a:pt x="83" y="110"/>
                    </a:cubicBezTo>
                    <a:cubicBezTo>
                      <a:pt x="83" y="143"/>
                      <a:pt x="67" y="156"/>
                      <a:pt x="39" y="156"/>
                    </a:cubicBezTo>
                    <a:cubicBezTo>
                      <a:pt x="11" y="156"/>
                      <a:pt x="0" y="138"/>
                      <a:pt x="0" y="115"/>
                    </a:cubicBezTo>
                    <a:cubicBezTo>
                      <a:pt x="0" y="106"/>
                      <a:pt x="0" y="106"/>
                      <a:pt x="0" y="106"/>
                    </a:cubicBezTo>
                    <a:cubicBezTo>
                      <a:pt x="25" y="106"/>
                      <a:pt x="25" y="106"/>
                      <a:pt x="25" y="106"/>
                    </a:cubicBezTo>
                    <a:cubicBezTo>
                      <a:pt x="25" y="111"/>
                      <a:pt x="25" y="111"/>
                      <a:pt x="25" y="111"/>
                    </a:cubicBezTo>
                    <a:cubicBezTo>
                      <a:pt x="25" y="124"/>
                      <a:pt x="29" y="133"/>
                      <a:pt x="40" y="133"/>
                    </a:cubicBezTo>
                    <a:cubicBezTo>
                      <a:pt x="54" y="133"/>
                      <a:pt x="55" y="123"/>
                      <a:pt x="55" y="109"/>
                    </a:cubicBezTo>
                    <a:cubicBezTo>
                      <a:pt x="55" y="90"/>
                      <a:pt x="50" y="83"/>
                      <a:pt x="37" y="83"/>
                    </a:cubicBezTo>
                    <a:cubicBezTo>
                      <a:pt x="25" y="83"/>
                      <a:pt x="25" y="83"/>
                      <a:pt x="25" y="83"/>
                    </a:cubicBezTo>
                    <a:lnTo>
                      <a:pt x="2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1" name="Rectangle 134"/>
            <p:cNvSpPr>
              <a:spLocks noChangeArrowheads="1"/>
            </p:cNvSpPr>
            <p:nvPr/>
          </p:nvSpPr>
          <p:spPr bwMode="auto">
            <a:xfrm>
              <a:off x="1473" y="2485"/>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bg1">
                      <a:lumMod val="75000"/>
                    </a:schemeClr>
                  </a:solidFill>
                  <a:latin typeface="微软雅黑" panose="020B0503020204020204" pitchFamily="34" charset="-122"/>
                  <a:ea typeface="微软雅黑" panose="020B0503020204020204" pitchFamily="34" charset="-122"/>
                </a:rPr>
                <a:t>三</a:t>
              </a:r>
              <a:r>
                <a:rPr lang="zh-CN" altLang="en-US" sz="2000" b="1" baseline="0" dirty="0" smtClean="0">
                  <a:solidFill>
                    <a:schemeClr val="bg1">
                      <a:lumMod val="7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42" name="Rectangle 134"/>
            <p:cNvSpPr>
              <a:spLocks noChangeArrowheads="1"/>
            </p:cNvSpPr>
            <p:nvPr/>
          </p:nvSpPr>
          <p:spPr bwMode="auto">
            <a:xfrm>
              <a:off x="1465" y="2809"/>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baseline="0" dirty="0">
                  <a:solidFill>
                    <a:schemeClr val="bg1">
                      <a:lumMod val="75000"/>
                    </a:schemeClr>
                  </a:solidFill>
                  <a:latin typeface="微软雅黑" panose="020B0503020204020204" pitchFamily="34" charset="-122"/>
                  <a:ea typeface="微软雅黑" panose="020B0503020204020204" pitchFamily="34" charset="-122"/>
                </a:rPr>
                <a:t>离散特征哑编码</a:t>
              </a:r>
            </a:p>
          </p:txBody>
        </p:sp>
      </p:grpSp>
      <p:grpSp>
        <p:nvGrpSpPr>
          <p:cNvPr id="11" name="Group 70"/>
          <p:cNvGrpSpPr>
            <a:grpSpLocks/>
          </p:cNvGrpSpPr>
          <p:nvPr/>
        </p:nvGrpSpPr>
        <p:grpSpPr bwMode="auto">
          <a:xfrm>
            <a:off x="4068782" y="2169518"/>
            <a:ext cx="4786344" cy="1143823"/>
            <a:chOff x="112" y="1644"/>
            <a:chExt cx="5080" cy="1214"/>
          </a:xfrm>
        </p:grpSpPr>
        <p:pic>
          <p:nvPicPr>
            <p:cNvPr id="2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242"/>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6"/>
            <p:cNvGrpSpPr>
              <a:grpSpLocks/>
            </p:cNvGrpSpPr>
            <p:nvPr/>
          </p:nvGrpSpPr>
          <p:grpSpPr bwMode="auto">
            <a:xfrm>
              <a:off x="112" y="1644"/>
              <a:ext cx="1864" cy="1214"/>
              <a:chOff x="0" y="2251"/>
              <a:chExt cx="1864" cy="1214"/>
            </a:xfrm>
          </p:grpSpPr>
          <p:grpSp>
            <p:nvGrpSpPr>
              <p:cNvPr id="33" name="Group 17"/>
              <p:cNvGrpSpPr>
                <a:grpSpLocks/>
              </p:cNvGrpSpPr>
              <p:nvPr/>
            </p:nvGrpSpPr>
            <p:grpSpPr bwMode="auto">
              <a:xfrm>
                <a:off x="377" y="2251"/>
                <a:ext cx="1007" cy="1214"/>
                <a:chOff x="377" y="2251"/>
                <a:chExt cx="1007" cy="1214"/>
              </a:xfrm>
            </p:grpSpPr>
            <p:pic>
              <p:nvPicPr>
                <p:cNvPr id="35" name="Picture 18"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7" y="225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9"/>
                <p:cNvSpPr>
                  <a:spLocks/>
                </p:cNvSpPr>
                <p:nvPr/>
              </p:nvSpPr>
              <p:spPr bwMode="auto">
                <a:xfrm>
                  <a:off x="561" y="245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7" name="Freeform 20"/>
                <p:cNvSpPr>
                  <a:spLocks/>
                </p:cNvSpPr>
                <p:nvPr/>
              </p:nvSpPr>
              <p:spPr bwMode="auto">
                <a:xfrm>
                  <a:off x="561" y="246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8" name="Freeform 21"/>
                <p:cNvSpPr>
                  <a:spLocks/>
                </p:cNvSpPr>
                <p:nvPr/>
              </p:nvSpPr>
              <p:spPr bwMode="auto">
                <a:xfrm>
                  <a:off x="794" y="2727"/>
                  <a:ext cx="205" cy="359"/>
                </a:xfrm>
                <a:custGeom>
                  <a:avLst/>
                  <a:gdLst>
                    <a:gd name="T0" fmla="*/ 250 w 87"/>
                    <a:gd name="T1" fmla="*/ 0 h 152"/>
                    <a:gd name="T2" fmla="*/ 12 w 87"/>
                    <a:gd name="T3" fmla="*/ 257 h 152"/>
                    <a:gd name="T4" fmla="*/ 12 w 87"/>
                    <a:gd name="T5" fmla="*/ 302 h 152"/>
                    <a:gd name="T6" fmla="*/ 160 w 87"/>
                    <a:gd name="T7" fmla="*/ 302 h 152"/>
                    <a:gd name="T8" fmla="*/ 160 w 87"/>
                    <a:gd name="T9" fmla="*/ 257 h 152"/>
                    <a:gd name="T10" fmla="*/ 250 w 87"/>
                    <a:gd name="T11" fmla="*/ 128 h 152"/>
                    <a:gd name="T12" fmla="*/ 332 w 87"/>
                    <a:gd name="T13" fmla="*/ 234 h 152"/>
                    <a:gd name="T14" fmla="*/ 245 w 87"/>
                    <a:gd name="T15" fmla="*/ 397 h 152"/>
                    <a:gd name="T16" fmla="*/ 0 w 87"/>
                    <a:gd name="T17" fmla="*/ 808 h 152"/>
                    <a:gd name="T18" fmla="*/ 0 w 87"/>
                    <a:gd name="T19" fmla="*/ 848 h 152"/>
                    <a:gd name="T20" fmla="*/ 462 w 87"/>
                    <a:gd name="T21" fmla="*/ 848 h 152"/>
                    <a:gd name="T22" fmla="*/ 462 w 87"/>
                    <a:gd name="T23" fmla="*/ 720 h 152"/>
                    <a:gd name="T24" fmla="*/ 172 w 87"/>
                    <a:gd name="T25" fmla="*/ 720 h 152"/>
                    <a:gd name="T26" fmla="*/ 372 w 87"/>
                    <a:gd name="T27" fmla="*/ 468 h 152"/>
                    <a:gd name="T28" fmla="*/ 483 w 87"/>
                    <a:gd name="T29" fmla="*/ 222 h 152"/>
                    <a:gd name="T30" fmla="*/ 250 w 87"/>
                    <a:gd name="T31" fmla="*/ 0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 h="152">
                      <a:moveTo>
                        <a:pt x="45" y="0"/>
                      </a:moveTo>
                      <a:cubicBezTo>
                        <a:pt x="24" y="0"/>
                        <a:pt x="2" y="14"/>
                        <a:pt x="2" y="46"/>
                      </a:cubicBezTo>
                      <a:cubicBezTo>
                        <a:pt x="2" y="54"/>
                        <a:pt x="2" y="54"/>
                        <a:pt x="2" y="54"/>
                      </a:cubicBezTo>
                      <a:cubicBezTo>
                        <a:pt x="29" y="54"/>
                        <a:pt x="29" y="54"/>
                        <a:pt x="29" y="54"/>
                      </a:cubicBezTo>
                      <a:cubicBezTo>
                        <a:pt x="29" y="46"/>
                        <a:pt x="29" y="46"/>
                        <a:pt x="29" y="46"/>
                      </a:cubicBezTo>
                      <a:cubicBezTo>
                        <a:pt x="29" y="29"/>
                        <a:pt x="35" y="23"/>
                        <a:pt x="45" y="23"/>
                      </a:cubicBezTo>
                      <a:cubicBezTo>
                        <a:pt x="54" y="23"/>
                        <a:pt x="60" y="28"/>
                        <a:pt x="60" y="42"/>
                      </a:cubicBezTo>
                      <a:cubicBezTo>
                        <a:pt x="60" y="52"/>
                        <a:pt x="57" y="58"/>
                        <a:pt x="44" y="71"/>
                      </a:cubicBezTo>
                      <a:cubicBezTo>
                        <a:pt x="32" y="83"/>
                        <a:pt x="0" y="103"/>
                        <a:pt x="0" y="145"/>
                      </a:cubicBezTo>
                      <a:cubicBezTo>
                        <a:pt x="0" y="152"/>
                        <a:pt x="0" y="152"/>
                        <a:pt x="0" y="152"/>
                      </a:cubicBezTo>
                      <a:cubicBezTo>
                        <a:pt x="83" y="152"/>
                        <a:pt x="83" y="152"/>
                        <a:pt x="83" y="152"/>
                      </a:cubicBezTo>
                      <a:cubicBezTo>
                        <a:pt x="83" y="129"/>
                        <a:pt x="83" y="129"/>
                        <a:pt x="83" y="129"/>
                      </a:cubicBezTo>
                      <a:cubicBezTo>
                        <a:pt x="31" y="129"/>
                        <a:pt x="31" y="129"/>
                        <a:pt x="31" y="129"/>
                      </a:cubicBezTo>
                      <a:cubicBezTo>
                        <a:pt x="33" y="111"/>
                        <a:pt x="51" y="99"/>
                        <a:pt x="67" y="84"/>
                      </a:cubicBezTo>
                      <a:cubicBezTo>
                        <a:pt x="80" y="72"/>
                        <a:pt x="87" y="56"/>
                        <a:pt x="87" y="40"/>
                      </a:cubicBezTo>
                      <a:cubicBezTo>
                        <a:pt x="87" y="15"/>
                        <a:pt x="68" y="0"/>
                        <a:pt x="45" y="0"/>
                      </a:cubicBezTo>
                    </a:path>
                  </a:pathLst>
                </a:custGeom>
                <a:solidFill>
                  <a:schemeClr val="bg1">
                    <a:alpha val="90000"/>
                  </a:scheme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3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725" y="1732"/>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134"/>
            <p:cNvSpPr>
              <a:spLocks noChangeArrowheads="1"/>
            </p:cNvSpPr>
            <p:nvPr/>
          </p:nvSpPr>
          <p:spPr bwMode="auto">
            <a:xfrm>
              <a:off x="1482" y="1850"/>
              <a:ext cx="1014"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bg1">
                      <a:lumMod val="75000"/>
                    </a:schemeClr>
                  </a:solidFill>
                  <a:latin typeface="微软雅黑" panose="020B0503020204020204" pitchFamily="34" charset="-122"/>
                  <a:ea typeface="微软雅黑" panose="020B0503020204020204" pitchFamily="34" charset="-122"/>
                </a:rPr>
                <a:t>二</a:t>
              </a:r>
              <a:r>
                <a:rPr lang="zh-CN" altLang="en-US" sz="2000" b="1" baseline="0" dirty="0" smtClean="0">
                  <a:solidFill>
                    <a:schemeClr val="bg1">
                      <a:lumMod val="7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2" name="Rectangle 134"/>
            <p:cNvSpPr>
              <a:spLocks noChangeArrowheads="1"/>
            </p:cNvSpPr>
            <p:nvPr/>
          </p:nvSpPr>
          <p:spPr bwMode="auto">
            <a:xfrm>
              <a:off x="1474" y="2174"/>
              <a:ext cx="1720"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bg1">
                      <a:lumMod val="75000"/>
                    </a:schemeClr>
                  </a:solidFill>
                  <a:latin typeface="微软雅黑" panose="020B0503020204020204" pitchFamily="34" charset="-122"/>
                  <a:ea typeface="微软雅黑" panose="020B0503020204020204" pitchFamily="34" charset="-122"/>
                </a:rPr>
                <a:t>连续特征离散化</a:t>
              </a:r>
              <a:endParaRPr lang="zh-CN" altLang="en-US" sz="1600" b="1" baseline="0" dirty="0">
                <a:solidFill>
                  <a:schemeClr val="bg1">
                    <a:lumMod val="75000"/>
                  </a:schemeClr>
                </a:solidFill>
                <a:latin typeface="微软雅黑" panose="020B0503020204020204" pitchFamily="34" charset="-122"/>
                <a:ea typeface="微软雅黑" panose="020B0503020204020204" pitchFamily="34" charset="-122"/>
              </a:endParaRPr>
            </a:p>
          </p:txBody>
        </p:sp>
      </p:grpSp>
      <p:grpSp>
        <p:nvGrpSpPr>
          <p:cNvPr id="12" name="Group 69"/>
          <p:cNvGrpSpPr>
            <a:grpSpLocks/>
          </p:cNvGrpSpPr>
          <p:nvPr/>
        </p:nvGrpSpPr>
        <p:grpSpPr bwMode="auto">
          <a:xfrm>
            <a:off x="4068783" y="1566946"/>
            <a:ext cx="4679876" cy="1143823"/>
            <a:chOff x="112" y="997"/>
            <a:chExt cx="4967" cy="1214"/>
          </a:xfrm>
        </p:grpSpPr>
        <p:grpSp>
          <p:nvGrpSpPr>
            <p:cNvPr id="19" name="Group 23"/>
            <p:cNvGrpSpPr>
              <a:grpSpLocks/>
            </p:cNvGrpSpPr>
            <p:nvPr/>
          </p:nvGrpSpPr>
          <p:grpSpPr bwMode="auto">
            <a:xfrm>
              <a:off x="112" y="997"/>
              <a:ext cx="1864" cy="1214"/>
              <a:chOff x="317" y="913"/>
              <a:chExt cx="1864" cy="1214"/>
            </a:xfrm>
          </p:grpSpPr>
          <p:grpSp>
            <p:nvGrpSpPr>
              <p:cNvPr id="23" name="Group 24"/>
              <p:cNvGrpSpPr>
                <a:grpSpLocks/>
              </p:cNvGrpSpPr>
              <p:nvPr/>
            </p:nvGrpSpPr>
            <p:grpSpPr bwMode="auto">
              <a:xfrm>
                <a:off x="694" y="913"/>
                <a:ext cx="1007" cy="1214"/>
                <a:chOff x="798" y="291"/>
                <a:chExt cx="1007" cy="1214"/>
              </a:xfrm>
            </p:grpSpPr>
            <p:pic>
              <p:nvPicPr>
                <p:cNvPr id="25"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7"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8" name="Freeform 28"/>
                <p:cNvSpPr>
                  <a:spLocks/>
                </p:cNvSpPr>
                <p:nvPr/>
              </p:nvSpPr>
              <p:spPr bwMode="auto">
                <a:xfrm>
                  <a:off x="1209" y="747"/>
                  <a:ext cx="146" cy="352"/>
                </a:xfrm>
                <a:custGeom>
                  <a:avLst/>
                  <a:gdLst>
                    <a:gd name="T0" fmla="*/ 344 w 62"/>
                    <a:gd name="T1" fmla="*/ 0 h 149"/>
                    <a:gd name="T2" fmla="*/ 344 w 62"/>
                    <a:gd name="T3" fmla="*/ 832 h 149"/>
                    <a:gd name="T4" fmla="*/ 193 w 62"/>
                    <a:gd name="T5" fmla="*/ 832 h 149"/>
                    <a:gd name="T6" fmla="*/ 193 w 62"/>
                    <a:gd name="T7" fmla="*/ 258 h 149"/>
                    <a:gd name="T8" fmla="*/ 0 w 62"/>
                    <a:gd name="T9" fmla="*/ 258 h 149"/>
                    <a:gd name="T10" fmla="*/ 0 w 62"/>
                    <a:gd name="T11" fmla="*/ 144 h 149"/>
                    <a:gd name="T12" fmla="*/ 21 w 62"/>
                    <a:gd name="T13" fmla="*/ 144 h 149"/>
                    <a:gd name="T14" fmla="*/ 233 w 62"/>
                    <a:gd name="T15" fmla="*/ 0 h 149"/>
                    <a:gd name="T16" fmla="*/ 344 w 62"/>
                    <a:gd name="T17" fmla="*/ 0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149">
                      <a:moveTo>
                        <a:pt x="62" y="0"/>
                      </a:moveTo>
                      <a:cubicBezTo>
                        <a:pt x="62" y="149"/>
                        <a:pt x="62" y="149"/>
                        <a:pt x="62" y="149"/>
                      </a:cubicBezTo>
                      <a:cubicBezTo>
                        <a:pt x="35" y="149"/>
                        <a:pt x="35" y="149"/>
                        <a:pt x="35" y="149"/>
                      </a:cubicBezTo>
                      <a:cubicBezTo>
                        <a:pt x="35" y="46"/>
                        <a:pt x="35" y="46"/>
                        <a:pt x="35" y="46"/>
                      </a:cubicBezTo>
                      <a:cubicBezTo>
                        <a:pt x="0" y="46"/>
                        <a:pt x="0" y="46"/>
                        <a:pt x="0" y="46"/>
                      </a:cubicBezTo>
                      <a:cubicBezTo>
                        <a:pt x="0" y="26"/>
                        <a:pt x="0" y="26"/>
                        <a:pt x="0" y="26"/>
                      </a:cubicBezTo>
                      <a:cubicBezTo>
                        <a:pt x="4" y="26"/>
                        <a:pt x="4" y="26"/>
                        <a:pt x="4" y="26"/>
                      </a:cubicBezTo>
                      <a:cubicBezTo>
                        <a:pt x="27" y="26"/>
                        <a:pt x="39" y="14"/>
                        <a:pt x="42" y="0"/>
                      </a:cubicBezTo>
                      <a:lnTo>
                        <a:pt x="6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3">
                        <a:lumMod val="75000"/>
                      </a:schemeClr>
                    </a:solidFill>
                    <a:latin typeface="微软雅黑" panose="020B0503020204020204" pitchFamily="34" charset="-122"/>
                    <a:ea typeface="微软雅黑" panose="020B0503020204020204" pitchFamily="34" charset="-122"/>
                  </a:endParaRPr>
                </a:p>
              </p:txBody>
            </p:sp>
          </p:grpSp>
          <p:pic>
            <p:nvPicPr>
              <p:cNvPr id="2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一节</a:t>
              </a:r>
              <a:endPar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22" name="Rectangle 134"/>
            <p:cNvSpPr>
              <a:spLocks noChangeArrowheads="1"/>
            </p:cNvSpPr>
            <p:nvPr/>
          </p:nvSpPr>
          <p:spPr bwMode="auto">
            <a:xfrm>
              <a:off x="1474" y="1493"/>
              <a:ext cx="1067"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无量纲化</a:t>
              </a:r>
              <a:endParaRPr lang="zh-CN" altLang="en-US" sz="16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18" name="WordArt 15"/>
          <p:cNvSpPr>
            <a:spLocks noChangeArrowheads="1" noChangeShapeType="1" noTextEdit="1"/>
          </p:cNvSpPr>
          <p:nvPr/>
        </p:nvSpPr>
        <p:spPr bwMode="auto">
          <a:xfrm>
            <a:off x="7668344" y="781443"/>
            <a:ext cx="753725" cy="333057"/>
          </a:xfrm>
          <a:prstGeom prst="rect">
            <a:avLst/>
          </a:prstGeom>
        </p:spPr>
        <p:txBody>
          <a:bodyPr wrap="none" numCol="1" fromWordArt="1">
            <a:prstTxWarp prst="textDeflate">
              <a:avLst>
                <a:gd name="adj" fmla="val 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kern="10" dirty="0">
                <a:ln w="9525">
                  <a:solidFill>
                    <a:srgbClr val="4D4D4D"/>
                  </a:solidFill>
                  <a:round/>
                  <a:headEnd/>
                  <a:tailEnd/>
                </a:ln>
                <a:solidFill>
                  <a:srgbClr val="4D4D4D"/>
                </a:solidFill>
                <a:effectLst>
                  <a:outerShdw dist="35921" dir="2700000" algn="ctr" rotWithShape="0">
                    <a:srgbClr val="868686">
                      <a:alpha val="50000"/>
                    </a:srgbClr>
                  </a:outerShdw>
                </a:effectLst>
                <a:latin typeface="黑体"/>
                <a:ea typeface="黑体"/>
              </a:rPr>
              <a:t>目录</a:t>
            </a:r>
          </a:p>
        </p:txBody>
      </p:sp>
      <p:sp>
        <p:nvSpPr>
          <p:cNvPr id="57" name="矩形"/>
          <p:cNvSpPr>
            <a:spLocks/>
          </p:cNvSpPr>
          <p:nvPr/>
        </p:nvSpPr>
        <p:spPr>
          <a:xfrm>
            <a:off x="2271245" y="444461"/>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algn="ctr"/>
            <a:r>
              <a:rPr lang="zh-CN" altLang="en-US" sz="3000" b="1" kern="0" dirty="0">
                <a:solidFill>
                  <a:srgbClr val="C9394A"/>
                </a:solidFill>
                <a:latin typeface="微软雅黑" charset="0"/>
                <a:ea typeface="微软雅黑" charset="0"/>
                <a:cs typeface="微软雅黑" charset="0"/>
                <a:sym typeface="Calibri" pitchFamily="34" charset="0"/>
              </a:rPr>
              <a:t>特征工程三部曲之特征处理</a:t>
            </a:r>
            <a:endParaRPr lang="en-US" altLang="zh-CN" sz="3000" b="1" kern="0" dirty="0" smtClean="0">
              <a:solidFill>
                <a:srgbClr val="C9394A"/>
              </a:solidFill>
              <a:latin typeface="微软雅黑" charset="0"/>
              <a:ea typeface="微软雅黑" charset="0"/>
              <a:cs typeface="微软雅黑" charset="0"/>
              <a:sym typeface="Calibri" pitchFamily="34" charset="0"/>
            </a:endParaRPr>
          </a:p>
        </p:txBody>
      </p:sp>
      <p:grpSp>
        <p:nvGrpSpPr>
          <p:cNvPr id="82" name="Group 69"/>
          <p:cNvGrpSpPr>
            <a:grpSpLocks/>
          </p:cNvGrpSpPr>
          <p:nvPr/>
        </p:nvGrpSpPr>
        <p:grpSpPr bwMode="auto">
          <a:xfrm>
            <a:off x="4067944" y="947972"/>
            <a:ext cx="4679876" cy="1143823"/>
            <a:chOff x="112" y="997"/>
            <a:chExt cx="4967" cy="1214"/>
          </a:xfrm>
        </p:grpSpPr>
        <p:grpSp>
          <p:nvGrpSpPr>
            <p:cNvPr id="83" name="Group 23"/>
            <p:cNvGrpSpPr>
              <a:grpSpLocks/>
            </p:cNvGrpSpPr>
            <p:nvPr/>
          </p:nvGrpSpPr>
          <p:grpSpPr bwMode="auto">
            <a:xfrm>
              <a:off x="112" y="997"/>
              <a:ext cx="1864" cy="1214"/>
              <a:chOff x="317" y="913"/>
              <a:chExt cx="1864" cy="1214"/>
            </a:xfrm>
          </p:grpSpPr>
          <p:grpSp>
            <p:nvGrpSpPr>
              <p:cNvPr id="87" name="Group 24"/>
              <p:cNvGrpSpPr>
                <a:grpSpLocks/>
              </p:cNvGrpSpPr>
              <p:nvPr/>
            </p:nvGrpSpPr>
            <p:grpSpPr bwMode="auto">
              <a:xfrm>
                <a:off x="694" y="913"/>
                <a:ext cx="1007" cy="1214"/>
                <a:chOff x="798" y="291"/>
                <a:chExt cx="1007" cy="1214"/>
              </a:xfrm>
            </p:grpSpPr>
            <p:pic>
              <p:nvPicPr>
                <p:cNvPr id="89"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91"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88"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4"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rPr>
                <a:t>第</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零节</a:t>
              </a:r>
              <a:endParaRPr lang="zh-CN" altLang="en-US" sz="20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86" name="Rectangle 134"/>
            <p:cNvSpPr>
              <a:spLocks noChangeArrowheads="1"/>
            </p:cNvSpPr>
            <p:nvPr/>
          </p:nvSpPr>
          <p:spPr bwMode="auto">
            <a:xfrm>
              <a:off x="1474" y="1493"/>
              <a:ext cx="1938"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chemeClr val="accent3">
                      <a:lumMod val="75000"/>
                    </a:schemeClr>
                  </a:solidFill>
                  <a:latin typeface="微软雅黑" panose="020B0503020204020204" pitchFamily="34" charset="-122"/>
                  <a:ea typeface="微软雅黑" panose="020B0503020204020204" pitchFamily="34" charset="-122"/>
                </a:rPr>
                <a:t>特征处理知识框架</a:t>
              </a:r>
              <a:endParaRPr lang="zh-CN" altLang="en-US" sz="1600" b="1" baseline="0" dirty="0">
                <a:solidFill>
                  <a:schemeClr val="accent3">
                    <a:lumMod val="75000"/>
                  </a:schemeClr>
                </a:solidFill>
                <a:latin typeface="微软雅黑" panose="020B0503020204020204" pitchFamily="34" charset="-122"/>
                <a:ea typeface="微软雅黑" panose="020B0503020204020204" pitchFamily="34" charset="-122"/>
              </a:endParaRPr>
            </a:p>
          </p:txBody>
        </p:sp>
      </p:grpSp>
      <p:sp>
        <p:nvSpPr>
          <p:cNvPr id="81" name="文本框 80"/>
          <p:cNvSpPr txBox="1"/>
          <p:nvPr/>
        </p:nvSpPr>
        <p:spPr>
          <a:xfrm>
            <a:off x="4687984" y="1217358"/>
            <a:ext cx="485624" cy="646331"/>
          </a:xfrm>
          <a:prstGeom prst="rect">
            <a:avLst/>
          </a:prstGeom>
          <a:noFill/>
        </p:spPr>
        <p:txBody>
          <a:bodyPr wrap="square" rtlCol="0">
            <a:spAutoFit/>
          </a:bodyPr>
          <a:lstStyle/>
          <a:p>
            <a:r>
              <a:rPr kumimoji="1" lang="en-US" altLang="zh-CN" sz="3500" b="1" dirty="0">
                <a:solidFill>
                  <a:schemeClr val="accent3">
                    <a:lumMod val="75000"/>
                  </a:schemeClr>
                </a:solidFill>
                <a:latin typeface="Helvetica" charset="0"/>
                <a:ea typeface="Helvetica" charset="0"/>
                <a:cs typeface="Helvetica" charset="0"/>
              </a:rPr>
              <a:t>0</a:t>
            </a:r>
            <a:endParaRPr kumimoji="1" lang="zh-CN" altLang="en-US" sz="3500" b="1" dirty="0">
              <a:solidFill>
                <a:schemeClr val="accent3">
                  <a:lumMod val="75000"/>
                </a:schemeClr>
              </a:solidFill>
              <a:latin typeface="Helvetica" charset="0"/>
              <a:ea typeface="Helvetica" charset="0"/>
              <a:cs typeface="Helvetica" charset="0"/>
            </a:endParaRPr>
          </a:p>
        </p:txBody>
      </p:sp>
      <p:sp>
        <p:nvSpPr>
          <p:cNvPr id="94" name="文本框 93"/>
          <p:cNvSpPr txBox="1"/>
          <p:nvPr/>
        </p:nvSpPr>
        <p:spPr>
          <a:xfrm>
            <a:off x="4682030" y="4290864"/>
            <a:ext cx="485624" cy="646331"/>
          </a:xfrm>
          <a:prstGeom prst="rect">
            <a:avLst/>
          </a:prstGeom>
          <a:noFill/>
        </p:spPr>
        <p:txBody>
          <a:bodyPr wrap="square" rtlCol="0">
            <a:spAutoFit/>
          </a:bodyPr>
          <a:lstStyle/>
          <a:p>
            <a:r>
              <a:rPr kumimoji="1" lang="en-US" altLang="zh-CN" sz="3500" b="1">
                <a:solidFill>
                  <a:schemeClr val="bg1"/>
                </a:solidFill>
                <a:latin typeface="Helvetica" charset="0"/>
                <a:ea typeface="Helvetica" charset="0"/>
                <a:cs typeface="Helvetica" charset="0"/>
              </a:rPr>
              <a:t>5</a:t>
            </a:r>
            <a:endParaRPr kumimoji="1" lang="zh-CN" altLang="en-US" sz="3500" b="1">
              <a:solidFill>
                <a:schemeClr val="bg1"/>
              </a:solidFill>
              <a:latin typeface="Helvetica" charset="0"/>
              <a:ea typeface="Helvetica" charset="0"/>
              <a:cs typeface="Helvetica" charset="0"/>
            </a:endParaRPr>
          </a:p>
        </p:txBody>
      </p:sp>
      <p:sp>
        <p:nvSpPr>
          <p:cNvPr id="95" name="矩形"/>
          <p:cNvSpPr>
            <a:spLocks/>
          </p:cNvSpPr>
          <p:nvPr/>
        </p:nvSpPr>
        <p:spPr>
          <a:xfrm>
            <a:off x="971600" y="1923678"/>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特征处理知识框架</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6" name="矩形"/>
          <p:cNvSpPr>
            <a:spLocks/>
          </p:cNvSpPr>
          <p:nvPr/>
        </p:nvSpPr>
        <p:spPr>
          <a:xfrm>
            <a:off x="971600" y="2517494"/>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特征处理数据类型</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7" name="矩形"/>
          <p:cNvSpPr>
            <a:spLocks/>
          </p:cNvSpPr>
          <p:nvPr/>
        </p:nvSpPr>
        <p:spPr>
          <a:xfrm>
            <a:off x="971600" y="3111310"/>
            <a:ext cx="315030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smtClean="0">
                <a:solidFill>
                  <a:srgbClr val="474747"/>
                </a:solidFill>
                <a:latin typeface="微软雅黑" charset="0"/>
                <a:ea typeface="微软雅黑" charset="0"/>
                <a:cs typeface="微软雅黑" charset="0"/>
                <a:sym typeface="Calibri" pitchFamily="34" charset="0"/>
              </a:rPr>
              <a:t>特征处理各种方式</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98" name="流程图: 可选过程 2"/>
          <p:cNvSpPr/>
          <p:nvPr/>
        </p:nvSpPr>
        <p:spPr>
          <a:xfrm>
            <a:off x="1819927" y="1907709"/>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流程图: 可选过程 2"/>
          <p:cNvSpPr/>
          <p:nvPr/>
        </p:nvSpPr>
        <p:spPr>
          <a:xfrm>
            <a:off x="1811777" y="3113956"/>
            <a:ext cx="2128152"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31242" y="4429872"/>
            <a:ext cx="3849493" cy="584775"/>
          </a:xfrm>
          <a:prstGeom prst="rect">
            <a:avLst/>
          </a:prstGeom>
          <a:noFill/>
        </p:spPr>
        <p:txBody>
          <a:bodyPr wrap="square" rtlCol="0">
            <a:spAutoFit/>
          </a:bodyPr>
          <a:lstStyle/>
          <a:p>
            <a:r>
              <a:rPr kumimoji="1" lang="zh-CN" altLang="en-US" sz="1600">
                <a:solidFill>
                  <a:schemeClr val="bg1">
                    <a:lumMod val="50000"/>
                  </a:schemeClr>
                </a:solidFill>
                <a:latin typeface="Microsoft YaHei" charset="-122"/>
                <a:ea typeface="Microsoft YaHei" charset="-122"/>
                <a:cs typeface="Microsoft YaHei" charset="-122"/>
              </a:rPr>
              <a:t>除第</a:t>
            </a:r>
            <a:r>
              <a:rPr kumimoji="1" lang="en-US" altLang="zh-CN" sz="1600">
                <a:solidFill>
                  <a:schemeClr val="bg1">
                    <a:lumMod val="50000"/>
                  </a:schemeClr>
                </a:solidFill>
                <a:latin typeface="Microsoft YaHei" charset="-122"/>
                <a:ea typeface="Microsoft YaHei" charset="-122"/>
                <a:cs typeface="Microsoft YaHei" charset="-122"/>
              </a:rPr>
              <a:t>0</a:t>
            </a:r>
            <a:r>
              <a:rPr kumimoji="1" lang="zh-CN" altLang="en-US" sz="1600">
                <a:solidFill>
                  <a:schemeClr val="bg1">
                    <a:lumMod val="50000"/>
                  </a:schemeClr>
                </a:solidFill>
                <a:latin typeface="Microsoft YaHei" charset="-122"/>
                <a:ea typeface="Microsoft YaHei" charset="-122"/>
                <a:cs typeface="Microsoft YaHei" charset="-122"/>
              </a:rPr>
              <a:t>节外其余小节都为平行知识内容，可以根据自己感兴趣的直接跳转</a:t>
            </a:r>
          </a:p>
        </p:txBody>
      </p:sp>
    </p:spTree>
    <p:extLst>
      <p:ext uri="{BB962C8B-B14F-4D97-AF65-F5344CB8AC3E}">
        <p14:creationId xmlns:p14="http://schemas.microsoft.com/office/powerpoint/2010/main" val="11636767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49623"/>
          <a:stretch/>
        </p:blipFill>
        <p:spPr>
          <a:xfrm>
            <a:off x="1916744" y="1131590"/>
            <a:ext cx="5037404" cy="4011910"/>
          </a:xfrm>
          <a:prstGeom prst="rect">
            <a:avLst/>
          </a:prstGeom>
        </p:spPr>
      </p:pic>
      <p:sp>
        <p:nvSpPr>
          <p:cNvPr id="3" name="矩形"/>
          <p:cNvSpPr>
            <a:spLocks/>
          </p:cNvSpPr>
          <p:nvPr/>
        </p:nvSpPr>
        <p:spPr>
          <a:xfrm>
            <a:off x="3710225" y="449359"/>
            <a:ext cx="1723549"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a:solidFill>
                  <a:srgbClr val="C9394A"/>
                </a:solidFill>
                <a:latin typeface="微软雅黑" charset="0"/>
                <a:ea typeface="微软雅黑" charset="0"/>
                <a:cs typeface="微软雅黑" charset="0"/>
              </a:rPr>
              <a:t>总结回顾</a:t>
            </a:r>
            <a:endParaRPr lang="en-US" altLang="zh-CN" sz="3000" b="1" kern="0" dirty="0">
              <a:solidFill>
                <a:srgbClr val="C9394A"/>
              </a:solidFill>
              <a:latin typeface="微软雅黑" charset="0"/>
              <a:ea typeface="微软雅黑" charset="0"/>
              <a:cs typeface="微软雅黑" charset="0"/>
            </a:endParaRPr>
          </a:p>
        </p:txBody>
      </p:sp>
      <p:pic>
        <p:nvPicPr>
          <p:cNvPr id="8" name="图片 7"/>
          <p:cNvPicPr>
            <a:picLocks noChangeAspect="1"/>
          </p:cNvPicPr>
          <p:nvPr/>
        </p:nvPicPr>
        <p:blipFill>
          <a:blip r:embed="rId3"/>
          <a:stretch>
            <a:fillRect/>
          </a:stretch>
        </p:blipFill>
        <p:spPr>
          <a:xfrm>
            <a:off x="6096781" y="1419622"/>
            <a:ext cx="3048000" cy="3048000"/>
          </a:xfrm>
          <a:prstGeom prst="rect">
            <a:avLst/>
          </a:prstGeom>
        </p:spPr>
      </p:pic>
      <p:sp>
        <p:nvSpPr>
          <p:cNvPr id="9" name="流程图: 可选过程 2"/>
          <p:cNvSpPr/>
          <p:nvPr/>
        </p:nvSpPr>
        <p:spPr>
          <a:xfrm>
            <a:off x="725774" y="3998884"/>
            <a:ext cx="1757994"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矩形"/>
          <p:cNvSpPr>
            <a:spLocks/>
          </p:cNvSpPr>
          <p:nvPr/>
        </p:nvSpPr>
        <p:spPr>
          <a:xfrm>
            <a:off x="-108520" y="3435846"/>
            <a:ext cx="3150309" cy="338554"/>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1600" dirty="0">
                <a:solidFill>
                  <a:srgbClr val="474747"/>
                </a:solidFill>
                <a:latin typeface="微软雅黑" charset="0"/>
                <a:ea typeface="微软雅黑" charset="0"/>
                <a:cs typeface="微软雅黑" charset="0"/>
                <a:sym typeface="Calibri" pitchFamily="34" charset="0"/>
              </a:rPr>
              <a:t>特征处理知识框架</a:t>
            </a:r>
            <a:endParaRPr lang="zh-CN" altLang="en-US" sz="16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1" name="矩形"/>
          <p:cNvSpPr>
            <a:spLocks/>
          </p:cNvSpPr>
          <p:nvPr/>
        </p:nvSpPr>
        <p:spPr>
          <a:xfrm>
            <a:off x="-108520" y="4029662"/>
            <a:ext cx="3150309" cy="338554"/>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1600" dirty="0">
                <a:solidFill>
                  <a:srgbClr val="474747"/>
                </a:solidFill>
                <a:latin typeface="微软雅黑" charset="0"/>
                <a:ea typeface="微软雅黑" charset="0"/>
                <a:cs typeface="微软雅黑" charset="0"/>
                <a:sym typeface="Calibri" pitchFamily="34" charset="0"/>
              </a:rPr>
              <a:t>特征处理数据类型</a:t>
            </a:r>
            <a:endParaRPr lang="zh-CN" altLang="en-US" sz="16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2" name="矩形"/>
          <p:cNvSpPr>
            <a:spLocks/>
          </p:cNvSpPr>
          <p:nvPr/>
        </p:nvSpPr>
        <p:spPr>
          <a:xfrm>
            <a:off x="-108520" y="4623478"/>
            <a:ext cx="3150309" cy="338554"/>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1600" dirty="0" smtClean="0">
                <a:solidFill>
                  <a:srgbClr val="474747"/>
                </a:solidFill>
                <a:latin typeface="微软雅黑" charset="0"/>
                <a:ea typeface="微软雅黑" charset="0"/>
                <a:cs typeface="微软雅黑" charset="0"/>
                <a:sym typeface="Calibri" pitchFamily="34" charset="0"/>
              </a:rPr>
              <a:t>特征处理各种方式</a:t>
            </a:r>
            <a:endParaRPr lang="zh-CN" altLang="en-US" sz="16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3" name="流程图: 可选过程 2"/>
          <p:cNvSpPr/>
          <p:nvPr/>
        </p:nvSpPr>
        <p:spPr>
          <a:xfrm>
            <a:off x="739807" y="3389099"/>
            <a:ext cx="1743961"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流程图: 可选过程 2"/>
          <p:cNvSpPr/>
          <p:nvPr/>
        </p:nvSpPr>
        <p:spPr>
          <a:xfrm>
            <a:off x="731657" y="4595346"/>
            <a:ext cx="1752111"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9924450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5074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1545483" y="1491630"/>
            <a:ext cx="4108817"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特</a:t>
            </a:r>
            <a:r>
              <a:rPr kumimoji="1" lang="zh-CN" altLang="en-US" dirty="0">
                <a:latin typeface="Microsoft YaHei" charset="-122"/>
                <a:ea typeface="Microsoft YaHei" charset="-122"/>
                <a:cs typeface="Microsoft YaHei" charset="-122"/>
              </a:rPr>
              <a:t>征处</a:t>
            </a:r>
            <a:r>
              <a:rPr kumimoji="1" lang="zh-CN" altLang="en-US" dirty="0" smtClean="0">
                <a:latin typeface="Microsoft YaHei" charset="-122"/>
                <a:ea typeface="Microsoft YaHei" charset="-122"/>
                <a:cs typeface="Microsoft YaHei" charset="-122"/>
              </a:rPr>
              <a:t>理在机器学习中处于哪个位置？</a:t>
            </a:r>
            <a:endParaRPr kumimoji="1" lang="zh-CN" altLang="en-US" dirty="0">
              <a:latin typeface="Microsoft YaHei" charset="-122"/>
              <a:ea typeface="Microsoft YaHei" charset="-122"/>
              <a:cs typeface="Microsoft YaHei"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49623"/>
          <a:stretch/>
        </p:blipFill>
        <p:spPr>
          <a:xfrm>
            <a:off x="2051720" y="1923678"/>
            <a:ext cx="3960440" cy="3154190"/>
          </a:xfrm>
          <a:prstGeom prst="rect">
            <a:avLst/>
          </a:prstGeom>
        </p:spPr>
      </p:pic>
    </p:spTree>
    <p:extLst>
      <p:ext uri="{BB962C8B-B14F-4D97-AF65-F5344CB8AC3E}">
        <p14:creationId xmlns:p14="http://schemas.microsoft.com/office/powerpoint/2010/main" val="25370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7763" y="1037516"/>
            <a:ext cx="1885453" cy="369332"/>
          </a:xfrm>
          <a:prstGeom prst="rect">
            <a:avLst/>
          </a:prstGeom>
          <a:noFill/>
        </p:spPr>
        <p:txBody>
          <a:bodyPr wrap="none" rtlCol="0">
            <a:spAutoFit/>
          </a:bodyPr>
          <a:lstStyle/>
          <a:p>
            <a:r>
              <a:rPr lang="en-US" altLang="zh-CN" b="1" kern="0" dirty="0">
                <a:solidFill>
                  <a:srgbClr val="C9394A"/>
                </a:solidFill>
                <a:latin typeface="微软雅黑" charset="0"/>
                <a:ea typeface="微软雅黑" charset="0"/>
                <a:cs typeface="微软雅黑" charset="0"/>
              </a:rPr>
              <a:t>——1. </a:t>
            </a:r>
            <a:r>
              <a:rPr lang="zh-CN" altLang="en-US" b="1" kern="0" dirty="0">
                <a:solidFill>
                  <a:srgbClr val="C9394A"/>
                </a:solidFill>
                <a:latin typeface="微软雅黑" charset="0"/>
                <a:ea typeface="微软雅黑" charset="0"/>
                <a:cs typeface="微软雅黑" charset="0"/>
              </a:rPr>
              <a:t>数据准</a:t>
            </a:r>
            <a:r>
              <a:rPr lang="zh-CN" altLang="en-US" b="1" kern="0" dirty="0" smtClean="0">
                <a:solidFill>
                  <a:srgbClr val="C9394A"/>
                </a:solidFill>
                <a:latin typeface="微软雅黑" charset="0"/>
                <a:ea typeface="微软雅黑" charset="0"/>
                <a:cs typeface="微软雅黑" charset="0"/>
              </a:rPr>
              <a:t>备</a:t>
            </a:r>
            <a:endParaRPr lang="en-US" altLang="zh-CN" b="1" kern="0" dirty="0">
              <a:solidFill>
                <a:srgbClr val="C9394A"/>
              </a:solidFill>
              <a:latin typeface="微软雅黑" charset="0"/>
              <a:ea typeface="微软雅黑" charset="0"/>
              <a:cs typeface="微软雅黑" charset="0"/>
            </a:endParaRPr>
          </a:p>
        </p:txBody>
      </p:sp>
      <p:sp>
        <p:nvSpPr>
          <p:cNvPr id="5" name="文本框 4"/>
          <p:cNvSpPr txBox="1"/>
          <p:nvPr/>
        </p:nvSpPr>
        <p:spPr>
          <a:xfrm>
            <a:off x="3694837" y="2571750"/>
            <a:ext cx="877163" cy="369332"/>
          </a:xfrm>
          <a:prstGeom prst="rect">
            <a:avLst/>
          </a:prstGeom>
          <a:noFill/>
        </p:spPr>
        <p:txBody>
          <a:bodyPr wrap="none" rtlCol="0">
            <a:spAutoFit/>
          </a:bodyPr>
          <a:lstStyle/>
          <a:p>
            <a:r>
              <a:rPr kumimoji="1" lang="zh-CN" altLang="en-US"/>
              <a:t>贴代码</a:t>
            </a:r>
          </a:p>
        </p:txBody>
      </p:sp>
      <p:pic>
        <p:nvPicPr>
          <p:cNvPr id="7" name="图片 6"/>
          <p:cNvPicPr>
            <a:picLocks noChangeAspect="1"/>
          </p:cNvPicPr>
          <p:nvPr/>
        </p:nvPicPr>
        <p:blipFill rotWithShape="1">
          <a:blip r:embed="rId3"/>
          <a:srcRect b="29126"/>
          <a:stretch/>
        </p:blipFill>
        <p:spPr>
          <a:xfrm>
            <a:off x="0" y="2283718"/>
            <a:ext cx="9144000" cy="2051064"/>
          </a:xfrm>
          <a:prstGeom prst="rect">
            <a:avLst/>
          </a:prstGeom>
        </p:spPr>
      </p:pic>
      <p:sp>
        <p:nvSpPr>
          <p:cNvPr id="3" name="文本框 2"/>
          <p:cNvSpPr txBox="1"/>
          <p:nvPr/>
        </p:nvSpPr>
        <p:spPr>
          <a:xfrm>
            <a:off x="395536" y="1558457"/>
            <a:ext cx="7625806" cy="369332"/>
          </a:xfrm>
          <a:prstGeom prst="rect">
            <a:avLst/>
          </a:prstGeom>
          <a:noFill/>
        </p:spPr>
        <p:txBody>
          <a:bodyPr wrap="none" rtlCol="0">
            <a:spAutoFit/>
          </a:bodyPr>
          <a:lstStyle/>
          <a:p>
            <a:r>
              <a:rPr kumimoji="1" lang="zh-CN" altLang="en-US">
                <a:solidFill>
                  <a:srgbClr val="474747"/>
                </a:solidFill>
                <a:latin typeface="Microsoft YaHei" charset="-122"/>
                <a:ea typeface="Microsoft YaHei" charset="-122"/>
                <a:cs typeface="Microsoft YaHei" charset="-122"/>
              </a:rPr>
              <a:t>数据可以从任何你想要的地方获取原则上来说这一步越全越好越多越好。</a:t>
            </a:r>
          </a:p>
        </p:txBody>
      </p:sp>
      <p:sp>
        <p:nvSpPr>
          <p:cNvPr id="8" name="矩形"/>
          <p:cNvSpPr>
            <a:spLocks/>
          </p:cNvSpPr>
          <p:nvPr/>
        </p:nvSpPr>
        <p:spPr>
          <a:xfrm>
            <a:off x="1979712" y="411954"/>
            <a:ext cx="4804520"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第二节</a:t>
            </a:r>
            <a:r>
              <a:rPr lang="zh-CN" altLang="en-US" sz="3000" b="1" kern="0" dirty="0">
                <a:solidFill>
                  <a:srgbClr val="C9394A"/>
                </a:solidFill>
                <a:latin typeface="微软雅黑" charset="0"/>
                <a:ea typeface="微软雅黑" charset="0"/>
                <a:cs typeface="微软雅黑" charset="0"/>
              </a:rPr>
              <a:t>：逻辑回归建模实战</a:t>
            </a:r>
            <a:endParaRPr lang="en-US" altLang="zh-CN" sz="3000" b="1" kern="0" dirty="0">
              <a:solidFill>
                <a:srgbClr val="C9394A"/>
              </a:solidFill>
              <a:latin typeface="微软雅黑" charset="0"/>
              <a:ea typeface="微软雅黑" charset="0"/>
              <a:cs typeface="微软雅黑" charset="0"/>
            </a:endParaRPr>
          </a:p>
        </p:txBody>
      </p:sp>
    </p:spTree>
    <p:extLst>
      <p:ext uri="{BB962C8B-B14F-4D97-AF65-F5344CB8AC3E}">
        <p14:creationId xmlns:p14="http://schemas.microsoft.com/office/powerpoint/2010/main" val="3508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s"/>
          <p:cNvSpPr txBox="1"/>
          <p:nvPr/>
        </p:nvSpPr>
        <p:spPr>
          <a:xfrm flipH="1">
            <a:off x="772043" y="2644864"/>
            <a:ext cx="3981022" cy="584775"/>
          </a:xfrm>
          <a:prstGeom prst="rect">
            <a:avLst/>
          </a:prstGeom>
          <a:noFill/>
        </p:spPr>
        <p:txBody>
          <a:bodyPr wrap="square" rtlCol="0">
            <a:spAutoFit/>
          </a:bodyPr>
          <a:lstStyle/>
          <a:p>
            <a:r>
              <a:rPr kumimoji="1" lang="zh-CN" altLang="en-US" sz="3200"/>
              <a:t>特征处理要怎么做！</a:t>
            </a:r>
          </a:p>
        </p:txBody>
      </p:sp>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sp>
        <p:nvSpPr>
          <p:cNvPr id="5" name="文本框 4"/>
          <p:cNvSpPr txBox="1"/>
          <p:nvPr/>
        </p:nvSpPr>
        <p:spPr>
          <a:xfrm>
            <a:off x="5076056" y="1131590"/>
            <a:ext cx="2088232" cy="646331"/>
          </a:xfrm>
          <a:prstGeom prst="rect">
            <a:avLst/>
          </a:prstGeom>
          <a:noFill/>
        </p:spPr>
        <p:txBody>
          <a:bodyPr wrap="square" rtlCol="0">
            <a:spAutoFit/>
          </a:bodyPr>
          <a:lstStyle/>
          <a:p>
            <a:r>
              <a:rPr kumimoji="1" lang="zh-CN" altLang="en-US">
                <a:latin typeface="Microsoft YaHei" charset="-122"/>
                <a:ea typeface="Microsoft YaHei" charset="-122"/>
                <a:cs typeface="Microsoft YaHei" charset="-122"/>
              </a:rPr>
              <a:t>敲黑板！</a:t>
            </a:r>
            <a:endParaRPr kumimoji="1" lang="en-US" altLang="zh-CN">
              <a:latin typeface="Microsoft YaHei" charset="-122"/>
              <a:ea typeface="Microsoft YaHei" charset="-122"/>
              <a:cs typeface="Microsoft YaHei" charset="-122"/>
            </a:endParaRPr>
          </a:p>
          <a:p>
            <a:r>
              <a:rPr kumimoji="1" lang="zh-CN" altLang="en-US">
                <a:latin typeface="Microsoft YaHei" charset="-122"/>
                <a:ea typeface="Microsoft YaHei" charset="-122"/>
                <a:cs typeface="Microsoft YaHei" charset="-122"/>
              </a:rPr>
              <a:t>带着问题听讲解！</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026" y="1342021"/>
            <a:ext cx="3810000" cy="3810000"/>
          </a:xfrm>
          <a:prstGeom prst="rect">
            <a:avLst/>
          </a:prstGeom>
        </p:spPr>
      </p:pic>
      <p:sp>
        <p:nvSpPr>
          <p:cNvPr id="9" name="文本框 8"/>
          <p:cNvSpPr txBox="1"/>
          <p:nvPr/>
        </p:nvSpPr>
        <p:spPr>
          <a:xfrm rot="320064" flipH="1">
            <a:off x="1066467" y="1593256"/>
            <a:ext cx="1826489" cy="369332"/>
          </a:xfrm>
          <a:prstGeom prst="rect">
            <a:avLst/>
          </a:prstGeom>
          <a:noFill/>
        </p:spPr>
        <p:txBody>
          <a:bodyPr wrap="square" rtlCol="0">
            <a:spAutoFit/>
          </a:bodyPr>
          <a:lstStyle/>
          <a:p>
            <a:r>
              <a:rPr kumimoji="1" lang="zh-CN" altLang="en-US"/>
              <a:t>什么是特征</a:t>
            </a:r>
          </a:p>
        </p:txBody>
      </p:sp>
      <p:sp>
        <p:nvSpPr>
          <p:cNvPr id="11" name="文本框 10"/>
          <p:cNvSpPr txBox="1"/>
          <p:nvPr/>
        </p:nvSpPr>
        <p:spPr>
          <a:xfrm rot="320468" flipH="1">
            <a:off x="2790390" y="2431538"/>
            <a:ext cx="1826489" cy="369332"/>
          </a:xfrm>
          <a:prstGeom prst="rect">
            <a:avLst/>
          </a:prstGeom>
          <a:noFill/>
        </p:spPr>
        <p:txBody>
          <a:bodyPr wrap="square" rtlCol="0">
            <a:spAutoFit/>
          </a:bodyPr>
          <a:lstStyle/>
          <a:p>
            <a:r>
              <a:rPr kumimoji="1" lang="zh-CN" altLang="en-US"/>
              <a:t>特征有哪些类型</a:t>
            </a:r>
          </a:p>
        </p:txBody>
      </p:sp>
      <p:sp>
        <p:nvSpPr>
          <p:cNvPr id="12" name="文本框 11"/>
          <p:cNvSpPr txBox="1"/>
          <p:nvPr/>
        </p:nvSpPr>
        <p:spPr>
          <a:xfrm rot="20986163" flipH="1">
            <a:off x="2162744" y="3048824"/>
            <a:ext cx="2086515" cy="369332"/>
          </a:xfrm>
          <a:prstGeom prst="rect">
            <a:avLst/>
          </a:prstGeom>
          <a:noFill/>
        </p:spPr>
        <p:txBody>
          <a:bodyPr wrap="square" rtlCol="0">
            <a:spAutoFit/>
          </a:bodyPr>
          <a:lstStyle/>
          <a:p>
            <a:r>
              <a:rPr kumimoji="1" lang="zh-CN" altLang="en-US"/>
              <a:t>特征为什么要处理</a:t>
            </a:r>
          </a:p>
        </p:txBody>
      </p:sp>
      <p:sp>
        <p:nvSpPr>
          <p:cNvPr id="13" name="文本框 12"/>
          <p:cNvSpPr txBox="1"/>
          <p:nvPr/>
        </p:nvSpPr>
        <p:spPr>
          <a:xfrm rot="1149932" flipH="1">
            <a:off x="806964" y="3726472"/>
            <a:ext cx="3513777" cy="369332"/>
          </a:xfrm>
          <a:prstGeom prst="rect">
            <a:avLst/>
          </a:prstGeom>
          <a:noFill/>
        </p:spPr>
        <p:txBody>
          <a:bodyPr wrap="square" rtlCol="0">
            <a:spAutoFit/>
          </a:bodyPr>
          <a:lstStyle/>
          <a:p>
            <a:r>
              <a:rPr kumimoji="1" lang="zh-CN" altLang="en-US"/>
              <a:t>特征处理在机器学习有什么作用</a:t>
            </a:r>
          </a:p>
        </p:txBody>
      </p:sp>
      <p:sp>
        <p:nvSpPr>
          <p:cNvPr id="10" name="文本框 9"/>
          <p:cNvSpPr txBox="1"/>
          <p:nvPr/>
        </p:nvSpPr>
        <p:spPr>
          <a:xfrm rot="20975776">
            <a:off x="750441" y="2157592"/>
            <a:ext cx="3185487" cy="369332"/>
          </a:xfrm>
          <a:prstGeom prst="rect">
            <a:avLst/>
          </a:prstGeom>
          <a:noFill/>
        </p:spPr>
        <p:txBody>
          <a:bodyPr wrap="none" rtlCol="0">
            <a:spAutoFit/>
          </a:bodyPr>
          <a:lstStyle/>
          <a:p>
            <a:r>
              <a:rPr kumimoji="1" lang="zh-CN" altLang="en-US"/>
              <a:t>特征处理和特征工程什么关系</a:t>
            </a:r>
          </a:p>
        </p:txBody>
      </p:sp>
      <p:sp>
        <p:nvSpPr>
          <p:cNvPr id="16" name="文本框 s"/>
          <p:cNvSpPr txBox="1"/>
          <p:nvPr/>
        </p:nvSpPr>
        <p:spPr>
          <a:xfrm flipH="1">
            <a:off x="743278" y="2656546"/>
            <a:ext cx="3981022" cy="584775"/>
          </a:xfrm>
          <a:prstGeom prst="rect">
            <a:avLst/>
          </a:prstGeom>
          <a:noFill/>
        </p:spPr>
        <p:txBody>
          <a:bodyPr wrap="square" rtlCol="0">
            <a:spAutoFit/>
          </a:bodyPr>
          <a:lstStyle/>
          <a:p>
            <a:r>
              <a:rPr kumimoji="1" lang="zh-CN" altLang="en-US" sz="3200"/>
              <a:t>特征处理要怎么做！</a:t>
            </a:r>
          </a:p>
        </p:txBody>
      </p:sp>
    </p:spTree>
    <p:extLst>
      <p:ext uri="{BB962C8B-B14F-4D97-AF65-F5344CB8AC3E}">
        <p14:creationId xmlns:p14="http://schemas.microsoft.com/office/powerpoint/2010/main" val="93202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1000" fill="hold"/>
                                        <p:tgtEl>
                                          <p:spTgt spid="13"/>
                                        </p:tgtEl>
                                        <p:attrNameLst>
                                          <p:attrName>ppt_w</p:attrName>
                                        </p:attrNameLst>
                                      </p:cBhvr>
                                      <p:tavLst>
                                        <p:tav tm="0">
                                          <p:val>
                                            <p:fltVal val="0"/>
                                          </p:val>
                                        </p:tav>
                                        <p:tav tm="100000">
                                          <p:val>
                                            <p:strVal val="#ppt_w"/>
                                          </p:val>
                                        </p:tav>
                                      </p:tavLst>
                                    </p:anim>
                                    <p:anim calcmode="lin" valueType="num">
                                      <p:cBhvr>
                                        <p:cTn id="40" dur="1000" fill="hold"/>
                                        <p:tgtEl>
                                          <p:spTgt spid="13"/>
                                        </p:tgtEl>
                                        <p:attrNameLst>
                                          <p:attrName>ppt_h</p:attrName>
                                        </p:attrNameLst>
                                      </p:cBhvr>
                                      <p:tavLst>
                                        <p:tav tm="0">
                                          <p:val>
                                            <p:fltVal val="0"/>
                                          </p:val>
                                        </p:tav>
                                        <p:tav tm="100000">
                                          <p:val>
                                            <p:strVal val="#ppt_h"/>
                                          </p:val>
                                        </p:tav>
                                      </p:tavLst>
                                    </p:anim>
                                    <p:anim calcmode="lin" valueType="num">
                                      <p:cBhvr>
                                        <p:cTn id="41"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wd">
                                    <p:tmAbs val="500"/>
                                  </p:iterate>
                                  <p:childTnLst>
                                    <p:set>
                                      <p:cBhvr>
                                        <p:cTn id="46" dur="1" fill="hold">
                                          <p:stCondLst>
                                            <p:cond delay="0"/>
                                          </p:stCondLst>
                                        </p:cTn>
                                        <p:tgtEl>
                                          <p:spTgt spid="16"/>
                                        </p:tgtEl>
                                        <p:attrNameLst>
                                          <p:attrName>style.visibility</p:attrName>
                                        </p:attrNameLst>
                                      </p:cBhvr>
                                      <p:to>
                                        <p:strVal val="visible"/>
                                      </p:to>
                                    </p:set>
                                  </p:childTnLst>
                                </p:cTn>
                              </p:par>
                            </p:childTnLst>
                          </p:cTn>
                        </p:par>
                        <p:par>
                          <p:cTn id="47" fill="hold">
                            <p:stCondLst>
                              <p:cond delay="2501"/>
                            </p:stCondLst>
                            <p:childTnLst>
                              <p:par>
                                <p:cTn id="48" presetID="1"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1" nodeType="with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par>
                                <p:cTn id="52" presetID="6" presetClass="emph" presetSubtype="0" autoRev="1" fill="hold" grpId="2" nodeType="withEffect">
                                  <p:stCondLst>
                                    <p:cond delay="0"/>
                                  </p:stCondLst>
                                  <p:childTnLst>
                                    <p:animScale>
                                      <p:cBhvr>
                                        <p:cTn id="53" dur="200" fill="hold"/>
                                        <p:tgtEl>
                                          <p:spTgt spid="20"/>
                                        </p:tgtEl>
                                      </p:cBhvr>
                                      <p:by x="115000" y="115000"/>
                                    </p:animScale>
                                  </p:childTnLst>
                                </p:cTn>
                              </p:par>
                              <p:par>
                                <p:cTn id="54" presetID="6" presetClass="emph" presetSubtype="0" autoRev="1" fill="hold" grpId="1" nodeType="withEffect">
                                  <p:stCondLst>
                                    <p:cond delay="0"/>
                                  </p:stCondLst>
                                  <p:iterate type="wd">
                                    <p:tmPct val="0"/>
                                  </p:iterate>
                                  <p:childTnLst>
                                    <p:animScale>
                                      <p:cBhvr>
                                        <p:cTn id="55" dur="200" fill="hold"/>
                                        <p:tgtEl>
                                          <p:spTgt spid="16"/>
                                        </p:tgtEl>
                                      </p:cBhvr>
                                      <p:by x="115000" y="115000"/>
                                    </p:animScale>
                                  </p:childTnLst>
                                </p:cTn>
                              </p:par>
                            </p:childTnLst>
                          </p:cTn>
                        </p:par>
                        <p:par>
                          <p:cTn id="56" fill="hold">
                            <p:stCondLst>
                              <p:cond delay="2901"/>
                            </p:stCondLst>
                            <p:childTnLst>
                              <p:par>
                                <p:cTn id="57" presetID="1" presetClass="exit" presetSubtype="0" fill="hold" grpId="2" nodeType="afterEffect">
                                  <p:stCondLst>
                                    <p:cond delay="0"/>
                                  </p:stCondLst>
                                  <p:iterate type="wd">
                                    <p:tmAbs val="0"/>
                                  </p:iterate>
                                  <p:childTnLst>
                                    <p:set>
                                      <p:cBhvr>
                                        <p:cTn id="5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0" grpId="2"/>
      <p:bldP spid="9" grpId="0"/>
      <p:bldP spid="11" grpId="0"/>
      <p:bldP spid="12" grpId="0"/>
      <p:bldP spid="13" grpId="0"/>
      <p:bldP spid="10" grpId="0"/>
      <p:bldP spid="16" grpId="0"/>
      <p:bldP spid="16" grpId="1"/>
      <p:bldP spid="16" grpId="2"/>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99813" y="2422490"/>
            <a:ext cx="6620459" cy="2669540"/>
          </a:xfrm>
          <a:prstGeom prst="rect">
            <a:avLst/>
          </a:prstGeom>
        </p:spPr>
      </p:pic>
      <p:sp>
        <p:nvSpPr>
          <p:cNvPr id="2" name="文本框 1"/>
          <p:cNvSpPr txBox="1"/>
          <p:nvPr/>
        </p:nvSpPr>
        <p:spPr>
          <a:xfrm>
            <a:off x="4317763" y="1037516"/>
            <a:ext cx="1885453" cy="369332"/>
          </a:xfrm>
          <a:prstGeom prst="rect">
            <a:avLst/>
          </a:prstGeom>
          <a:noFill/>
        </p:spPr>
        <p:txBody>
          <a:bodyPr wrap="none" rtlCol="0">
            <a:spAutoFit/>
          </a:bodyPr>
          <a:lstStyle/>
          <a:p>
            <a:r>
              <a:rPr lang="en-US" altLang="zh-CN" b="1" kern="0" dirty="0">
                <a:solidFill>
                  <a:srgbClr val="C9394A"/>
                </a:solidFill>
                <a:latin typeface="微软雅黑" charset="0"/>
                <a:ea typeface="微软雅黑" charset="0"/>
                <a:cs typeface="微软雅黑" charset="0"/>
              </a:rPr>
              <a:t>——2. </a:t>
            </a:r>
            <a:r>
              <a:rPr lang="zh-CN" altLang="en-US" b="1" kern="0" dirty="0">
                <a:solidFill>
                  <a:srgbClr val="C9394A"/>
                </a:solidFill>
                <a:latin typeface="微软雅黑" charset="0"/>
                <a:ea typeface="微软雅黑" charset="0"/>
                <a:cs typeface="微软雅黑" charset="0"/>
              </a:rPr>
              <a:t>特征工程</a:t>
            </a:r>
            <a:endParaRPr lang="en-US" altLang="zh-CN" b="1" kern="0" dirty="0">
              <a:solidFill>
                <a:srgbClr val="C9394A"/>
              </a:solidFill>
              <a:latin typeface="微软雅黑" charset="0"/>
              <a:ea typeface="微软雅黑" charset="0"/>
              <a:cs typeface="微软雅黑" charset="0"/>
            </a:endParaRPr>
          </a:p>
        </p:txBody>
      </p:sp>
      <p:sp>
        <p:nvSpPr>
          <p:cNvPr id="4" name="文本框 3"/>
          <p:cNvSpPr txBox="1"/>
          <p:nvPr/>
        </p:nvSpPr>
        <p:spPr>
          <a:xfrm>
            <a:off x="246043" y="1478412"/>
            <a:ext cx="8352928" cy="923330"/>
          </a:xfrm>
          <a:prstGeom prst="rect">
            <a:avLst/>
          </a:prstGeom>
          <a:noFill/>
        </p:spPr>
        <p:txBody>
          <a:bodyPr wrap="square" rtlCol="0">
            <a:spAutoFit/>
          </a:bodyPr>
          <a:lstStyle/>
          <a:p>
            <a:r>
              <a:rPr kumimoji="1" lang="zh-CN" altLang="en-US">
                <a:solidFill>
                  <a:srgbClr val="474747"/>
                </a:solidFill>
                <a:latin typeface="Microsoft YaHei" charset="-122"/>
                <a:ea typeface="Microsoft YaHei" charset="-122"/>
                <a:cs typeface="Microsoft YaHei" charset="-122"/>
              </a:rPr>
              <a:t>特征工程也许是我们学习机器学习算法的过程当中最重要的一环</a:t>
            </a:r>
            <a:r>
              <a:rPr kumimoji="1" lang="en-US" altLang="zh-CN">
                <a:solidFill>
                  <a:srgbClr val="474747"/>
                </a:solidFill>
                <a:latin typeface="Microsoft YaHei" charset="-122"/>
                <a:ea typeface="Microsoft YaHei" charset="-122"/>
                <a:cs typeface="Microsoft YaHei" charset="-122"/>
              </a:rPr>
              <a:t>(</a:t>
            </a:r>
            <a:r>
              <a:rPr kumimoji="1" lang="zh-CN" altLang="en-US">
                <a:solidFill>
                  <a:srgbClr val="474747"/>
                </a:solidFill>
                <a:latin typeface="Microsoft YaHei" charset="-122"/>
                <a:ea typeface="Microsoft YaHei" charset="-122"/>
                <a:cs typeface="Microsoft YaHei" charset="-122"/>
              </a:rPr>
              <a:t>之一</a:t>
            </a:r>
            <a:r>
              <a:rPr kumimoji="1" lang="en-US" altLang="zh-CN">
                <a:solidFill>
                  <a:srgbClr val="474747"/>
                </a:solidFill>
                <a:latin typeface="Microsoft YaHei" charset="-122"/>
                <a:ea typeface="Microsoft YaHei" charset="-122"/>
                <a:cs typeface="Microsoft YaHei" charset="-122"/>
              </a:rPr>
              <a:t>)</a:t>
            </a:r>
            <a:r>
              <a:rPr kumimoji="1" lang="zh-CN" altLang="en-US">
                <a:solidFill>
                  <a:srgbClr val="474747"/>
                </a:solidFill>
                <a:latin typeface="Microsoft YaHei" charset="-122"/>
                <a:ea typeface="Microsoft YaHei" charset="-122"/>
                <a:cs typeface="Microsoft YaHei" charset="-122"/>
              </a:rPr>
              <a:t>，特征的好坏，特征的表达能力直接影响了模型的上限！！</a:t>
            </a:r>
            <a:endParaRPr kumimoji="1" lang="en-US" altLang="zh-CN">
              <a:solidFill>
                <a:srgbClr val="474747"/>
              </a:solidFill>
              <a:latin typeface="Microsoft YaHei" charset="-122"/>
              <a:ea typeface="Microsoft YaHei" charset="-122"/>
              <a:cs typeface="Microsoft YaHei" charset="-122"/>
            </a:endParaRPr>
          </a:p>
          <a:p>
            <a:r>
              <a:rPr kumimoji="1" lang="zh-CN" altLang="en-US">
                <a:solidFill>
                  <a:srgbClr val="474747"/>
                </a:solidFill>
                <a:latin typeface="Microsoft YaHei" charset="-122"/>
                <a:ea typeface="Microsoft YaHei" charset="-122"/>
                <a:cs typeface="Microsoft YaHei" charset="-122"/>
              </a:rPr>
              <a:t>在例子里我们仅仅是用人工筛选了特征，假装我们做了一次特征选择。</a:t>
            </a:r>
          </a:p>
        </p:txBody>
      </p:sp>
      <p:sp>
        <p:nvSpPr>
          <p:cNvPr id="6" name="文本框 5"/>
          <p:cNvSpPr txBox="1"/>
          <p:nvPr/>
        </p:nvSpPr>
        <p:spPr>
          <a:xfrm>
            <a:off x="5796136" y="2715766"/>
            <a:ext cx="3168352" cy="1754326"/>
          </a:xfrm>
          <a:prstGeom prst="rect">
            <a:avLst/>
          </a:prstGeom>
          <a:solidFill>
            <a:schemeClr val="bg1">
              <a:lumMod val="85000"/>
            </a:schemeClr>
          </a:solidFill>
        </p:spPr>
        <p:txBody>
          <a:bodyPr wrap="square" rtlCol="0">
            <a:spAutoFit/>
          </a:bodyPr>
          <a:lstStyle/>
          <a:p>
            <a:r>
              <a:rPr kumimoji="1" lang="zh-CN" altLang="en-US">
                <a:solidFill>
                  <a:srgbClr val="0070C0"/>
                </a:solidFill>
                <a:latin typeface="Microsoft YaHei" charset="-122"/>
                <a:ea typeface="Microsoft YaHei" charset="-122"/>
                <a:cs typeface="Microsoft YaHei" charset="-122"/>
              </a:rPr>
              <a:t>回堂作业</a:t>
            </a:r>
            <a:r>
              <a:rPr kumimoji="1" lang="en-US" altLang="zh-CN">
                <a:solidFill>
                  <a:srgbClr val="0070C0"/>
                </a:solidFill>
                <a:latin typeface="Microsoft YaHei" charset="-122"/>
                <a:ea typeface="Microsoft YaHei" charset="-122"/>
                <a:cs typeface="Microsoft YaHei" charset="-122"/>
              </a:rPr>
              <a:t>:</a:t>
            </a:r>
            <a:r>
              <a:rPr kumimoji="1" lang="zh-CN" altLang="en-US">
                <a:solidFill>
                  <a:srgbClr val="0070C0"/>
                </a:solidFill>
                <a:latin typeface="Microsoft YaHei" charset="-122"/>
                <a:ea typeface="Microsoft YaHei" charset="-122"/>
                <a:cs typeface="Microsoft YaHei" charset="-122"/>
              </a:rPr>
              <a:t> </a:t>
            </a:r>
            <a:endParaRPr kumimoji="1" lang="en-US" altLang="zh-CN">
              <a:solidFill>
                <a:srgbClr val="0070C0"/>
              </a:solidFill>
              <a:latin typeface="Microsoft YaHei" charset="-122"/>
              <a:ea typeface="Microsoft YaHei" charset="-122"/>
              <a:cs typeface="Microsoft YaHei" charset="-122"/>
            </a:endParaRPr>
          </a:p>
          <a:p>
            <a:r>
              <a:rPr kumimoji="1" lang="zh-CN" altLang="en-US">
                <a:solidFill>
                  <a:srgbClr val="0070C0"/>
                </a:solidFill>
                <a:latin typeface="Microsoft YaHei" charset="-122"/>
                <a:ea typeface="Microsoft YaHei" charset="-122"/>
                <a:cs typeface="Microsoft YaHei" charset="-122"/>
              </a:rPr>
              <a:t>试用</a:t>
            </a:r>
            <a:r>
              <a:rPr kumimoji="1" lang="en-US" altLang="zh-CN">
                <a:solidFill>
                  <a:srgbClr val="0070C0"/>
                </a:solidFill>
                <a:latin typeface="Microsoft YaHei" charset="-122"/>
                <a:ea typeface="Microsoft YaHei" charset="-122"/>
                <a:cs typeface="Microsoft YaHei" charset="-122"/>
              </a:rPr>
              <a:t>sklearn</a:t>
            </a:r>
            <a:r>
              <a:rPr kumimoji="1" lang="zh-CN" altLang="en-US">
                <a:solidFill>
                  <a:srgbClr val="0070C0"/>
                </a:solidFill>
                <a:latin typeface="Microsoft YaHei" charset="-122"/>
                <a:ea typeface="Microsoft YaHei" charset="-122"/>
                <a:cs typeface="Microsoft YaHei" charset="-122"/>
              </a:rPr>
              <a:t>的特征选择对特征进行归一化和标准化。并观察结果。自己结合已学的知识和网上搜索，解释一下为什么是这样子的结果。</a:t>
            </a:r>
          </a:p>
        </p:txBody>
      </p:sp>
      <p:sp>
        <p:nvSpPr>
          <p:cNvPr id="9" name="矩形"/>
          <p:cNvSpPr>
            <a:spLocks/>
          </p:cNvSpPr>
          <p:nvPr/>
        </p:nvSpPr>
        <p:spPr>
          <a:xfrm>
            <a:off x="1979712" y="411954"/>
            <a:ext cx="4804520"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第二节</a:t>
            </a:r>
            <a:r>
              <a:rPr lang="zh-CN" altLang="en-US" sz="3000" b="1" kern="0" dirty="0">
                <a:solidFill>
                  <a:srgbClr val="C9394A"/>
                </a:solidFill>
                <a:latin typeface="微软雅黑" charset="0"/>
                <a:ea typeface="微软雅黑" charset="0"/>
                <a:cs typeface="微软雅黑" charset="0"/>
              </a:rPr>
              <a:t>：逻辑回归建模实战</a:t>
            </a:r>
            <a:endParaRPr lang="en-US" altLang="zh-CN" sz="3000" b="1" kern="0" dirty="0">
              <a:solidFill>
                <a:srgbClr val="C9394A"/>
              </a:solidFill>
              <a:latin typeface="微软雅黑" charset="0"/>
              <a:ea typeface="微软雅黑" charset="0"/>
              <a:cs typeface="微软雅黑" charset="0"/>
            </a:endParaRPr>
          </a:p>
        </p:txBody>
      </p:sp>
    </p:spTree>
    <p:extLst>
      <p:ext uri="{BB962C8B-B14F-4D97-AF65-F5344CB8AC3E}">
        <p14:creationId xmlns:p14="http://schemas.microsoft.com/office/powerpoint/2010/main" val="16659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7763" y="1037516"/>
            <a:ext cx="1885453" cy="369332"/>
          </a:xfrm>
          <a:prstGeom prst="rect">
            <a:avLst/>
          </a:prstGeom>
          <a:noFill/>
        </p:spPr>
        <p:txBody>
          <a:bodyPr wrap="none" rtlCol="0">
            <a:spAutoFit/>
          </a:bodyPr>
          <a:lstStyle/>
          <a:p>
            <a:r>
              <a:rPr lang="en-US" altLang="zh-CN" b="1" kern="0" dirty="0">
                <a:solidFill>
                  <a:srgbClr val="C9394A"/>
                </a:solidFill>
                <a:latin typeface="微软雅黑" charset="0"/>
                <a:ea typeface="微软雅黑" charset="0"/>
                <a:cs typeface="微软雅黑" charset="0"/>
              </a:rPr>
              <a:t>——3. </a:t>
            </a:r>
            <a:r>
              <a:rPr lang="zh-CN" altLang="en-US" b="1" kern="0" dirty="0">
                <a:solidFill>
                  <a:srgbClr val="C9394A"/>
                </a:solidFill>
                <a:latin typeface="微软雅黑" charset="0"/>
                <a:ea typeface="微软雅黑" charset="0"/>
                <a:cs typeface="微软雅黑" charset="0"/>
              </a:rPr>
              <a:t>模型训练</a:t>
            </a:r>
            <a:endParaRPr lang="en-US" altLang="zh-CN" b="1" kern="0" dirty="0">
              <a:solidFill>
                <a:srgbClr val="C9394A"/>
              </a:solidFill>
              <a:latin typeface="微软雅黑" charset="0"/>
              <a:ea typeface="微软雅黑" charset="0"/>
              <a:cs typeface="微软雅黑" charset="0"/>
            </a:endParaRPr>
          </a:p>
        </p:txBody>
      </p:sp>
      <p:sp>
        <p:nvSpPr>
          <p:cNvPr id="3" name="文本框 2"/>
          <p:cNvSpPr txBox="1"/>
          <p:nvPr/>
        </p:nvSpPr>
        <p:spPr>
          <a:xfrm>
            <a:off x="241268" y="1570607"/>
            <a:ext cx="8839201" cy="923330"/>
          </a:xfrm>
          <a:prstGeom prst="rect">
            <a:avLst/>
          </a:prstGeom>
          <a:noFill/>
        </p:spPr>
        <p:txBody>
          <a:bodyPr wrap="square" rtlCol="0">
            <a:spAutoFit/>
          </a:bodyPr>
          <a:lstStyle/>
          <a:p>
            <a:r>
              <a:rPr kumimoji="1" lang="en-US" altLang="zh-CN">
                <a:solidFill>
                  <a:srgbClr val="474747"/>
                </a:solidFill>
                <a:latin typeface="Microsoft YaHei" charset="-122"/>
                <a:ea typeface="Microsoft YaHei" charset="-122"/>
                <a:cs typeface="Microsoft YaHei" charset="-122"/>
              </a:rPr>
              <a:t>sklearn</a:t>
            </a:r>
            <a:r>
              <a:rPr kumimoji="1" lang="zh-CN" altLang="en-US">
                <a:solidFill>
                  <a:srgbClr val="474747"/>
                </a:solidFill>
                <a:latin typeface="Microsoft YaHei" charset="-122"/>
                <a:ea typeface="Microsoft YaHei" charset="-122"/>
                <a:cs typeface="Microsoft YaHei" charset="-122"/>
              </a:rPr>
              <a:t>帮我们包装好了一个优化过的逻辑回归模型，我们需要做的就是将参数配置好，它就可以初始化一个模型对象。然后将数据喂给模型就可以让它开始训练了。在配合模型评价后需要对模型进行调参来使得模型最优。</a:t>
            </a:r>
          </a:p>
        </p:txBody>
      </p:sp>
      <p:sp>
        <p:nvSpPr>
          <p:cNvPr id="7" name="矩形"/>
          <p:cNvSpPr>
            <a:spLocks/>
          </p:cNvSpPr>
          <p:nvPr/>
        </p:nvSpPr>
        <p:spPr>
          <a:xfrm>
            <a:off x="1979712" y="411954"/>
            <a:ext cx="4804520"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第二节</a:t>
            </a:r>
            <a:r>
              <a:rPr lang="zh-CN" altLang="en-US" sz="3000" b="1" kern="0" dirty="0">
                <a:solidFill>
                  <a:srgbClr val="C9394A"/>
                </a:solidFill>
                <a:latin typeface="微软雅黑" charset="0"/>
                <a:ea typeface="微软雅黑" charset="0"/>
                <a:cs typeface="微软雅黑" charset="0"/>
              </a:rPr>
              <a:t>：逻辑回归建模实战</a:t>
            </a:r>
            <a:endParaRPr lang="en-US" altLang="zh-CN" sz="3000" b="1" kern="0" dirty="0">
              <a:solidFill>
                <a:srgbClr val="C9394A"/>
              </a:solidFill>
              <a:latin typeface="微软雅黑" charset="0"/>
              <a:ea typeface="微软雅黑" charset="0"/>
              <a:cs typeface="微软雅黑" charset="0"/>
            </a:endParaRPr>
          </a:p>
        </p:txBody>
      </p:sp>
      <p:pic>
        <p:nvPicPr>
          <p:cNvPr id="8" name="图片 7"/>
          <p:cNvPicPr>
            <a:picLocks noChangeAspect="1"/>
          </p:cNvPicPr>
          <p:nvPr/>
        </p:nvPicPr>
        <p:blipFill>
          <a:blip r:embed="rId3"/>
          <a:stretch>
            <a:fillRect/>
          </a:stretch>
        </p:blipFill>
        <p:spPr>
          <a:xfrm>
            <a:off x="126969" y="2931790"/>
            <a:ext cx="8953500" cy="1257300"/>
          </a:xfrm>
          <a:prstGeom prst="rect">
            <a:avLst/>
          </a:prstGeom>
        </p:spPr>
      </p:pic>
    </p:spTree>
    <p:extLst>
      <p:ext uri="{BB962C8B-B14F-4D97-AF65-F5344CB8AC3E}">
        <p14:creationId xmlns:p14="http://schemas.microsoft.com/office/powerpoint/2010/main" val="200025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7763" y="1037516"/>
            <a:ext cx="1885453" cy="369332"/>
          </a:xfrm>
          <a:prstGeom prst="rect">
            <a:avLst/>
          </a:prstGeom>
          <a:noFill/>
        </p:spPr>
        <p:txBody>
          <a:bodyPr wrap="none" rtlCol="0">
            <a:spAutoFit/>
          </a:bodyPr>
          <a:lstStyle/>
          <a:p>
            <a:r>
              <a:rPr lang="en-US" altLang="zh-CN" b="1" kern="0" dirty="0">
                <a:solidFill>
                  <a:srgbClr val="C9394A"/>
                </a:solidFill>
                <a:latin typeface="微软雅黑" charset="0"/>
                <a:ea typeface="微软雅黑" charset="0"/>
                <a:cs typeface="微软雅黑" charset="0"/>
              </a:rPr>
              <a:t>——4. </a:t>
            </a:r>
            <a:r>
              <a:rPr lang="zh-CN" altLang="en-US" b="1" kern="0" dirty="0">
                <a:solidFill>
                  <a:srgbClr val="C9394A"/>
                </a:solidFill>
                <a:latin typeface="微软雅黑" charset="0"/>
                <a:ea typeface="微软雅黑" charset="0"/>
                <a:cs typeface="微软雅黑" charset="0"/>
              </a:rPr>
              <a:t>模型评价</a:t>
            </a:r>
            <a:endParaRPr lang="en-US" altLang="zh-CN" b="1" kern="0" dirty="0">
              <a:solidFill>
                <a:srgbClr val="C9394A"/>
              </a:solidFill>
              <a:latin typeface="微软雅黑" charset="0"/>
              <a:ea typeface="微软雅黑" charset="0"/>
              <a:cs typeface="微软雅黑" charset="0"/>
            </a:endParaRPr>
          </a:p>
        </p:txBody>
      </p:sp>
      <p:sp>
        <p:nvSpPr>
          <p:cNvPr id="3" name="文本框 2"/>
          <p:cNvSpPr txBox="1"/>
          <p:nvPr/>
        </p:nvSpPr>
        <p:spPr>
          <a:xfrm>
            <a:off x="755576" y="1580118"/>
            <a:ext cx="7848872" cy="923330"/>
          </a:xfrm>
          <a:prstGeom prst="rect">
            <a:avLst/>
          </a:prstGeom>
          <a:noFill/>
        </p:spPr>
        <p:txBody>
          <a:bodyPr wrap="square" rtlCol="0">
            <a:spAutoFit/>
          </a:bodyPr>
          <a:lstStyle/>
          <a:p>
            <a:r>
              <a:rPr kumimoji="1" lang="zh-CN" altLang="en-US">
                <a:solidFill>
                  <a:srgbClr val="474747"/>
                </a:solidFill>
                <a:latin typeface="Microsoft YaHei" charset="-122"/>
                <a:ea typeface="Microsoft YaHei" charset="-122"/>
                <a:cs typeface="Microsoft YaHei" charset="-122"/>
              </a:rPr>
              <a:t>模型评价不仅仅局限于准确率召回率</a:t>
            </a:r>
            <a:r>
              <a:rPr kumimoji="1" lang="en-US" altLang="zh-CN">
                <a:solidFill>
                  <a:srgbClr val="474747"/>
                </a:solidFill>
                <a:latin typeface="Microsoft YaHei" charset="-122"/>
                <a:ea typeface="Microsoft YaHei" charset="-122"/>
                <a:cs typeface="Microsoft YaHei" charset="-122"/>
              </a:rPr>
              <a:t>F</a:t>
            </a:r>
            <a:r>
              <a:rPr kumimoji="1" lang="zh-CN" altLang="en-US">
                <a:solidFill>
                  <a:srgbClr val="474747"/>
                </a:solidFill>
                <a:latin typeface="Microsoft YaHei" charset="-122"/>
                <a:ea typeface="Microsoft YaHei" charset="-122"/>
                <a:cs typeface="Microsoft YaHei" charset="-122"/>
              </a:rPr>
              <a:t>值或者</a:t>
            </a:r>
            <a:r>
              <a:rPr kumimoji="1" lang="en-US" altLang="zh-CN">
                <a:solidFill>
                  <a:srgbClr val="474747"/>
                </a:solidFill>
                <a:latin typeface="Microsoft YaHei" charset="-122"/>
                <a:ea typeface="Microsoft YaHei" charset="-122"/>
                <a:cs typeface="Microsoft YaHei" charset="-122"/>
              </a:rPr>
              <a:t>AUC</a:t>
            </a:r>
            <a:r>
              <a:rPr kumimoji="1" lang="zh-CN" altLang="en-US">
                <a:solidFill>
                  <a:srgbClr val="474747"/>
                </a:solidFill>
                <a:latin typeface="Microsoft YaHei" charset="-122"/>
                <a:ea typeface="Microsoft YaHei" charset="-122"/>
                <a:cs typeface="Microsoft YaHei" charset="-122"/>
              </a:rPr>
              <a:t>曲线，更多的结合对应的算法和业务目的来设定模型的好坏。例如</a:t>
            </a:r>
            <a:r>
              <a:rPr kumimoji="1" lang="en-US" altLang="zh-CN">
                <a:solidFill>
                  <a:srgbClr val="474747"/>
                </a:solidFill>
                <a:latin typeface="Microsoft YaHei" charset="-122"/>
                <a:ea typeface="Microsoft YaHei" charset="-122"/>
                <a:cs typeface="Microsoft YaHei" charset="-122"/>
              </a:rPr>
              <a:t>:</a:t>
            </a:r>
            <a:r>
              <a:rPr kumimoji="1" lang="zh-CN" altLang="en-US">
                <a:solidFill>
                  <a:srgbClr val="474747"/>
                </a:solidFill>
                <a:latin typeface="Microsoft YaHei" charset="-122"/>
                <a:ea typeface="Microsoft YaHei" charset="-122"/>
                <a:cs typeface="Microsoft YaHei" charset="-122"/>
              </a:rPr>
              <a:t> 模型训练的时间，模型训练所需要的数据量，用户的实际反馈等等。</a:t>
            </a:r>
          </a:p>
        </p:txBody>
      </p:sp>
      <p:sp>
        <p:nvSpPr>
          <p:cNvPr id="7" name="矩形"/>
          <p:cNvSpPr>
            <a:spLocks/>
          </p:cNvSpPr>
          <p:nvPr/>
        </p:nvSpPr>
        <p:spPr>
          <a:xfrm>
            <a:off x="1979712" y="411954"/>
            <a:ext cx="4804520"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第二节</a:t>
            </a:r>
            <a:r>
              <a:rPr lang="zh-CN" altLang="en-US" sz="3000" b="1" kern="0" dirty="0">
                <a:solidFill>
                  <a:srgbClr val="C9394A"/>
                </a:solidFill>
                <a:latin typeface="微软雅黑" charset="0"/>
                <a:ea typeface="微软雅黑" charset="0"/>
                <a:cs typeface="微软雅黑" charset="0"/>
              </a:rPr>
              <a:t>：逻辑回归建模实战</a:t>
            </a:r>
            <a:endParaRPr lang="en-US" altLang="zh-CN" sz="3000" b="1" kern="0" dirty="0">
              <a:solidFill>
                <a:srgbClr val="C9394A"/>
              </a:solidFill>
              <a:latin typeface="微软雅黑" charset="0"/>
              <a:ea typeface="微软雅黑" charset="0"/>
              <a:cs typeface="微软雅黑" charset="0"/>
            </a:endParaRPr>
          </a:p>
        </p:txBody>
      </p:sp>
      <p:pic>
        <p:nvPicPr>
          <p:cNvPr id="4" name="图片 3"/>
          <p:cNvPicPr>
            <a:picLocks noChangeAspect="1"/>
          </p:cNvPicPr>
          <p:nvPr/>
        </p:nvPicPr>
        <p:blipFill>
          <a:blip r:embed="rId3"/>
          <a:stretch>
            <a:fillRect/>
          </a:stretch>
        </p:blipFill>
        <p:spPr>
          <a:xfrm>
            <a:off x="72008" y="3029848"/>
            <a:ext cx="9036496" cy="1414110"/>
          </a:xfrm>
          <a:prstGeom prst="rect">
            <a:avLst/>
          </a:prstGeom>
        </p:spPr>
      </p:pic>
      <p:pic>
        <p:nvPicPr>
          <p:cNvPr id="8" name="图片 7"/>
          <p:cNvPicPr>
            <a:picLocks noChangeAspect="1"/>
          </p:cNvPicPr>
          <p:nvPr/>
        </p:nvPicPr>
        <p:blipFill>
          <a:blip r:embed="rId4"/>
          <a:stretch>
            <a:fillRect/>
          </a:stretch>
        </p:blipFill>
        <p:spPr>
          <a:xfrm>
            <a:off x="907949" y="2676816"/>
            <a:ext cx="7213600" cy="2413000"/>
          </a:xfrm>
          <a:prstGeom prst="rect">
            <a:avLst/>
          </a:prstGeom>
        </p:spPr>
      </p:pic>
      <p:pic>
        <p:nvPicPr>
          <p:cNvPr id="5" name="图片 4"/>
          <p:cNvPicPr>
            <a:picLocks noChangeAspect="1"/>
          </p:cNvPicPr>
          <p:nvPr/>
        </p:nvPicPr>
        <p:blipFill>
          <a:blip r:embed="rId5"/>
          <a:stretch>
            <a:fillRect/>
          </a:stretch>
        </p:blipFill>
        <p:spPr>
          <a:xfrm>
            <a:off x="4860032" y="2575832"/>
            <a:ext cx="3261517" cy="2516198"/>
          </a:xfrm>
          <a:prstGeom prst="rect">
            <a:avLst/>
          </a:prstGeom>
        </p:spPr>
      </p:pic>
      <p:pic>
        <p:nvPicPr>
          <p:cNvPr id="6" name="图片 5"/>
          <p:cNvPicPr>
            <a:picLocks noChangeAspect="1"/>
          </p:cNvPicPr>
          <p:nvPr/>
        </p:nvPicPr>
        <p:blipFill>
          <a:blip r:embed="rId6"/>
          <a:stretch>
            <a:fillRect/>
          </a:stretch>
        </p:blipFill>
        <p:spPr>
          <a:xfrm>
            <a:off x="834280" y="2540747"/>
            <a:ext cx="3407496" cy="2551283"/>
          </a:xfrm>
          <a:prstGeom prst="rect">
            <a:avLst/>
          </a:prstGeom>
        </p:spPr>
      </p:pic>
    </p:spTree>
    <p:extLst>
      <p:ext uri="{BB962C8B-B14F-4D97-AF65-F5344CB8AC3E}">
        <p14:creationId xmlns:p14="http://schemas.microsoft.com/office/powerpoint/2010/main" val="44647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p:cNvSpPr>
            <a:spLocks/>
          </p:cNvSpPr>
          <p:nvPr/>
        </p:nvSpPr>
        <p:spPr>
          <a:xfrm>
            <a:off x="467544" y="1691685"/>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lvl="1"/>
            <a:r>
              <a:rPr lang="zh-CN" altLang="en-US" sz="2000" u="none" strike="noStrike" kern="1200" cap="none" spc="0" baseline="0" dirty="0" smtClean="0">
                <a:solidFill>
                  <a:srgbClr val="C9394A"/>
                </a:solidFill>
                <a:latin typeface="微软雅黑" charset="0"/>
                <a:ea typeface="微软雅黑" charset="0"/>
                <a:cs typeface="微软雅黑" charset="0"/>
              </a:rPr>
              <a:t>重点</a:t>
            </a:r>
            <a:r>
              <a:rPr lang="en-US" altLang="zh-CN" sz="2000" dirty="0" smtClean="0">
                <a:solidFill>
                  <a:srgbClr val="C9394A"/>
                </a:solidFill>
                <a:latin typeface="微软雅黑" charset="0"/>
                <a:ea typeface="微软雅黑" charset="0"/>
                <a:cs typeface="微软雅黑" charset="0"/>
              </a:rPr>
              <a:t>: </a:t>
            </a:r>
            <a:r>
              <a:rPr lang="zh-CN" altLang="en-US" sz="2000" dirty="0" smtClean="0">
                <a:solidFill>
                  <a:srgbClr val="C9394A"/>
                </a:solidFill>
                <a:latin typeface="微软雅黑" charset="0"/>
                <a:ea typeface="微软雅黑" charset="0"/>
                <a:cs typeface="微软雅黑" charset="0"/>
              </a:rPr>
              <a:t>算法建模的流程</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17" name="矩形"/>
          <p:cNvSpPr>
            <a:spLocks/>
          </p:cNvSpPr>
          <p:nvPr/>
        </p:nvSpPr>
        <p:spPr>
          <a:xfrm>
            <a:off x="2940784" y="483518"/>
            <a:ext cx="3262432"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u="none" strike="noStrike" kern="0" cap="none" spc="0" baseline="0" dirty="0" smtClean="0">
                <a:solidFill>
                  <a:srgbClr val="C9394A"/>
                </a:solidFill>
                <a:latin typeface="微软雅黑" charset="0"/>
                <a:ea typeface="微软雅黑" charset="0"/>
                <a:cs typeface="微软雅黑" charset="0"/>
              </a:rPr>
              <a:t>逻辑回归算法建模</a:t>
            </a:r>
            <a:endParaRPr lang="en-US" altLang="zh-CN" sz="3000" b="1" u="none" strike="noStrike" kern="0" cap="none" spc="0" baseline="0" dirty="0" smtClean="0">
              <a:solidFill>
                <a:srgbClr val="C9394A"/>
              </a:solidFill>
              <a:latin typeface="微软雅黑" charset="0"/>
              <a:ea typeface="微软雅黑" charset="0"/>
              <a:cs typeface="微软雅黑" charset="0"/>
            </a:endParaRPr>
          </a:p>
        </p:txBody>
      </p:sp>
      <p:sp>
        <p:nvSpPr>
          <p:cNvPr id="3" name="流程图: 可选过程 2"/>
          <p:cNvSpPr/>
          <p:nvPr/>
        </p:nvSpPr>
        <p:spPr>
          <a:xfrm>
            <a:off x="1619672" y="1693425"/>
            <a:ext cx="1872208"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p:cNvSpPr>
            <a:spLocks/>
          </p:cNvSpPr>
          <p:nvPr/>
        </p:nvSpPr>
        <p:spPr>
          <a:xfrm>
            <a:off x="467543" y="227876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lvl="1"/>
            <a:r>
              <a:rPr lang="zh-CN" altLang="en-US" sz="2000" u="none" strike="noStrike" kern="1200" cap="none" spc="0" baseline="0" dirty="0" smtClean="0">
                <a:solidFill>
                  <a:srgbClr val="C9394A"/>
                </a:solidFill>
                <a:latin typeface="微软雅黑" charset="0"/>
                <a:ea typeface="微软雅黑" charset="0"/>
                <a:cs typeface="微软雅黑" charset="0"/>
              </a:rPr>
              <a:t>重点</a:t>
            </a:r>
            <a:r>
              <a:rPr lang="en-US" altLang="zh-CN" sz="2000" dirty="0" smtClean="0">
                <a:solidFill>
                  <a:srgbClr val="C9394A"/>
                </a:solidFill>
                <a:latin typeface="微软雅黑" charset="0"/>
                <a:ea typeface="微软雅黑" charset="0"/>
                <a:cs typeface="微软雅黑" charset="0"/>
              </a:rPr>
              <a:t>: </a:t>
            </a:r>
            <a:r>
              <a:rPr lang="zh-CN" altLang="en-US" sz="2000" dirty="0" smtClean="0">
                <a:solidFill>
                  <a:srgbClr val="C9394A"/>
                </a:solidFill>
                <a:latin typeface="微软雅黑" charset="0"/>
                <a:ea typeface="微软雅黑" charset="0"/>
                <a:cs typeface="微软雅黑" charset="0"/>
              </a:rPr>
              <a:t>逻辑回归建模</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grpSp>
        <p:nvGrpSpPr>
          <p:cNvPr id="9" name="Group 72"/>
          <p:cNvGrpSpPr>
            <a:grpSpLocks/>
          </p:cNvGrpSpPr>
          <p:nvPr/>
        </p:nvGrpSpPr>
        <p:grpSpPr bwMode="auto">
          <a:xfrm>
            <a:off x="3825812" y="3317599"/>
            <a:ext cx="4824032" cy="1143823"/>
            <a:chOff x="72" y="2942"/>
            <a:chExt cx="5120" cy="1214"/>
          </a:xfrm>
        </p:grpSpPr>
        <p:grpSp>
          <p:nvGrpSpPr>
            <p:cNvPr id="48" name="Group 4"/>
            <p:cNvGrpSpPr>
              <a:grpSpLocks/>
            </p:cNvGrpSpPr>
            <p:nvPr/>
          </p:nvGrpSpPr>
          <p:grpSpPr bwMode="auto">
            <a:xfrm>
              <a:off x="72" y="2942"/>
              <a:ext cx="1864" cy="1214"/>
              <a:chOff x="226" y="3106"/>
              <a:chExt cx="1864" cy="1214"/>
            </a:xfrm>
          </p:grpSpPr>
          <p:pic>
            <p:nvPicPr>
              <p:cNvPr id="52"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54"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55"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9"/>
              <p:cNvSpPr>
                <a:spLocks noEditPoints="1"/>
              </p:cNvSpPr>
              <p:nvPr/>
            </p:nvSpPr>
            <p:spPr bwMode="auto">
              <a:xfrm>
                <a:off x="1020" y="3601"/>
                <a:ext cx="208" cy="351"/>
              </a:xfrm>
              <a:custGeom>
                <a:avLst/>
                <a:gdLst>
                  <a:gd name="T0" fmla="*/ 175 w 208"/>
                  <a:gd name="T1" fmla="*/ 0 h 351"/>
                  <a:gd name="T2" fmla="*/ 175 w 208"/>
                  <a:gd name="T3" fmla="*/ 226 h 351"/>
                  <a:gd name="T4" fmla="*/ 208 w 208"/>
                  <a:gd name="T5" fmla="*/ 226 h 351"/>
                  <a:gd name="T6" fmla="*/ 208 w 208"/>
                  <a:gd name="T7" fmla="*/ 281 h 351"/>
                  <a:gd name="T8" fmla="*/ 175 w 208"/>
                  <a:gd name="T9" fmla="*/ 281 h 351"/>
                  <a:gd name="T10" fmla="*/ 175 w 208"/>
                  <a:gd name="T11" fmla="*/ 351 h 351"/>
                  <a:gd name="T12" fmla="*/ 111 w 208"/>
                  <a:gd name="T13" fmla="*/ 351 h 351"/>
                  <a:gd name="T14" fmla="*/ 111 w 208"/>
                  <a:gd name="T15" fmla="*/ 281 h 351"/>
                  <a:gd name="T16" fmla="*/ 0 w 208"/>
                  <a:gd name="T17" fmla="*/ 281 h 351"/>
                  <a:gd name="T18" fmla="*/ 0 w 208"/>
                  <a:gd name="T19" fmla="*/ 217 h 351"/>
                  <a:gd name="T20" fmla="*/ 99 w 208"/>
                  <a:gd name="T21" fmla="*/ 0 h 351"/>
                  <a:gd name="T22" fmla="*/ 175 w 208"/>
                  <a:gd name="T23" fmla="*/ 0 h 351"/>
                  <a:gd name="T24" fmla="*/ 111 w 208"/>
                  <a:gd name="T25" fmla="*/ 80 h 351"/>
                  <a:gd name="T26" fmla="*/ 47 w 208"/>
                  <a:gd name="T27" fmla="*/ 226 h 351"/>
                  <a:gd name="T28" fmla="*/ 111 w 208"/>
                  <a:gd name="T29" fmla="*/ 226 h 351"/>
                  <a:gd name="T30" fmla="*/ 111 w 208"/>
                  <a:gd name="T31" fmla="*/ 80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8" h="351">
                    <a:moveTo>
                      <a:pt x="175" y="0"/>
                    </a:moveTo>
                    <a:lnTo>
                      <a:pt x="175" y="226"/>
                    </a:lnTo>
                    <a:lnTo>
                      <a:pt x="208" y="226"/>
                    </a:lnTo>
                    <a:lnTo>
                      <a:pt x="208" y="281"/>
                    </a:lnTo>
                    <a:lnTo>
                      <a:pt x="175" y="281"/>
                    </a:lnTo>
                    <a:lnTo>
                      <a:pt x="175" y="351"/>
                    </a:lnTo>
                    <a:lnTo>
                      <a:pt x="111" y="351"/>
                    </a:lnTo>
                    <a:lnTo>
                      <a:pt x="111" y="281"/>
                    </a:lnTo>
                    <a:lnTo>
                      <a:pt x="0" y="281"/>
                    </a:lnTo>
                    <a:lnTo>
                      <a:pt x="0" y="217"/>
                    </a:lnTo>
                    <a:lnTo>
                      <a:pt x="99" y="0"/>
                    </a:lnTo>
                    <a:lnTo>
                      <a:pt x="175" y="0"/>
                    </a:lnTo>
                    <a:close/>
                    <a:moveTo>
                      <a:pt x="111" y="80"/>
                    </a:moveTo>
                    <a:lnTo>
                      <a:pt x="47" y="226"/>
                    </a:lnTo>
                    <a:lnTo>
                      <a:pt x="111" y="226"/>
                    </a:lnTo>
                    <a:lnTo>
                      <a:pt x="111"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4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四节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51" name="Rectangle 134"/>
            <p:cNvSpPr>
              <a:spLocks noChangeArrowheads="1"/>
            </p:cNvSpPr>
            <p:nvPr/>
          </p:nvSpPr>
          <p:spPr bwMode="auto">
            <a:xfrm>
              <a:off x="1481" y="3489"/>
              <a:ext cx="1067"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baseline="0" dirty="0" smtClean="0">
                  <a:solidFill>
                    <a:srgbClr val="777777"/>
                  </a:solidFill>
                  <a:latin typeface="微软雅黑" panose="020B0503020204020204" pitchFamily="34" charset="-122"/>
                  <a:ea typeface="微软雅黑" panose="020B0503020204020204" pitchFamily="34" charset="-122"/>
                </a:rPr>
                <a:t>总结回顾</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grpSp>
        <p:nvGrpSpPr>
          <p:cNvPr id="10" name="Group 71"/>
          <p:cNvGrpSpPr>
            <a:grpSpLocks/>
          </p:cNvGrpSpPr>
          <p:nvPr/>
        </p:nvGrpSpPr>
        <p:grpSpPr bwMode="auto">
          <a:xfrm>
            <a:off x="3815143" y="2710826"/>
            <a:ext cx="4763732" cy="1143823"/>
            <a:chOff x="68" y="2289"/>
            <a:chExt cx="5056" cy="1214"/>
          </a:xfrm>
        </p:grpSpPr>
        <p:pic>
          <p:nvPicPr>
            <p:cNvPr id="3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15" y="376"/>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10"/>
            <p:cNvGrpSpPr>
              <a:grpSpLocks/>
            </p:cNvGrpSpPr>
            <p:nvPr/>
          </p:nvGrpSpPr>
          <p:grpSpPr bwMode="auto">
            <a:xfrm>
              <a:off x="68" y="2289"/>
              <a:ext cx="1864" cy="1214"/>
              <a:chOff x="411" y="2818"/>
              <a:chExt cx="1864" cy="1214"/>
            </a:xfrm>
          </p:grpSpPr>
          <p:pic>
            <p:nvPicPr>
              <p:cNvPr id="43" name="Picture 11"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0" y="2818"/>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12"/>
              <p:cNvSpPr>
                <a:spLocks/>
              </p:cNvSpPr>
              <p:nvPr/>
            </p:nvSpPr>
            <p:spPr bwMode="auto">
              <a:xfrm>
                <a:off x="1014" y="3026"/>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45" name="Freeform 13"/>
              <p:cNvSpPr>
                <a:spLocks/>
              </p:cNvSpPr>
              <p:nvPr/>
            </p:nvSpPr>
            <p:spPr bwMode="auto">
              <a:xfrm>
                <a:off x="1014" y="3031"/>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4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136" y="2293"/>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15"/>
              <p:cNvSpPr>
                <a:spLocks/>
              </p:cNvSpPr>
              <p:nvPr/>
            </p:nvSpPr>
            <p:spPr bwMode="auto">
              <a:xfrm>
                <a:off x="1247" y="3312"/>
                <a:ext cx="196" cy="368"/>
              </a:xfrm>
              <a:custGeom>
                <a:avLst/>
                <a:gdLst>
                  <a:gd name="T0" fmla="*/ 139 w 83"/>
                  <a:gd name="T1" fmla="*/ 351 h 156"/>
                  <a:gd name="T2" fmla="*/ 184 w 83"/>
                  <a:gd name="T3" fmla="*/ 351 h 156"/>
                  <a:gd name="T4" fmla="*/ 302 w 83"/>
                  <a:gd name="T5" fmla="*/ 212 h 156"/>
                  <a:gd name="T6" fmla="*/ 222 w 83"/>
                  <a:gd name="T7" fmla="*/ 123 h 156"/>
                  <a:gd name="T8" fmla="*/ 139 w 83"/>
                  <a:gd name="T9" fmla="*/ 222 h 156"/>
                  <a:gd name="T10" fmla="*/ 139 w 83"/>
                  <a:gd name="T11" fmla="*/ 250 h 156"/>
                  <a:gd name="T12" fmla="*/ 0 w 83"/>
                  <a:gd name="T13" fmla="*/ 250 h 156"/>
                  <a:gd name="T14" fmla="*/ 0 w 83"/>
                  <a:gd name="T15" fmla="*/ 217 h 156"/>
                  <a:gd name="T16" fmla="*/ 222 w 83"/>
                  <a:gd name="T17" fmla="*/ 0 h 156"/>
                  <a:gd name="T18" fmla="*/ 451 w 83"/>
                  <a:gd name="T19" fmla="*/ 205 h 156"/>
                  <a:gd name="T20" fmla="*/ 328 w 83"/>
                  <a:gd name="T21" fmla="*/ 401 h 156"/>
                  <a:gd name="T22" fmla="*/ 463 w 83"/>
                  <a:gd name="T23" fmla="*/ 611 h 156"/>
                  <a:gd name="T24" fmla="*/ 217 w 83"/>
                  <a:gd name="T25" fmla="*/ 868 h 156"/>
                  <a:gd name="T26" fmla="*/ 0 w 83"/>
                  <a:gd name="T27" fmla="*/ 639 h 156"/>
                  <a:gd name="T28" fmla="*/ 0 w 83"/>
                  <a:gd name="T29" fmla="*/ 590 h 156"/>
                  <a:gd name="T30" fmla="*/ 139 w 83"/>
                  <a:gd name="T31" fmla="*/ 590 h 156"/>
                  <a:gd name="T32" fmla="*/ 139 w 83"/>
                  <a:gd name="T33" fmla="*/ 618 h 156"/>
                  <a:gd name="T34" fmla="*/ 222 w 83"/>
                  <a:gd name="T35" fmla="*/ 741 h 156"/>
                  <a:gd name="T36" fmla="*/ 307 w 83"/>
                  <a:gd name="T37" fmla="*/ 606 h 156"/>
                  <a:gd name="T38" fmla="*/ 205 w 83"/>
                  <a:gd name="T39" fmla="*/ 462 h 156"/>
                  <a:gd name="T40" fmla="*/ 139 w 83"/>
                  <a:gd name="T41" fmla="*/ 462 h 156"/>
                  <a:gd name="T42" fmla="*/ 139 w 83"/>
                  <a:gd name="T43" fmla="*/ 351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156">
                    <a:moveTo>
                      <a:pt x="25" y="63"/>
                    </a:moveTo>
                    <a:cubicBezTo>
                      <a:pt x="33" y="63"/>
                      <a:pt x="33" y="63"/>
                      <a:pt x="33" y="63"/>
                    </a:cubicBezTo>
                    <a:cubicBezTo>
                      <a:pt x="52" y="63"/>
                      <a:pt x="54" y="48"/>
                      <a:pt x="54" y="38"/>
                    </a:cubicBezTo>
                    <a:cubicBezTo>
                      <a:pt x="54" y="28"/>
                      <a:pt x="50" y="22"/>
                      <a:pt x="40" y="22"/>
                    </a:cubicBezTo>
                    <a:cubicBezTo>
                      <a:pt x="31" y="22"/>
                      <a:pt x="25" y="29"/>
                      <a:pt x="25" y="40"/>
                    </a:cubicBezTo>
                    <a:cubicBezTo>
                      <a:pt x="25" y="45"/>
                      <a:pt x="25" y="45"/>
                      <a:pt x="25" y="45"/>
                    </a:cubicBezTo>
                    <a:cubicBezTo>
                      <a:pt x="0" y="45"/>
                      <a:pt x="0" y="45"/>
                      <a:pt x="0" y="45"/>
                    </a:cubicBezTo>
                    <a:cubicBezTo>
                      <a:pt x="0" y="39"/>
                      <a:pt x="0" y="39"/>
                      <a:pt x="0" y="39"/>
                    </a:cubicBezTo>
                    <a:cubicBezTo>
                      <a:pt x="0" y="16"/>
                      <a:pt x="15" y="0"/>
                      <a:pt x="40" y="0"/>
                    </a:cubicBezTo>
                    <a:cubicBezTo>
                      <a:pt x="65" y="0"/>
                      <a:pt x="81" y="14"/>
                      <a:pt x="81" y="37"/>
                    </a:cubicBezTo>
                    <a:cubicBezTo>
                      <a:pt x="81" y="57"/>
                      <a:pt x="73" y="67"/>
                      <a:pt x="59" y="72"/>
                    </a:cubicBezTo>
                    <a:cubicBezTo>
                      <a:pt x="75" y="75"/>
                      <a:pt x="83" y="88"/>
                      <a:pt x="83" y="110"/>
                    </a:cubicBezTo>
                    <a:cubicBezTo>
                      <a:pt x="83" y="143"/>
                      <a:pt x="67" y="156"/>
                      <a:pt x="39" y="156"/>
                    </a:cubicBezTo>
                    <a:cubicBezTo>
                      <a:pt x="11" y="156"/>
                      <a:pt x="0" y="138"/>
                      <a:pt x="0" y="115"/>
                    </a:cubicBezTo>
                    <a:cubicBezTo>
                      <a:pt x="0" y="106"/>
                      <a:pt x="0" y="106"/>
                      <a:pt x="0" y="106"/>
                    </a:cubicBezTo>
                    <a:cubicBezTo>
                      <a:pt x="25" y="106"/>
                      <a:pt x="25" y="106"/>
                      <a:pt x="25" y="106"/>
                    </a:cubicBezTo>
                    <a:cubicBezTo>
                      <a:pt x="25" y="111"/>
                      <a:pt x="25" y="111"/>
                      <a:pt x="25" y="111"/>
                    </a:cubicBezTo>
                    <a:cubicBezTo>
                      <a:pt x="25" y="124"/>
                      <a:pt x="29" y="133"/>
                      <a:pt x="40" y="133"/>
                    </a:cubicBezTo>
                    <a:cubicBezTo>
                      <a:pt x="54" y="133"/>
                      <a:pt x="55" y="123"/>
                      <a:pt x="55" y="109"/>
                    </a:cubicBezTo>
                    <a:cubicBezTo>
                      <a:pt x="55" y="90"/>
                      <a:pt x="50" y="83"/>
                      <a:pt x="37" y="83"/>
                    </a:cubicBezTo>
                    <a:cubicBezTo>
                      <a:pt x="25" y="83"/>
                      <a:pt x="25" y="83"/>
                      <a:pt x="25" y="83"/>
                    </a:cubicBezTo>
                    <a:lnTo>
                      <a:pt x="2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1" name="Rectangle 134"/>
            <p:cNvSpPr>
              <a:spLocks noChangeArrowheads="1"/>
            </p:cNvSpPr>
            <p:nvPr/>
          </p:nvSpPr>
          <p:spPr bwMode="auto">
            <a:xfrm>
              <a:off x="1473" y="2485"/>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三节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42" name="Rectangle 134"/>
            <p:cNvSpPr>
              <a:spLocks noChangeArrowheads="1"/>
            </p:cNvSpPr>
            <p:nvPr/>
          </p:nvSpPr>
          <p:spPr bwMode="auto">
            <a:xfrm>
              <a:off x="1465" y="2809"/>
              <a:ext cx="2137"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baseline="0" dirty="0" smtClean="0">
                  <a:solidFill>
                    <a:srgbClr val="777777"/>
                  </a:solidFill>
                  <a:latin typeface="微软雅黑" panose="020B0503020204020204" pitchFamily="34" charset="-122"/>
                  <a:ea typeface="微软雅黑" panose="020B0503020204020204" pitchFamily="34" charset="-122"/>
                </a:rPr>
                <a:t>模型调优</a:t>
              </a:r>
              <a:r>
                <a:rPr lang="en-US" altLang="zh-CN" sz="1600" b="1" baseline="0" dirty="0" smtClean="0">
                  <a:solidFill>
                    <a:srgbClr val="777777"/>
                  </a:solidFill>
                  <a:latin typeface="微软雅黑" panose="020B0503020204020204" pitchFamily="34" charset="-122"/>
                  <a:ea typeface="微软雅黑" panose="020B0503020204020204" pitchFamily="34" charset="-122"/>
                </a:rPr>
                <a:t>&amp;</a:t>
              </a:r>
              <a:r>
                <a:rPr lang="zh-CN" altLang="en-US" sz="1600" b="1" dirty="0">
                  <a:solidFill>
                    <a:srgbClr val="777777"/>
                  </a:solidFill>
                  <a:latin typeface="微软雅黑" panose="020B0503020204020204" pitchFamily="34" charset="-122"/>
                  <a:ea typeface="微软雅黑" panose="020B0503020204020204" pitchFamily="34" charset="-122"/>
                </a:rPr>
                <a:t>业</a:t>
              </a:r>
              <a:r>
                <a:rPr lang="zh-CN" altLang="en-US" sz="1600" b="1" dirty="0" smtClean="0">
                  <a:solidFill>
                    <a:srgbClr val="777777"/>
                  </a:solidFill>
                  <a:latin typeface="微软雅黑" panose="020B0503020204020204" pitchFamily="34" charset="-122"/>
                  <a:ea typeface="微软雅黑" panose="020B0503020204020204" pitchFamily="34" charset="-122"/>
                </a:rPr>
                <a:t>务初探</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grpSp>
        <p:nvGrpSpPr>
          <p:cNvPr id="11" name="Group 70"/>
          <p:cNvGrpSpPr>
            <a:grpSpLocks/>
          </p:cNvGrpSpPr>
          <p:nvPr/>
        </p:nvGrpSpPr>
        <p:grpSpPr bwMode="auto">
          <a:xfrm>
            <a:off x="3852832" y="2104997"/>
            <a:ext cx="4786344" cy="1143823"/>
            <a:chOff x="112" y="1644"/>
            <a:chExt cx="5080" cy="1214"/>
          </a:xfrm>
        </p:grpSpPr>
        <p:pic>
          <p:nvPicPr>
            <p:cNvPr id="2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242"/>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6"/>
            <p:cNvGrpSpPr>
              <a:grpSpLocks/>
            </p:cNvGrpSpPr>
            <p:nvPr/>
          </p:nvGrpSpPr>
          <p:grpSpPr bwMode="auto">
            <a:xfrm>
              <a:off x="112" y="1644"/>
              <a:ext cx="1864" cy="1214"/>
              <a:chOff x="0" y="2251"/>
              <a:chExt cx="1864" cy="1214"/>
            </a:xfrm>
          </p:grpSpPr>
          <p:grpSp>
            <p:nvGrpSpPr>
              <p:cNvPr id="33" name="Group 17"/>
              <p:cNvGrpSpPr>
                <a:grpSpLocks/>
              </p:cNvGrpSpPr>
              <p:nvPr/>
            </p:nvGrpSpPr>
            <p:grpSpPr bwMode="auto">
              <a:xfrm>
                <a:off x="377" y="2251"/>
                <a:ext cx="1007" cy="1214"/>
                <a:chOff x="377" y="2251"/>
                <a:chExt cx="1007" cy="1214"/>
              </a:xfrm>
            </p:grpSpPr>
            <p:pic>
              <p:nvPicPr>
                <p:cNvPr id="35" name="Picture 18"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7" y="225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9"/>
                <p:cNvSpPr>
                  <a:spLocks/>
                </p:cNvSpPr>
                <p:nvPr/>
              </p:nvSpPr>
              <p:spPr bwMode="auto">
                <a:xfrm>
                  <a:off x="561" y="245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bg1">
                    <a:lumMod val="65000"/>
                  </a:scheme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7" name="Freeform 20"/>
                <p:cNvSpPr>
                  <a:spLocks/>
                </p:cNvSpPr>
                <p:nvPr/>
              </p:nvSpPr>
              <p:spPr bwMode="auto">
                <a:xfrm>
                  <a:off x="561" y="246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8" name="Freeform 21"/>
                <p:cNvSpPr>
                  <a:spLocks/>
                </p:cNvSpPr>
                <p:nvPr/>
              </p:nvSpPr>
              <p:spPr bwMode="auto">
                <a:xfrm>
                  <a:off x="794" y="2727"/>
                  <a:ext cx="205" cy="359"/>
                </a:xfrm>
                <a:custGeom>
                  <a:avLst/>
                  <a:gdLst>
                    <a:gd name="T0" fmla="*/ 250 w 87"/>
                    <a:gd name="T1" fmla="*/ 0 h 152"/>
                    <a:gd name="T2" fmla="*/ 12 w 87"/>
                    <a:gd name="T3" fmla="*/ 257 h 152"/>
                    <a:gd name="T4" fmla="*/ 12 w 87"/>
                    <a:gd name="T5" fmla="*/ 302 h 152"/>
                    <a:gd name="T6" fmla="*/ 160 w 87"/>
                    <a:gd name="T7" fmla="*/ 302 h 152"/>
                    <a:gd name="T8" fmla="*/ 160 w 87"/>
                    <a:gd name="T9" fmla="*/ 257 h 152"/>
                    <a:gd name="T10" fmla="*/ 250 w 87"/>
                    <a:gd name="T11" fmla="*/ 128 h 152"/>
                    <a:gd name="T12" fmla="*/ 332 w 87"/>
                    <a:gd name="T13" fmla="*/ 234 h 152"/>
                    <a:gd name="T14" fmla="*/ 245 w 87"/>
                    <a:gd name="T15" fmla="*/ 397 h 152"/>
                    <a:gd name="T16" fmla="*/ 0 w 87"/>
                    <a:gd name="T17" fmla="*/ 808 h 152"/>
                    <a:gd name="T18" fmla="*/ 0 w 87"/>
                    <a:gd name="T19" fmla="*/ 848 h 152"/>
                    <a:gd name="T20" fmla="*/ 462 w 87"/>
                    <a:gd name="T21" fmla="*/ 848 h 152"/>
                    <a:gd name="T22" fmla="*/ 462 w 87"/>
                    <a:gd name="T23" fmla="*/ 720 h 152"/>
                    <a:gd name="T24" fmla="*/ 172 w 87"/>
                    <a:gd name="T25" fmla="*/ 720 h 152"/>
                    <a:gd name="T26" fmla="*/ 372 w 87"/>
                    <a:gd name="T27" fmla="*/ 468 h 152"/>
                    <a:gd name="T28" fmla="*/ 483 w 87"/>
                    <a:gd name="T29" fmla="*/ 222 h 152"/>
                    <a:gd name="T30" fmla="*/ 250 w 87"/>
                    <a:gd name="T31" fmla="*/ 0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 h="152">
                      <a:moveTo>
                        <a:pt x="45" y="0"/>
                      </a:moveTo>
                      <a:cubicBezTo>
                        <a:pt x="24" y="0"/>
                        <a:pt x="2" y="14"/>
                        <a:pt x="2" y="46"/>
                      </a:cubicBezTo>
                      <a:cubicBezTo>
                        <a:pt x="2" y="54"/>
                        <a:pt x="2" y="54"/>
                        <a:pt x="2" y="54"/>
                      </a:cubicBezTo>
                      <a:cubicBezTo>
                        <a:pt x="29" y="54"/>
                        <a:pt x="29" y="54"/>
                        <a:pt x="29" y="54"/>
                      </a:cubicBezTo>
                      <a:cubicBezTo>
                        <a:pt x="29" y="46"/>
                        <a:pt x="29" y="46"/>
                        <a:pt x="29" y="46"/>
                      </a:cubicBezTo>
                      <a:cubicBezTo>
                        <a:pt x="29" y="29"/>
                        <a:pt x="35" y="23"/>
                        <a:pt x="45" y="23"/>
                      </a:cubicBezTo>
                      <a:cubicBezTo>
                        <a:pt x="54" y="23"/>
                        <a:pt x="60" y="28"/>
                        <a:pt x="60" y="42"/>
                      </a:cubicBezTo>
                      <a:cubicBezTo>
                        <a:pt x="60" y="52"/>
                        <a:pt x="57" y="58"/>
                        <a:pt x="44" y="71"/>
                      </a:cubicBezTo>
                      <a:cubicBezTo>
                        <a:pt x="32" y="83"/>
                        <a:pt x="0" y="103"/>
                        <a:pt x="0" y="145"/>
                      </a:cubicBezTo>
                      <a:cubicBezTo>
                        <a:pt x="0" y="152"/>
                        <a:pt x="0" y="152"/>
                        <a:pt x="0" y="152"/>
                      </a:cubicBezTo>
                      <a:cubicBezTo>
                        <a:pt x="83" y="152"/>
                        <a:pt x="83" y="152"/>
                        <a:pt x="83" y="152"/>
                      </a:cubicBezTo>
                      <a:cubicBezTo>
                        <a:pt x="83" y="129"/>
                        <a:pt x="83" y="129"/>
                        <a:pt x="83" y="129"/>
                      </a:cubicBezTo>
                      <a:cubicBezTo>
                        <a:pt x="31" y="129"/>
                        <a:pt x="31" y="129"/>
                        <a:pt x="31" y="129"/>
                      </a:cubicBezTo>
                      <a:cubicBezTo>
                        <a:pt x="33" y="111"/>
                        <a:pt x="51" y="99"/>
                        <a:pt x="67" y="84"/>
                      </a:cubicBezTo>
                      <a:cubicBezTo>
                        <a:pt x="80" y="72"/>
                        <a:pt x="87" y="56"/>
                        <a:pt x="87" y="40"/>
                      </a:cubicBezTo>
                      <a:cubicBezTo>
                        <a:pt x="87" y="15"/>
                        <a:pt x="68" y="0"/>
                        <a:pt x="45" y="0"/>
                      </a:cubicBezTo>
                    </a:path>
                  </a:pathLst>
                </a:custGeom>
                <a:solidFill>
                  <a:schemeClr val="bg1">
                    <a:alpha val="90000"/>
                  </a:scheme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3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725" y="1732"/>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134"/>
            <p:cNvSpPr>
              <a:spLocks noChangeArrowheads="1"/>
            </p:cNvSpPr>
            <p:nvPr/>
          </p:nvSpPr>
          <p:spPr bwMode="auto">
            <a:xfrm>
              <a:off x="1482" y="1850"/>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65000"/>
                    </a:schemeClr>
                  </a:solidFill>
                  <a:latin typeface="微软雅黑" panose="020B0503020204020204" pitchFamily="34" charset="-122"/>
                  <a:ea typeface="微软雅黑" panose="020B0503020204020204" pitchFamily="34" charset="-122"/>
                </a:rPr>
                <a:t>第</a:t>
              </a:r>
              <a:r>
                <a:rPr lang="zh-CN" altLang="en-US" sz="2000" b="1" baseline="0" dirty="0" smtClean="0">
                  <a:solidFill>
                    <a:schemeClr val="bg1">
                      <a:lumMod val="65000"/>
                    </a:schemeClr>
                  </a:solidFill>
                  <a:latin typeface="微软雅黑" panose="020B0503020204020204" pitchFamily="34" charset="-122"/>
                  <a:ea typeface="微软雅黑" panose="020B0503020204020204" pitchFamily="34" charset="-122"/>
                </a:rPr>
                <a:t>二节</a:t>
              </a:r>
              <a:endParaRPr lang="zh-CN" altLang="en-US" sz="2000" b="1" baseline="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2" name="Rectangle 134"/>
            <p:cNvSpPr>
              <a:spLocks noChangeArrowheads="1"/>
            </p:cNvSpPr>
            <p:nvPr/>
          </p:nvSpPr>
          <p:spPr bwMode="auto">
            <a:xfrm>
              <a:off x="1474" y="2174"/>
              <a:ext cx="1938"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EB0303"/>
                  </a:solidFill>
                  <a:latin typeface="微软雅黑" panose="020B0503020204020204" pitchFamily="34" charset="-122"/>
                  <a:ea typeface="微软雅黑" panose="020B0503020204020204" pitchFamily="34" charset="-122"/>
                </a:rPr>
                <a:t>逻</a:t>
              </a:r>
              <a:r>
                <a:rPr lang="zh-CN" altLang="en-US" sz="1600" b="1" dirty="0" smtClean="0">
                  <a:solidFill>
                    <a:srgbClr val="EB0303"/>
                  </a:solidFill>
                  <a:latin typeface="微软雅黑" panose="020B0503020204020204" pitchFamily="34" charset="-122"/>
                  <a:ea typeface="微软雅黑" panose="020B0503020204020204" pitchFamily="34" charset="-122"/>
                </a:rPr>
                <a:t>辑回归</a:t>
              </a:r>
              <a:r>
                <a:rPr lang="zh-CN" altLang="en-US" sz="1600" b="1" dirty="0">
                  <a:solidFill>
                    <a:srgbClr val="EB0303"/>
                  </a:solidFill>
                  <a:latin typeface="微软雅黑" panose="020B0503020204020204" pitchFamily="34" charset="-122"/>
                  <a:ea typeface="微软雅黑" panose="020B0503020204020204" pitchFamily="34" charset="-122"/>
                </a:rPr>
                <a:t>建</a:t>
              </a:r>
              <a:r>
                <a:rPr lang="zh-CN" altLang="en-US" sz="1600" b="1" dirty="0" smtClean="0">
                  <a:solidFill>
                    <a:srgbClr val="EB0303"/>
                  </a:solidFill>
                  <a:latin typeface="微软雅黑" panose="020B0503020204020204" pitchFamily="34" charset="-122"/>
                  <a:ea typeface="微软雅黑" panose="020B0503020204020204" pitchFamily="34" charset="-122"/>
                </a:rPr>
                <a:t>模实战</a:t>
              </a:r>
              <a:endParaRPr lang="zh-CN" altLang="en-US" sz="1600" b="1" baseline="0" dirty="0">
                <a:solidFill>
                  <a:srgbClr val="EB0303"/>
                </a:solidFill>
                <a:latin typeface="微软雅黑" panose="020B0503020204020204" pitchFamily="34" charset="-122"/>
                <a:ea typeface="微软雅黑" panose="020B0503020204020204" pitchFamily="34" charset="-122"/>
              </a:endParaRPr>
            </a:p>
          </p:txBody>
        </p:sp>
      </p:grpSp>
      <p:grpSp>
        <p:nvGrpSpPr>
          <p:cNvPr id="12" name="Group 69"/>
          <p:cNvGrpSpPr>
            <a:grpSpLocks/>
          </p:cNvGrpSpPr>
          <p:nvPr/>
        </p:nvGrpSpPr>
        <p:grpSpPr bwMode="auto">
          <a:xfrm>
            <a:off x="3852831" y="1511958"/>
            <a:ext cx="4679876" cy="1143823"/>
            <a:chOff x="112" y="997"/>
            <a:chExt cx="4967" cy="1214"/>
          </a:xfrm>
        </p:grpSpPr>
        <p:grpSp>
          <p:nvGrpSpPr>
            <p:cNvPr id="19" name="Group 23"/>
            <p:cNvGrpSpPr>
              <a:grpSpLocks/>
            </p:cNvGrpSpPr>
            <p:nvPr/>
          </p:nvGrpSpPr>
          <p:grpSpPr bwMode="auto">
            <a:xfrm>
              <a:off x="112" y="997"/>
              <a:ext cx="1864" cy="1214"/>
              <a:chOff x="317" y="913"/>
              <a:chExt cx="1864" cy="1214"/>
            </a:xfrm>
          </p:grpSpPr>
          <p:grpSp>
            <p:nvGrpSpPr>
              <p:cNvPr id="23" name="Group 24"/>
              <p:cNvGrpSpPr>
                <a:grpSpLocks/>
              </p:cNvGrpSpPr>
              <p:nvPr/>
            </p:nvGrpSpPr>
            <p:grpSpPr bwMode="auto">
              <a:xfrm>
                <a:off x="694" y="913"/>
                <a:ext cx="1007" cy="1214"/>
                <a:chOff x="798" y="291"/>
                <a:chExt cx="1007" cy="1214"/>
              </a:xfrm>
            </p:grpSpPr>
            <p:pic>
              <p:nvPicPr>
                <p:cNvPr id="25"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7"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8" name="Freeform 28"/>
                <p:cNvSpPr>
                  <a:spLocks/>
                </p:cNvSpPr>
                <p:nvPr/>
              </p:nvSpPr>
              <p:spPr bwMode="auto">
                <a:xfrm>
                  <a:off x="1209" y="747"/>
                  <a:ext cx="146" cy="352"/>
                </a:xfrm>
                <a:custGeom>
                  <a:avLst/>
                  <a:gdLst>
                    <a:gd name="T0" fmla="*/ 344 w 62"/>
                    <a:gd name="T1" fmla="*/ 0 h 149"/>
                    <a:gd name="T2" fmla="*/ 344 w 62"/>
                    <a:gd name="T3" fmla="*/ 832 h 149"/>
                    <a:gd name="T4" fmla="*/ 193 w 62"/>
                    <a:gd name="T5" fmla="*/ 832 h 149"/>
                    <a:gd name="T6" fmla="*/ 193 w 62"/>
                    <a:gd name="T7" fmla="*/ 258 h 149"/>
                    <a:gd name="T8" fmla="*/ 0 w 62"/>
                    <a:gd name="T9" fmla="*/ 258 h 149"/>
                    <a:gd name="T10" fmla="*/ 0 w 62"/>
                    <a:gd name="T11" fmla="*/ 144 h 149"/>
                    <a:gd name="T12" fmla="*/ 21 w 62"/>
                    <a:gd name="T13" fmla="*/ 144 h 149"/>
                    <a:gd name="T14" fmla="*/ 233 w 62"/>
                    <a:gd name="T15" fmla="*/ 0 h 149"/>
                    <a:gd name="T16" fmla="*/ 344 w 62"/>
                    <a:gd name="T17" fmla="*/ 0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149">
                      <a:moveTo>
                        <a:pt x="62" y="0"/>
                      </a:moveTo>
                      <a:cubicBezTo>
                        <a:pt x="62" y="149"/>
                        <a:pt x="62" y="149"/>
                        <a:pt x="62" y="149"/>
                      </a:cubicBezTo>
                      <a:cubicBezTo>
                        <a:pt x="35" y="149"/>
                        <a:pt x="35" y="149"/>
                        <a:pt x="35" y="149"/>
                      </a:cubicBezTo>
                      <a:cubicBezTo>
                        <a:pt x="35" y="46"/>
                        <a:pt x="35" y="46"/>
                        <a:pt x="35" y="46"/>
                      </a:cubicBezTo>
                      <a:cubicBezTo>
                        <a:pt x="0" y="46"/>
                        <a:pt x="0" y="46"/>
                        <a:pt x="0" y="46"/>
                      </a:cubicBezTo>
                      <a:cubicBezTo>
                        <a:pt x="0" y="26"/>
                        <a:pt x="0" y="26"/>
                        <a:pt x="0" y="26"/>
                      </a:cubicBezTo>
                      <a:cubicBezTo>
                        <a:pt x="4" y="26"/>
                        <a:pt x="4" y="26"/>
                        <a:pt x="4" y="26"/>
                      </a:cubicBezTo>
                      <a:cubicBezTo>
                        <a:pt x="27" y="26"/>
                        <a:pt x="39" y="14"/>
                        <a:pt x="42" y="0"/>
                      </a:cubicBezTo>
                      <a:lnTo>
                        <a:pt x="6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2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65000"/>
                    </a:schemeClr>
                  </a:solidFill>
                  <a:latin typeface="微软雅黑" panose="020B0503020204020204" pitchFamily="34" charset="-122"/>
                  <a:ea typeface="微软雅黑" panose="020B0503020204020204" pitchFamily="34" charset="-122"/>
                </a:rPr>
                <a:t>第</a:t>
              </a:r>
              <a:r>
                <a:rPr lang="zh-CN" altLang="en-US" sz="2000" b="1" baseline="0" dirty="0" smtClean="0">
                  <a:solidFill>
                    <a:schemeClr val="bg1">
                      <a:lumMod val="65000"/>
                    </a:schemeClr>
                  </a:solidFill>
                  <a:latin typeface="微软雅黑" panose="020B0503020204020204" pitchFamily="34" charset="-122"/>
                  <a:ea typeface="微软雅黑" panose="020B0503020204020204" pitchFamily="34" charset="-122"/>
                </a:rPr>
                <a:t>一</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Rectangle 134"/>
            <p:cNvSpPr>
              <a:spLocks noChangeArrowheads="1"/>
            </p:cNvSpPr>
            <p:nvPr/>
          </p:nvSpPr>
          <p:spPr bwMode="auto">
            <a:xfrm>
              <a:off x="1474" y="1493"/>
              <a:ext cx="2156"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算</a:t>
              </a:r>
              <a:r>
                <a:rPr lang="zh-CN" altLang="en-US" sz="1600" b="1" dirty="0" smtClean="0">
                  <a:solidFill>
                    <a:srgbClr val="777777"/>
                  </a:solidFill>
                  <a:latin typeface="微软雅黑" panose="020B0503020204020204" pitchFamily="34" charset="-122"/>
                  <a:ea typeface="微软雅黑" panose="020B0503020204020204" pitchFamily="34" charset="-122"/>
                </a:rPr>
                <a:t>法建模的流程概述</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sp>
        <p:nvSpPr>
          <p:cNvPr id="18" name="WordArt 15"/>
          <p:cNvSpPr>
            <a:spLocks noChangeArrowheads="1" noChangeShapeType="1" noTextEdit="1"/>
          </p:cNvSpPr>
          <p:nvPr/>
        </p:nvSpPr>
        <p:spPr bwMode="auto">
          <a:xfrm>
            <a:off x="5792808" y="1226827"/>
            <a:ext cx="512553" cy="236490"/>
          </a:xfrm>
          <a:prstGeom prst="rect">
            <a:avLst/>
          </a:prstGeom>
        </p:spPr>
        <p:txBody>
          <a:bodyPr wrap="none" numCol="1" fromWordArt="1">
            <a:prstTxWarp prst="textDeflate">
              <a:avLst>
                <a:gd name="adj" fmla="val 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kern="10" dirty="0">
                <a:ln w="9525">
                  <a:solidFill>
                    <a:srgbClr val="4D4D4D"/>
                  </a:solidFill>
                  <a:round/>
                  <a:headEnd/>
                  <a:tailEnd/>
                </a:ln>
                <a:solidFill>
                  <a:srgbClr val="4D4D4D"/>
                </a:solidFill>
                <a:effectLst>
                  <a:outerShdw dist="35921" dir="2700000" algn="ctr" rotWithShape="0">
                    <a:srgbClr val="868686">
                      <a:alpha val="50000"/>
                    </a:srgbClr>
                  </a:outerShdw>
                </a:effectLst>
                <a:latin typeface="黑体"/>
                <a:ea typeface="黑体"/>
              </a:rPr>
              <a:t>目录</a:t>
            </a:r>
          </a:p>
        </p:txBody>
      </p:sp>
    </p:spTree>
    <p:extLst>
      <p:ext uri="{BB962C8B-B14F-4D97-AF65-F5344CB8AC3E}">
        <p14:creationId xmlns:p14="http://schemas.microsoft.com/office/powerpoint/2010/main" val="1633769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7763" y="1037516"/>
            <a:ext cx="1885453" cy="369332"/>
          </a:xfrm>
          <a:prstGeom prst="rect">
            <a:avLst/>
          </a:prstGeom>
          <a:noFill/>
        </p:spPr>
        <p:txBody>
          <a:bodyPr wrap="none" rtlCol="0">
            <a:spAutoFit/>
          </a:bodyPr>
          <a:lstStyle/>
          <a:p>
            <a:r>
              <a:rPr lang="en-US" altLang="zh-CN" b="1" kern="0" dirty="0">
                <a:solidFill>
                  <a:srgbClr val="C9394A"/>
                </a:solidFill>
                <a:latin typeface="微软雅黑" charset="0"/>
                <a:ea typeface="微软雅黑" charset="0"/>
                <a:cs typeface="微软雅黑" charset="0"/>
              </a:rPr>
              <a:t>——1. </a:t>
            </a:r>
            <a:r>
              <a:rPr lang="zh-CN" altLang="en-US" b="1" kern="0" dirty="0">
                <a:solidFill>
                  <a:srgbClr val="C9394A"/>
                </a:solidFill>
                <a:latin typeface="微软雅黑" charset="0"/>
                <a:ea typeface="微软雅黑" charset="0"/>
                <a:cs typeface="微软雅黑" charset="0"/>
              </a:rPr>
              <a:t>模型调优</a:t>
            </a:r>
            <a:endParaRPr lang="en-US" altLang="zh-CN" b="1" kern="0" dirty="0">
              <a:solidFill>
                <a:srgbClr val="C9394A"/>
              </a:solidFill>
              <a:latin typeface="微软雅黑" charset="0"/>
              <a:ea typeface="微软雅黑" charset="0"/>
              <a:cs typeface="微软雅黑" charset="0"/>
            </a:endParaRPr>
          </a:p>
        </p:txBody>
      </p:sp>
      <p:sp>
        <p:nvSpPr>
          <p:cNvPr id="5" name="矩形"/>
          <p:cNvSpPr>
            <a:spLocks/>
          </p:cNvSpPr>
          <p:nvPr/>
        </p:nvSpPr>
        <p:spPr>
          <a:xfrm>
            <a:off x="1979712" y="411954"/>
            <a:ext cx="5186035"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第三节</a:t>
            </a:r>
            <a:r>
              <a:rPr lang="zh-CN" altLang="en-US" sz="3000" b="1" kern="0" dirty="0">
                <a:solidFill>
                  <a:srgbClr val="C9394A"/>
                </a:solidFill>
                <a:latin typeface="微软雅黑" charset="0"/>
                <a:ea typeface="微软雅黑" charset="0"/>
                <a:cs typeface="微软雅黑" charset="0"/>
              </a:rPr>
              <a:t>：模型调优和业务初探</a:t>
            </a:r>
            <a:endParaRPr lang="en-US" altLang="zh-CN" sz="3000" b="1" kern="0" dirty="0">
              <a:solidFill>
                <a:srgbClr val="C9394A"/>
              </a:solidFill>
              <a:latin typeface="微软雅黑" charset="0"/>
              <a:ea typeface="微软雅黑" charset="0"/>
              <a:cs typeface="微软雅黑" charset="0"/>
            </a:endParaRPr>
          </a:p>
        </p:txBody>
      </p:sp>
      <p:sp>
        <p:nvSpPr>
          <p:cNvPr id="32" name="圆角矩形"/>
          <p:cNvSpPr>
            <a:spLocks/>
          </p:cNvSpPr>
          <p:nvPr/>
        </p:nvSpPr>
        <p:spPr>
          <a:xfrm>
            <a:off x="2843808" y="699542"/>
            <a:ext cx="2016124" cy="647699"/>
          </a:xfrm>
          <a:prstGeom prst="roundRect">
            <a:avLst>
              <a:gd name="adj" fmla="val 16666"/>
            </a:avLst>
          </a:prstGeom>
          <a:solidFill>
            <a:srgbClr val="FFFFFF"/>
          </a:solidFill>
          <a:ln w="25400" cap="flat" cmpd="sng">
            <a:solidFill>
              <a:srgbClr val="C9394A"/>
            </a:solidFill>
            <a:prstDash val="solid"/>
            <a:round/>
          </a:ln>
          <a:effectLst>
            <a:outerShdw blurRad="63500" sx="102000" sy="102000" algn="ctr" rotWithShape="0">
              <a:srgbClr val="000000">
                <a:alpha val="3960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dirty="0">
                <a:solidFill>
                  <a:srgbClr val="474747"/>
                </a:solidFill>
                <a:latin typeface="微软雅黑" charset="0"/>
                <a:ea typeface="微软雅黑" charset="0"/>
                <a:cs typeface="微软雅黑" charset="0"/>
              </a:rPr>
              <a:t>数据准备</a:t>
            </a:r>
            <a:endParaRPr lang="zh-CN" altLang="en-US" sz="2000" b="1" u="none" strike="noStrike" kern="1200" cap="none" spc="0" baseline="0" dirty="0">
              <a:solidFill>
                <a:srgbClr val="474747"/>
              </a:solidFill>
              <a:latin typeface="微软雅黑" charset="0"/>
              <a:ea typeface="微软雅黑" charset="0"/>
              <a:cs typeface="微软雅黑" charset="0"/>
            </a:endParaRPr>
          </a:p>
        </p:txBody>
      </p:sp>
      <p:sp>
        <p:nvSpPr>
          <p:cNvPr id="33" name="圆角矩形"/>
          <p:cNvSpPr>
            <a:spLocks/>
          </p:cNvSpPr>
          <p:nvPr/>
        </p:nvSpPr>
        <p:spPr>
          <a:xfrm>
            <a:off x="2843808" y="1815098"/>
            <a:ext cx="2016124" cy="647699"/>
          </a:xfrm>
          <a:prstGeom prst="roundRect">
            <a:avLst>
              <a:gd name="adj" fmla="val 16666"/>
            </a:avLst>
          </a:prstGeom>
          <a:solidFill>
            <a:srgbClr val="FFFFFF"/>
          </a:solidFill>
          <a:ln w="25400" cap="flat" cmpd="sng">
            <a:solidFill>
              <a:srgbClr val="C9394A"/>
            </a:solidFill>
            <a:prstDash val="solid"/>
            <a:round/>
          </a:ln>
          <a:effectLst>
            <a:outerShdw blurRad="63500" sx="102000" sy="102000" algn="ctr" rotWithShape="0">
              <a:srgbClr val="000000">
                <a:alpha val="3960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dirty="0">
                <a:solidFill>
                  <a:srgbClr val="474747"/>
                </a:solidFill>
                <a:latin typeface="微软雅黑" charset="0"/>
                <a:ea typeface="微软雅黑" charset="0"/>
                <a:cs typeface="微软雅黑" charset="0"/>
              </a:rPr>
              <a:t>特征工程</a:t>
            </a:r>
          </a:p>
        </p:txBody>
      </p:sp>
      <p:sp>
        <p:nvSpPr>
          <p:cNvPr id="34" name="圆角矩形"/>
          <p:cNvSpPr>
            <a:spLocks/>
          </p:cNvSpPr>
          <p:nvPr/>
        </p:nvSpPr>
        <p:spPr>
          <a:xfrm>
            <a:off x="2843808" y="2928352"/>
            <a:ext cx="2016124" cy="647699"/>
          </a:xfrm>
          <a:prstGeom prst="roundRect">
            <a:avLst>
              <a:gd name="adj" fmla="val 16666"/>
            </a:avLst>
          </a:prstGeom>
          <a:solidFill>
            <a:srgbClr val="FFFFFF"/>
          </a:solidFill>
          <a:ln w="25400" cap="flat" cmpd="sng">
            <a:solidFill>
              <a:srgbClr val="C9394A"/>
            </a:solidFill>
            <a:prstDash val="solid"/>
            <a:round/>
          </a:ln>
          <a:effectLst>
            <a:outerShdw blurRad="63500" sx="102000" sy="102000" algn="ctr" rotWithShape="0">
              <a:srgbClr val="000000">
                <a:alpha val="3960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dirty="0">
                <a:solidFill>
                  <a:srgbClr val="474747"/>
                </a:solidFill>
                <a:latin typeface="微软雅黑" charset="0"/>
                <a:ea typeface="微软雅黑" charset="0"/>
                <a:cs typeface="微软雅黑" charset="0"/>
              </a:rPr>
              <a:t>模型训练</a:t>
            </a:r>
          </a:p>
        </p:txBody>
      </p:sp>
      <p:sp>
        <p:nvSpPr>
          <p:cNvPr id="35" name="圆角矩形"/>
          <p:cNvSpPr>
            <a:spLocks/>
          </p:cNvSpPr>
          <p:nvPr/>
        </p:nvSpPr>
        <p:spPr>
          <a:xfrm>
            <a:off x="2843808" y="4067874"/>
            <a:ext cx="2016124" cy="647699"/>
          </a:xfrm>
          <a:prstGeom prst="roundRect">
            <a:avLst>
              <a:gd name="adj" fmla="val 16666"/>
            </a:avLst>
          </a:prstGeom>
          <a:solidFill>
            <a:srgbClr val="FFFFFF"/>
          </a:solidFill>
          <a:ln w="25400" cap="flat" cmpd="sng">
            <a:solidFill>
              <a:srgbClr val="C9394A"/>
            </a:solidFill>
            <a:prstDash val="solid"/>
            <a:round/>
          </a:ln>
          <a:effectLst>
            <a:outerShdw blurRad="63500" sx="102000" sy="102000" algn="ctr" rotWithShape="0">
              <a:srgbClr val="000000">
                <a:alpha val="3960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dirty="0">
                <a:solidFill>
                  <a:srgbClr val="474747"/>
                </a:solidFill>
                <a:latin typeface="微软雅黑" charset="0"/>
                <a:ea typeface="微软雅黑" charset="0"/>
                <a:cs typeface="微软雅黑" charset="0"/>
              </a:rPr>
              <a:t>模型评价</a:t>
            </a:r>
          </a:p>
        </p:txBody>
      </p:sp>
      <p:sp>
        <p:nvSpPr>
          <p:cNvPr id="36" name="减去对角的矩形"/>
          <p:cNvSpPr>
            <a:spLocks/>
          </p:cNvSpPr>
          <p:nvPr/>
        </p:nvSpPr>
        <p:spPr>
          <a:xfrm>
            <a:off x="6068123" y="3490811"/>
            <a:ext cx="1224136" cy="603341"/>
          </a:xfrm>
          <a:prstGeom prst="snip2DiagRect">
            <a:avLst>
              <a:gd name="adj1" fmla="val 0"/>
              <a:gd name="adj2" fmla="val 17115"/>
            </a:avLst>
          </a:prstGeom>
          <a:solidFill>
            <a:srgbClr val="FFFFFF"/>
          </a:solidFill>
          <a:ln w="25400" cap="flat" cmpd="sng">
            <a:solidFill>
              <a:srgbClr val="C9394A"/>
            </a:solidFill>
            <a:prstDash val="solid"/>
            <a:round/>
          </a:ln>
          <a:effectLst>
            <a:outerShdw blurRad="50800" dist="38100" dir="2700000" algn="tl" rotWithShape="0">
              <a:srgbClr val="000000">
                <a:alpha val="3960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b="1">
                <a:solidFill>
                  <a:srgbClr val="474747"/>
                </a:solidFill>
                <a:latin typeface="微软雅黑" charset="0"/>
                <a:ea typeface="微软雅黑" charset="0"/>
                <a:cs typeface="微软雅黑" charset="0"/>
              </a:rPr>
              <a:t>参数调优</a:t>
            </a:r>
            <a:endParaRPr lang="zh-CN" altLang="en-US" sz="1800" b="1" u="none" strike="noStrike" kern="1200" cap="none" spc="0" baseline="0">
              <a:solidFill>
                <a:srgbClr val="474747"/>
              </a:solidFill>
              <a:latin typeface="微软雅黑" charset="0"/>
              <a:ea typeface="微软雅黑" charset="0"/>
              <a:cs typeface="微软雅黑" charset="0"/>
            </a:endParaRPr>
          </a:p>
        </p:txBody>
      </p:sp>
      <p:sp>
        <p:nvSpPr>
          <p:cNvPr id="37" name="右弧形箭头 36"/>
          <p:cNvSpPr/>
          <p:nvPr/>
        </p:nvSpPr>
        <p:spPr>
          <a:xfrm rot="10800000">
            <a:off x="5109569" y="3252201"/>
            <a:ext cx="708918" cy="935349"/>
          </a:xfrm>
          <a:prstGeom prst="curvedRightArrow">
            <a:avLst/>
          </a:prstGeom>
          <a:solidFill>
            <a:srgbClr val="C93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减去对角的矩形"/>
          <p:cNvSpPr>
            <a:spLocks/>
          </p:cNvSpPr>
          <p:nvPr/>
        </p:nvSpPr>
        <p:spPr>
          <a:xfrm>
            <a:off x="6068123" y="2325011"/>
            <a:ext cx="1224136" cy="603341"/>
          </a:xfrm>
          <a:prstGeom prst="snip2DiagRect">
            <a:avLst>
              <a:gd name="adj1" fmla="val 0"/>
              <a:gd name="adj2" fmla="val 17115"/>
            </a:avLst>
          </a:prstGeom>
          <a:solidFill>
            <a:srgbClr val="FFFFFF"/>
          </a:solidFill>
          <a:ln w="25400" cap="flat" cmpd="sng">
            <a:solidFill>
              <a:srgbClr val="C9394A"/>
            </a:solidFill>
            <a:prstDash val="solid"/>
            <a:round/>
          </a:ln>
          <a:effectLst>
            <a:outerShdw blurRad="50800" dist="38100" dir="2700000" algn="tl" rotWithShape="0">
              <a:srgbClr val="000000">
                <a:alpha val="3960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b="1">
                <a:solidFill>
                  <a:srgbClr val="474747"/>
                </a:solidFill>
                <a:latin typeface="微软雅黑" charset="0"/>
                <a:ea typeface="微软雅黑" charset="0"/>
                <a:cs typeface="微软雅黑" charset="0"/>
              </a:rPr>
              <a:t>特征挖掘</a:t>
            </a:r>
            <a:endParaRPr lang="zh-CN" altLang="en-US" sz="1800" b="1" u="none" strike="noStrike" kern="1200" cap="none" spc="0" baseline="0">
              <a:solidFill>
                <a:srgbClr val="474747"/>
              </a:solidFill>
              <a:latin typeface="微软雅黑" charset="0"/>
              <a:ea typeface="微软雅黑" charset="0"/>
              <a:cs typeface="微软雅黑" charset="0"/>
            </a:endParaRPr>
          </a:p>
        </p:txBody>
      </p:sp>
      <p:sp>
        <p:nvSpPr>
          <p:cNvPr id="39" name="右弧形箭头 38"/>
          <p:cNvSpPr/>
          <p:nvPr/>
        </p:nvSpPr>
        <p:spPr>
          <a:xfrm rot="10800000">
            <a:off x="5123974" y="2120066"/>
            <a:ext cx="708918" cy="935349"/>
          </a:xfrm>
          <a:prstGeom prst="curvedRightArrow">
            <a:avLst/>
          </a:prstGeom>
          <a:solidFill>
            <a:srgbClr val="C93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0" name="右弧形箭头 39"/>
          <p:cNvSpPr/>
          <p:nvPr/>
        </p:nvSpPr>
        <p:spPr>
          <a:xfrm rot="10800000">
            <a:off x="5126236" y="987931"/>
            <a:ext cx="708918" cy="935349"/>
          </a:xfrm>
          <a:prstGeom prst="curvedRightArrow">
            <a:avLst/>
          </a:prstGeom>
          <a:solidFill>
            <a:srgbClr val="C93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1" name="减去对角的矩形"/>
          <p:cNvSpPr>
            <a:spLocks/>
          </p:cNvSpPr>
          <p:nvPr/>
        </p:nvSpPr>
        <p:spPr>
          <a:xfrm>
            <a:off x="6068123" y="1193098"/>
            <a:ext cx="1224136" cy="603341"/>
          </a:xfrm>
          <a:prstGeom prst="snip2DiagRect">
            <a:avLst>
              <a:gd name="adj1" fmla="val 0"/>
              <a:gd name="adj2" fmla="val 17115"/>
            </a:avLst>
          </a:prstGeom>
          <a:solidFill>
            <a:srgbClr val="FFFFFF"/>
          </a:solidFill>
          <a:ln w="25400" cap="flat" cmpd="sng">
            <a:solidFill>
              <a:srgbClr val="C9394A"/>
            </a:solidFill>
            <a:prstDash val="solid"/>
            <a:round/>
          </a:ln>
          <a:effectLst>
            <a:outerShdw blurRad="50800" dist="38100" dir="2700000" algn="tl" rotWithShape="0">
              <a:srgbClr val="000000">
                <a:alpha val="3960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b="1">
                <a:solidFill>
                  <a:srgbClr val="474747"/>
                </a:solidFill>
                <a:latin typeface="微软雅黑" charset="0"/>
                <a:ea typeface="微软雅黑" charset="0"/>
                <a:cs typeface="微软雅黑" charset="0"/>
              </a:rPr>
              <a:t>数据补充</a:t>
            </a:r>
            <a:endParaRPr lang="zh-CN" altLang="en-US" sz="1800" b="1" u="none" strike="noStrike" kern="1200" cap="none" spc="0" baseline="0">
              <a:solidFill>
                <a:srgbClr val="474747"/>
              </a:solidFill>
              <a:latin typeface="微软雅黑" charset="0"/>
              <a:ea typeface="微软雅黑" charset="0"/>
              <a:cs typeface="微软雅黑" charset="0"/>
            </a:endParaRPr>
          </a:p>
        </p:txBody>
      </p:sp>
      <p:sp>
        <p:nvSpPr>
          <p:cNvPr id="42" name="下箭头 41"/>
          <p:cNvSpPr/>
          <p:nvPr/>
        </p:nvSpPr>
        <p:spPr>
          <a:xfrm>
            <a:off x="3671850" y="1416555"/>
            <a:ext cx="360040" cy="422509"/>
          </a:xfrm>
          <a:prstGeom prst="downArrow">
            <a:avLst/>
          </a:prstGeom>
          <a:solidFill>
            <a:srgbClr val="C939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下箭头 42"/>
          <p:cNvSpPr/>
          <p:nvPr/>
        </p:nvSpPr>
        <p:spPr>
          <a:xfrm>
            <a:off x="3671850" y="2497454"/>
            <a:ext cx="360040" cy="422509"/>
          </a:xfrm>
          <a:prstGeom prst="downArrow">
            <a:avLst/>
          </a:prstGeom>
          <a:solidFill>
            <a:srgbClr val="C939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下箭头 43"/>
          <p:cNvSpPr/>
          <p:nvPr/>
        </p:nvSpPr>
        <p:spPr>
          <a:xfrm>
            <a:off x="3671850" y="3661409"/>
            <a:ext cx="360040" cy="422509"/>
          </a:xfrm>
          <a:prstGeom prst="downArrow">
            <a:avLst/>
          </a:prstGeom>
          <a:solidFill>
            <a:srgbClr val="C939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1718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ppt_x"/>
                                          </p:val>
                                        </p:tav>
                                        <p:tav tm="100000">
                                          <p:val>
                                            <p:strVal val="#ppt_x"/>
                                          </p:val>
                                        </p:tav>
                                      </p:tavLst>
                                    </p:anim>
                                    <p:anim calcmode="lin" valueType="num">
                                      <p:cBhvr additive="base">
                                        <p:cTn id="44" dur="50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ppt_x"/>
                                          </p:val>
                                        </p:tav>
                                        <p:tav tm="100000">
                                          <p:val>
                                            <p:strVal val="#ppt_x"/>
                                          </p:val>
                                        </p:tav>
                                      </p:tavLst>
                                    </p:anim>
                                    <p:anim calcmode="lin" valueType="num">
                                      <p:cBhvr additive="base">
                                        <p:cTn id="60" dur="500" fill="hold"/>
                                        <p:tgtEl>
                                          <p:spTgt spid="4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ppt_x"/>
                                          </p:val>
                                        </p:tav>
                                        <p:tav tm="100000">
                                          <p:val>
                                            <p:strVal val="#ppt_x"/>
                                          </p:val>
                                        </p:tav>
                                      </p:tavLst>
                                    </p:anim>
                                    <p:anim calcmode="lin" valueType="num">
                                      <p:cBhvr additive="base">
                                        <p:cTn id="6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17763" y="1037516"/>
            <a:ext cx="1885453" cy="369332"/>
          </a:xfrm>
          <a:prstGeom prst="rect">
            <a:avLst/>
          </a:prstGeom>
          <a:noFill/>
        </p:spPr>
        <p:txBody>
          <a:bodyPr wrap="none" rtlCol="0">
            <a:spAutoFit/>
          </a:bodyPr>
          <a:lstStyle/>
          <a:p>
            <a:r>
              <a:rPr lang="en-US" altLang="zh-CN" b="1" kern="0" dirty="0">
                <a:solidFill>
                  <a:srgbClr val="C9394A"/>
                </a:solidFill>
                <a:latin typeface="微软雅黑" charset="0"/>
                <a:ea typeface="微软雅黑" charset="0"/>
                <a:cs typeface="微软雅黑" charset="0"/>
              </a:rPr>
              <a:t>——2. </a:t>
            </a:r>
            <a:r>
              <a:rPr lang="zh-CN" altLang="en-US" b="1" kern="0" dirty="0">
                <a:solidFill>
                  <a:srgbClr val="C9394A"/>
                </a:solidFill>
                <a:latin typeface="微软雅黑" charset="0"/>
                <a:ea typeface="微软雅黑" charset="0"/>
                <a:cs typeface="微软雅黑" charset="0"/>
              </a:rPr>
              <a:t>业务初探</a:t>
            </a:r>
            <a:endParaRPr lang="en-US" altLang="zh-CN" b="1" kern="0" dirty="0">
              <a:solidFill>
                <a:srgbClr val="C9394A"/>
              </a:solidFill>
              <a:latin typeface="微软雅黑" charset="0"/>
              <a:ea typeface="微软雅黑" charset="0"/>
              <a:cs typeface="微软雅黑" charset="0"/>
            </a:endParaRPr>
          </a:p>
        </p:txBody>
      </p:sp>
      <p:sp>
        <p:nvSpPr>
          <p:cNvPr id="5" name="矩形"/>
          <p:cNvSpPr>
            <a:spLocks/>
          </p:cNvSpPr>
          <p:nvPr/>
        </p:nvSpPr>
        <p:spPr>
          <a:xfrm>
            <a:off x="1979712" y="411954"/>
            <a:ext cx="5186035"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第三节</a:t>
            </a:r>
            <a:r>
              <a:rPr lang="zh-CN" altLang="en-US" sz="3000" b="1" kern="0" dirty="0">
                <a:solidFill>
                  <a:srgbClr val="C9394A"/>
                </a:solidFill>
                <a:latin typeface="微软雅黑" charset="0"/>
                <a:ea typeface="微软雅黑" charset="0"/>
                <a:cs typeface="微软雅黑" charset="0"/>
              </a:rPr>
              <a:t>：模型调优和业务初探</a:t>
            </a:r>
            <a:endParaRPr lang="en-US" altLang="zh-CN" sz="3000" b="1" kern="0" dirty="0">
              <a:solidFill>
                <a:srgbClr val="C9394A"/>
              </a:solidFill>
              <a:latin typeface="微软雅黑" charset="0"/>
              <a:ea typeface="微软雅黑" charset="0"/>
              <a:cs typeface="微软雅黑" charset="0"/>
            </a:endParaRPr>
          </a:p>
        </p:txBody>
      </p:sp>
      <p:sp>
        <p:nvSpPr>
          <p:cNvPr id="3" name="文本框 2"/>
          <p:cNvSpPr txBox="1"/>
          <p:nvPr/>
        </p:nvSpPr>
        <p:spPr>
          <a:xfrm>
            <a:off x="6250135" y="411510"/>
            <a:ext cx="842145" cy="553998"/>
          </a:xfrm>
          <a:prstGeom prst="rect">
            <a:avLst/>
          </a:prstGeom>
          <a:solidFill>
            <a:schemeClr val="bg1"/>
          </a:solidFill>
        </p:spPr>
        <p:txBody>
          <a:bodyPr wrap="none" lIns="36000" tIns="36000" rIns="36000" bIns="36000" rtlCol="0">
            <a:spAutoFit/>
          </a:bodyPr>
          <a:lstStyle/>
          <a:p>
            <a:r>
              <a:rPr kumimoji="1" lang="zh-CN" altLang="en-US" sz="3000" b="1">
                <a:solidFill>
                  <a:srgbClr val="0070C0"/>
                </a:solidFill>
                <a:latin typeface="Microsoft YaHei" charset="-122"/>
                <a:ea typeface="Microsoft YaHei" charset="-122"/>
                <a:cs typeface="Microsoft YaHei" charset="-122"/>
              </a:rPr>
              <a:t>扯淡</a:t>
            </a:r>
          </a:p>
        </p:txBody>
      </p:sp>
      <p:sp>
        <p:nvSpPr>
          <p:cNvPr id="6" name="文本框 5"/>
          <p:cNvSpPr txBox="1"/>
          <p:nvPr/>
        </p:nvSpPr>
        <p:spPr>
          <a:xfrm>
            <a:off x="5621808" y="1057146"/>
            <a:ext cx="534368" cy="349702"/>
          </a:xfrm>
          <a:prstGeom prst="rect">
            <a:avLst/>
          </a:prstGeom>
          <a:solidFill>
            <a:schemeClr val="bg1"/>
          </a:solidFill>
        </p:spPr>
        <p:txBody>
          <a:bodyPr wrap="none" lIns="36000" tIns="36000" rIns="36000" bIns="36000" rtlCol="0">
            <a:spAutoFit/>
          </a:bodyPr>
          <a:lstStyle/>
          <a:p>
            <a:r>
              <a:rPr kumimoji="1" lang="zh-CN" altLang="en-US" b="1">
                <a:solidFill>
                  <a:srgbClr val="0070C0"/>
                </a:solidFill>
                <a:latin typeface="Microsoft YaHei" charset="-122"/>
                <a:ea typeface="Microsoft YaHei" charset="-122"/>
                <a:cs typeface="Microsoft YaHei" charset="-122"/>
              </a:rPr>
              <a:t>扯淡</a:t>
            </a:r>
          </a:p>
        </p:txBody>
      </p:sp>
    </p:spTree>
    <p:extLst>
      <p:ext uri="{BB962C8B-B14F-4D97-AF65-F5344CB8AC3E}">
        <p14:creationId xmlns:p14="http://schemas.microsoft.com/office/powerpoint/2010/main" val="147027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p:cNvSpPr>
            <a:spLocks/>
          </p:cNvSpPr>
          <p:nvPr/>
        </p:nvSpPr>
        <p:spPr>
          <a:xfrm>
            <a:off x="467544" y="1691685"/>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lvl="1"/>
            <a:r>
              <a:rPr lang="zh-CN" altLang="en-US" sz="2000" u="none" strike="noStrike" kern="1200" cap="none" spc="0" baseline="0" dirty="0" smtClean="0">
                <a:solidFill>
                  <a:srgbClr val="C9394A"/>
                </a:solidFill>
                <a:latin typeface="微软雅黑" charset="0"/>
                <a:ea typeface="微软雅黑" charset="0"/>
                <a:cs typeface="微软雅黑" charset="0"/>
              </a:rPr>
              <a:t>重点</a:t>
            </a:r>
            <a:r>
              <a:rPr lang="en-US" altLang="zh-CN" sz="2000" dirty="0" smtClean="0">
                <a:solidFill>
                  <a:srgbClr val="C9394A"/>
                </a:solidFill>
                <a:latin typeface="微软雅黑" charset="0"/>
                <a:ea typeface="微软雅黑" charset="0"/>
                <a:cs typeface="微软雅黑" charset="0"/>
              </a:rPr>
              <a:t>: </a:t>
            </a:r>
            <a:r>
              <a:rPr lang="zh-CN" altLang="en-US" sz="2000" dirty="0" smtClean="0">
                <a:solidFill>
                  <a:srgbClr val="C9394A"/>
                </a:solidFill>
                <a:latin typeface="微软雅黑" charset="0"/>
                <a:ea typeface="微软雅黑" charset="0"/>
                <a:cs typeface="微软雅黑" charset="0"/>
              </a:rPr>
              <a:t>算法建模的流程</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17" name="矩形"/>
          <p:cNvSpPr>
            <a:spLocks/>
          </p:cNvSpPr>
          <p:nvPr/>
        </p:nvSpPr>
        <p:spPr>
          <a:xfrm>
            <a:off x="2940784" y="483518"/>
            <a:ext cx="3262432"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u="none" strike="noStrike" kern="0" cap="none" spc="0" baseline="0" dirty="0" smtClean="0">
                <a:solidFill>
                  <a:srgbClr val="C9394A"/>
                </a:solidFill>
                <a:latin typeface="微软雅黑" charset="0"/>
                <a:ea typeface="微软雅黑" charset="0"/>
                <a:cs typeface="微软雅黑" charset="0"/>
              </a:rPr>
              <a:t>逻辑回归算法建模</a:t>
            </a:r>
            <a:endParaRPr lang="en-US" altLang="zh-CN" sz="3000" b="1" u="none" strike="noStrike" kern="0" cap="none" spc="0" baseline="0" dirty="0" smtClean="0">
              <a:solidFill>
                <a:srgbClr val="C9394A"/>
              </a:solidFill>
              <a:latin typeface="微软雅黑" charset="0"/>
              <a:ea typeface="微软雅黑" charset="0"/>
              <a:cs typeface="微软雅黑" charset="0"/>
            </a:endParaRPr>
          </a:p>
        </p:txBody>
      </p:sp>
      <p:sp>
        <p:nvSpPr>
          <p:cNvPr id="3" name="流程图: 可选过程 2"/>
          <p:cNvSpPr/>
          <p:nvPr/>
        </p:nvSpPr>
        <p:spPr>
          <a:xfrm>
            <a:off x="1619672" y="1693425"/>
            <a:ext cx="1872208" cy="432048"/>
          </a:xfrm>
          <a:prstGeom prst="flowChartAlternateProcess">
            <a:avLst/>
          </a:prstGeom>
          <a:noFill/>
          <a:ln>
            <a:solidFill>
              <a:srgbClr val="C9394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p:cNvSpPr>
            <a:spLocks/>
          </p:cNvSpPr>
          <p:nvPr/>
        </p:nvSpPr>
        <p:spPr>
          <a:xfrm>
            <a:off x="467543" y="227876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lvl="1"/>
            <a:r>
              <a:rPr lang="zh-CN" altLang="en-US" sz="2000" u="none" strike="noStrike" kern="1200" cap="none" spc="0" baseline="0" dirty="0" smtClean="0">
                <a:solidFill>
                  <a:srgbClr val="C9394A"/>
                </a:solidFill>
                <a:latin typeface="微软雅黑" charset="0"/>
                <a:ea typeface="微软雅黑" charset="0"/>
                <a:cs typeface="微软雅黑" charset="0"/>
              </a:rPr>
              <a:t>重点</a:t>
            </a:r>
            <a:r>
              <a:rPr lang="en-US" altLang="zh-CN" sz="2000" dirty="0" smtClean="0">
                <a:solidFill>
                  <a:srgbClr val="C9394A"/>
                </a:solidFill>
                <a:latin typeface="微软雅黑" charset="0"/>
                <a:ea typeface="微软雅黑" charset="0"/>
                <a:cs typeface="微软雅黑" charset="0"/>
              </a:rPr>
              <a:t>: </a:t>
            </a:r>
            <a:r>
              <a:rPr lang="zh-CN" altLang="en-US" sz="2000" dirty="0" smtClean="0">
                <a:solidFill>
                  <a:srgbClr val="C9394A"/>
                </a:solidFill>
                <a:latin typeface="微软雅黑" charset="0"/>
                <a:ea typeface="微软雅黑" charset="0"/>
                <a:cs typeface="微软雅黑" charset="0"/>
              </a:rPr>
              <a:t>逻辑回归建模</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grpSp>
        <p:nvGrpSpPr>
          <p:cNvPr id="9" name="Group 72"/>
          <p:cNvGrpSpPr>
            <a:grpSpLocks/>
          </p:cNvGrpSpPr>
          <p:nvPr/>
        </p:nvGrpSpPr>
        <p:grpSpPr bwMode="auto">
          <a:xfrm>
            <a:off x="3825812" y="3317599"/>
            <a:ext cx="4824032" cy="1143823"/>
            <a:chOff x="72" y="2942"/>
            <a:chExt cx="5120" cy="1214"/>
          </a:xfrm>
        </p:grpSpPr>
        <p:grpSp>
          <p:nvGrpSpPr>
            <p:cNvPr id="48" name="Group 4"/>
            <p:cNvGrpSpPr>
              <a:grpSpLocks/>
            </p:cNvGrpSpPr>
            <p:nvPr/>
          </p:nvGrpSpPr>
          <p:grpSpPr bwMode="auto">
            <a:xfrm>
              <a:off x="72" y="2942"/>
              <a:ext cx="1864" cy="1214"/>
              <a:chOff x="226" y="3106"/>
              <a:chExt cx="1864" cy="1214"/>
            </a:xfrm>
          </p:grpSpPr>
          <p:pic>
            <p:nvPicPr>
              <p:cNvPr id="52" name="Picture 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5" y="3106"/>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Freeform 6"/>
              <p:cNvSpPr>
                <a:spLocks/>
              </p:cNvSpPr>
              <p:nvPr/>
            </p:nvSpPr>
            <p:spPr bwMode="auto">
              <a:xfrm>
                <a:off x="829" y="3314"/>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54" name="Freeform 7"/>
              <p:cNvSpPr>
                <a:spLocks/>
              </p:cNvSpPr>
              <p:nvPr/>
            </p:nvSpPr>
            <p:spPr bwMode="auto">
              <a:xfrm>
                <a:off x="829" y="3319"/>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55"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951" y="2581"/>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9"/>
              <p:cNvSpPr>
                <a:spLocks noEditPoints="1"/>
              </p:cNvSpPr>
              <p:nvPr/>
            </p:nvSpPr>
            <p:spPr bwMode="auto">
              <a:xfrm>
                <a:off x="1020" y="3601"/>
                <a:ext cx="208" cy="351"/>
              </a:xfrm>
              <a:custGeom>
                <a:avLst/>
                <a:gdLst>
                  <a:gd name="T0" fmla="*/ 175 w 208"/>
                  <a:gd name="T1" fmla="*/ 0 h 351"/>
                  <a:gd name="T2" fmla="*/ 175 w 208"/>
                  <a:gd name="T3" fmla="*/ 226 h 351"/>
                  <a:gd name="T4" fmla="*/ 208 w 208"/>
                  <a:gd name="T5" fmla="*/ 226 h 351"/>
                  <a:gd name="T6" fmla="*/ 208 w 208"/>
                  <a:gd name="T7" fmla="*/ 281 h 351"/>
                  <a:gd name="T8" fmla="*/ 175 w 208"/>
                  <a:gd name="T9" fmla="*/ 281 h 351"/>
                  <a:gd name="T10" fmla="*/ 175 w 208"/>
                  <a:gd name="T11" fmla="*/ 351 h 351"/>
                  <a:gd name="T12" fmla="*/ 111 w 208"/>
                  <a:gd name="T13" fmla="*/ 351 h 351"/>
                  <a:gd name="T14" fmla="*/ 111 w 208"/>
                  <a:gd name="T15" fmla="*/ 281 h 351"/>
                  <a:gd name="T16" fmla="*/ 0 w 208"/>
                  <a:gd name="T17" fmla="*/ 281 h 351"/>
                  <a:gd name="T18" fmla="*/ 0 w 208"/>
                  <a:gd name="T19" fmla="*/ 217 h 351"/>
                  <a:gd name="T20" fmla="*/ 99 w 208"/>
                  <a:gd name="T21" fmla="*/ 0 h 351"/>
                  <a:gd name="T22" fmla="*/ 175 w 208"/>
                  <a:gd name="T23" fmla="*/ 0 h 351"/>
                  <a:gd name="T24" fmla="*/ 111 w 208"/>
                  <a:gd name="T25" fmla="*/ 80 h 351"/>
                  <a:gd name="T26" fmla="*/ 47 w 208"/>
                  <a:gd name="T27" fmla="*/ 226 h 351"/>
                  <a:gd name="T28" fmla="*/ 111 w 208"/>
                  <a:gd name="T29" fmla="*/ 226 h 351"/>
                  <a:gd name="T30" fmla="*/ 111 w 208"/>
                  <a:gd name="T31" fmla="*/ 80 h 3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8" h="351">
                    <a:moveTo>
                      <a:pt x="175" y="0"/>
                    </a:moveTo>
                    <a:lnTo>
                      <a:pt x="175" y="226"/>
                    </a:lnTo>
                    <a:lnTo>
                      <a:pt x="208" y="226"/>
                    </a:lnTo>
                    <a:lnTo>
                      <a:pt x="208" y="281"/>
                    </a:lnTo>
                    <a:lnTo>
                      <a:pt x="175" y="281"/>
                    </a:lnTo>
                    <a:lnTo>
                      <a:pt x="175" y="351"/>
                    </a:lnTo>
                    <a:lnTo>
                      <a:pt x="111" y="351"/>
                    </a:lnTo>
                    <a:lnTo>
                      <a:pt x="111" y="281"/>
                    </a:lnTo>
                    <a:lnTo>
                      <a:pt x="0" y="281"/>
                    </a:lnTo>
                    <a:lnTo>
                      <a:pt x="0" y="217"/>
                    </a:lnTo>
                    <a:lnTo>
                      <a:pt x="99" y="0"/>
                    </a:lnTo>
                    <a:lnTo>
                      <a:pt x="175" y="0"/>
                    </a:lnTo>
                    <a:close/>
                    <a:moveTo>
                      <a:pt x="111" y="80"/>
                    </a:moveTo>
                    <a:lnTo>
                      <a:pt x="47" y="226"/>
                    </a:lnTo>
                    <a:lnTo>
                      <a:pt x="111" y="226"/>
                    </a:lnTo>
                    <a:lnTo>
                      <a:pt x="111" y="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4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1051"/>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134"/>
            <p:cNvSpPr>
              <a:spLocks noChangeArrowheads="1"/>
            </p:cNvSpPr>
            <p:nvPr/>
          </p:nvSpPr>
          <p:spPr bwMode="auto">
            <a:xfrm>
              <a:off x="1489" y="3166"/>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accent1"/>
                  </a:solidFill>
                  <a:latin typeface="微软雅黑" panose="020B0503020204020204" pitchFamily="34" charset="-122"/>
                  <a:ea typeface="微软雅黑" panose="020B0503020204020204" pitchFamily="34" charset="-122"/>
                </a:rPr>
                <a:t>第</a:t>
              </a:r>
              <a:r>
                <a:rPr lang="zh-CN" altLang="en-US" sz="2000" b="1" baseline="0" dirty="0" smtClean="0">
                  <a:solidFill>
                    <a:schemeClr val="accent1"/>
                  </a:solidFill>
                  <a:latin typeface="微软雅黑" panose="020B0503020204020204" pitchFamily="34" charset="-122"/>
                  <a:ea typeface="微软雅黑" panose="020B0503020204020204" pitchFamily="34" charset="-122"/>
                </a:rPr>
                <a:t>四节</a:t>
              </a:r>
              <a:endParaRPr lang="zh-CN" altLang="en-US" sz="2000" b="1" baseline="0" dirty="0">
                <a:solidFill>
                  <a:schemeClr val="accent1"/>
                </a:solidFill>
                <a:latin typeface="微软雅黑" panose="020B0503020204020204" pitchFamily="34" charset="-122"/>
                <a:ea typeface="微软雅黑" panose="020B0503020204020204" pitchFamily="34" charset="-122"/>
              </a:endParaRPr>
            </a:p>
          </p:txBody>
        </p:sp>
        <p:sp>
          <p:nvSpPr>
            <p:cNvPr id="51" name="Rectangle 134"/>
            <p:cNvSpPr>
              <a:spLocks noChangeArrowheads="1"/>
            </p:cNvSpPr>
            <p:nvPr/>
          </p:nvSpPr>
          <p:spPr bwMode="auto">
            <a:xfrm>
              <a:off x="1481" y="3489"/>
              <a:ext cx="1067"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baseline="0" dirty="0" smtClean="0">
                  <a:solidFill>
                    <a:srgbClr val="777777"/>
                  </a:solidFill>
                  <a:latin typeface="微软雅黑" panose="020B0503020204020204" pitchFamily="34" charset="-122"/>
                  <a:ea typeface="微软雅黑" panose="020B0503020204020204" pitchFamily="34" charset="-122"/>
                </a:rPr>
                <a:t>总结回顾</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grpSp>
        <p:nvGrpSpPr>
          <p:cNvPr id="10" name="Group 71"/>
          <p:cNvGrpSpPr>
            <a:grpSpLocks/>
          </p:cNvGrpSpPr>
          <p:nvPr/>
        </p:nvGrpSpPr>
        <p:grpSpPr bwMode="auto">
          <a:xfrm>
            <a:off x="3815143" y="2710826"/>
            <a:ext cx="4763732" cy="1143823"/>
            <a:chOff x="68" y="2289"/>
            <a:chExt cx="5056" cy="1214"/>
          </a:xfrm>
        </p:grpSpPr>
        <p:pic>
          <p:nvPicPr>
            <p:cNvPr id="3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15" y="376"/>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Group 10"/>
            <p:cNvGrpSpPr>
              <a:grpSpLocks/>
            </p:cNvGrpSpPr>
            <p:nvPr/>
          </p:nvGrpSpPr>
          <p:grpSpPr bwMode="auto">
            <a:xfrm>
              <a:off x="68" y="2289"/>
              <a:ext cx="1864" cy="1214"/>
              <a:chOff x="411" y="2818"/>
              <a:chExt cx="1864" cy="1214"/>
            </a:xfrm>
          </p:grpSpPr>
          <p:pic>
            <p:nvPicPr>
              <p:cNvPr id="43" name="Picture 11"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0" y="2818"/>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Freeform 12"/>
              <p:cNvSpPr>
                <a:spLocks/>
              </p:cNvSpPr>
              <p:nvPr/>
            </p:nvSpPr>
            <p:spPr bwMode="auto">
              <a:xfrm>
                <a:off x="1014" y="3026"/>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45" name="Freeform 13"/>
              <p:cNvSpPr>
                <a:spLocks/>
              </p:cNvSpPr>
              <p:nvPr/>
            </p:nvSpPr>
            <p:spPr bwMode="auto">
              <a:xfrm>
                <a:off x="1014" y="3031"/>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pic>
            <p:nvPicPr>
              <p:cNvPr id="46"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136" y="2293"/>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Freeform 15"/>
              <p:cNvSpPr>
                <a:spLocks/>
              </p:cNvSpPr>
              <p:nvPr/>
            </p:nvSpPr>
            <p:spPr bwMode="auto">
              <a:xfrm>
                <a:off x="1247" y="3312"/>
                <a:ext cx="196" cy="368"/>
              </a:xfrm>
              <a:custGeom>
                <a:avLst/>
                <a:gdLst>
                  <a:gd name="T0" fmla="*/ 139 w 83"/>
                  <a:gd name="T1" fmla="*/ 351 h 156"/>
                  <a:gd name="T2" fmla="*/ 184 w 83"/>
                  <a:gd name="T3" fmla="*/ 351 h 156"/>
                  <a:gd name="T4" fmla="*/ 302 w 83"/>
                  <a:gd name="T5" fmla="*/ 212 h 156"/>
                  <a:gd name="T6" fmla="*/ 222 w 83"/>
                  <a:gd name="T7" fmla="*/ 123 h 156"/>
                  <a:gd name="T8" fmla="*/ 139 w 83"/>
                  <a:gd name="T9" fmla="*/ 222 h 156"/>
                  <a:gd name="T10" fmla="*/ 139 w 83"/>
                  <a:gd name="T11" fmla="*/ 250 h 156"/>
                  <a:gd name="T12" fmla="*/ 0 w 83"/>
                  <a:gd name="T13" fmla="*/ 250 h 156"/>
                  <a:gd name="T14" fmla="*/ 0 w 83"/>
                  <a:gd name="T15" fmla="*/ 217 h 156"/>
                  <a:gd name="T16" fmla="*/ 222 w 83"/>
                  <a:gd name="T17" fmla="*/ 0 h 156"/>
                  <a:gd name="T18" fmla="*/ 451 w 83"/>
                  <a:gd name="T19" fmla="*/ 205 h 156"/>
                  <a:gd name="T20" fmla="*/ 328 w 83"/>
                  <a:gd name="T21" fmla="*/ 401 h 156"/>
                  <a:gd name="T22" fmla="*/ 463 w 83"/>
                  <a:gd name="T23" fmla="*/ 611 h 156"/>
                  <a:gd name="T24" fmla="*/ 217 w 83"/>
                  <a:gd name="T25" fmla="*/ 868 h 156"/>
                  <a:gd name="T26" fmla="*/ 0 w 83"/>
                  <a:gd name="T27" fmla="*/ 639 h 156"/>
                  <a:gd name="T28" fmla="*/ 0 w 83"/>
                  <a:gd name="T29" fmla="*/ 590 h 156"/>
                  <a:gd name="T30" fmla="*/ 139 w 83"/>
                  <a:gd name="T31" fmla="*/ 590 h 156"/>
                  <a:gd name="T32" fmla="*/ 139 w 83"/>
                  <a:gd name="T33" fmla="*/ 618 h 156"/>
                  <a:gd name="T34" fmla="*/ 222 w 83"/>
                  <a:gd name="T35" fmla="*/ 741 h 156"/>
                  <a:gd name="T36" fmla="*/ 307 w 83"/>
                  <a:gd name="T37" fmla="*/ 606 h 156"/>
                  <a:gd name="T38" fmla="*/ 205 w 83"/>
                  <a:gd name="T39" fmla="*/ 462 h 156"/>
                  <a:gd name="T40" fmla="*/ 139 w 83"/>
                  <a:gd name="T41" fmla="*/ 462 h 156"/>
                  <a:gd name="T42" fmla="*/ 139 w 83"/>
                  <a:gd name="T43" fmla="*/ 351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3" h="156">
                    <a:moveTo>
                      <a:pt x="25" y="63"/>
                    </a:moveTo>
                    <a:cubicBezTo>
                      <a:pt x="33" y="63"/>
                      <a:pt x="33" y="63"/>
                      <a:pt x="33" y="63"/>
                    </a:cubicBezTo>
                    <a:cubicBezTo>
                      <a:pt x="52" y="63"/>
                      <a:pt x="54" y="48"/>
                      <a:pt x="54" y="38"/>
                    </a:cubicBezTo>
                    <a:cubicBezTo>
                      <a:pt x="54" y="28"/>
                      <a:pt x="50" y="22"/>
                      <a:pt x="40" y="22"/>
                    </a:cubicBezTo>
                    <a:cubicBezTo>
                      <a:pt x="31" y="22"/>
                      <a:pt x="25" y="29"/>
                      <a:pt x="25" y="40"/>
                    </a:cubicBezTo>
                    <a:cubicBezTo>
                      <a:pt x="25" y="45"/>
                      <a:pt x="25" y="45"/>
                      <a:pt x="25" y="45"/>
                    </a:cubicBezTo>
                    <a:cubicBezTo>
                      <a:pt x="0" y="45"/>
                      <a:pt x="0" y="45"/>
                      <a:pt x="0" y="45"/>
                    </a:cubicBezTo>
                    <a:cubicBezTo>
                      <a:pt x="0" y="39"/>
                      <a:pt x="0" y="39"/>
                      <a:pt x="0" y="39"/>
                    </a:cubicBezTo>
                    <a:cubicBezTo>
                      <a:pt x="0" y="16"/>
                      <a:pt x="15" y="0"/>
                      <a:pt x="40" y="0"/>
                    </a:cubicBezTo>
                    <a:cubicBezTo>
                      <a:pt x="65" y="0"/>
                      <a:pt x="81" y="14"/>
                      <a:pt x="81" y="37"/>
                    </a:cubicBezTo>
                    <a:cubicBezTo>
                      <a:pt x="81" y="57"/>
                      <a:pt x="73" y="67"/>
                      <a:pt x="59" y="72"/>
                    </a:cubicBezTo>
                    <a:cubicBezTo>
                      <a:pt x="75" y="75"/>
                      <a:pt x="83" y="88"/>
                      <a:pt x="83" y="110"/>
                    </a:cubicBezTo>
                    <a:cubicBezTo>
                      <a:pt x="83" y="143"/>
                      <a:pt x="67" y="156"/>
                      <a:pt x="39" y="156"/>
                    </a:cubicBezTo>
                    <a:cubicBezTo>
                      <a:pt x="11" y="156"/>
                      <a:pt x="0" y="138"/>
                      <a:pt x="0" y="115"/>
                    </a:cubicBezTo>
                    <a:cubicBezTo>
                      <a:pt x="0" y="106"/>
                      <a:pt x="0" y="106"/>
                      <a:pt x="0" y="106"/>
                    </a:cubicBezTo>
                    <a:cubicBezTo>
                      <a:pt x="25" y="106"/>
                      <a:pt x="25" y="106"/>
                      <a:pt x="25" y="106"/>
                    </a:cubicBezTo>
                    <a:cubicBezTo>
                      <a:pt x="25" y="111"/>
                      <a:pt x="25" y="111"/>
                      <a:pt x="25" y="111"/>
                    </a:cubicBezTo>
                    <a:cubicBezTo>
                      <a:pt x="25" y="124"/>
                      <a:pt x="29" y="133"/>
                      <a:pt x="40" y="133"/>
                    </a:cubicBezTo>
                    <a:cubicBezTo>
                      <a:pt x="54" y="133"/>
                      <a:pt x="55" y="123"/>
                      <a:pt x="55" y="109"/>
                    </a:cubicBezTo>
                    <a:cubicBezTo>
                      <a:pt x="55" y="90"/>
                      <a:pt x="50" y="83"/>
                      <a:pt x="37" y="83"/>
                    </a:cubicBezTo>
                    <a:cubicBezTo>
                      <a:pt x="25" y="83"/>
                      <a:pt x="25" y="83"/>
                      <a:pt x="25" y="83"/>
                    </a:cubicBezTo>
                    <a:lnTo>
                      <a:pt x="25"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1" name="Rectangle 134"/>
            <p:cNvSpPr>
              <a:spLocks noChangeArrowheads="1"/>
            </p:cNvSpPr>
            <p:nvPr/>
          </p:nvSpPr>
          <p:spPr bwMode="auto">
            <a:xfrm>
              <a:off x="1473" y="2485"/>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65000"/>
                    </a:schemeClr>
                  </a:solidFill>
                  <a:latin typeface="微软雅黑" panose="020B0503020204020204" pitchFamily="34" charset="-122"/>
                  <a:ea typeface="微软雅黑" panose="020B0503020204020204" pitchFamily="34" charset="-122"/>
                </a:rPr>
                <a:t>第</a:t>
              </a:r>
              <a:r>
                <a:rPr lang="zh-CN" altLang="en-US" sz="2000" b="1" baseline="0" dirty="0" smtClean="0">
                  <a:solidFill>
                    <a:schemeClr val="bg1">
                      <a:lumMod val="65000"/>
                    </a:schemeClr>
                  </a:solidFill>
                  <a:latin typeface="微软雅黑" panose="020B0503020204020204" pitchFamily="34" charset="-122"/>
                  <a:ea typeface="微软雅黑" panose="020B0503020204020204" pitchFamily="34" charset="-122"/>
                </a:rPr>
                <a:t>三节</a:t>
              </a:r>
              <a:endParaRPr lang="zh-CN" altLang="en-US" sz="2000" b="1" baseline="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2" name="Rectangle 134"/>
            <p:cNvSpPr>
              <a:spLocks noChangeArrowheads="1"/>
            </p:cNvSpPr>
            <p:nvPr/>
          </p:nvSpPr>
          <p:spPr bwMode="auto">
            <a:xfrm>
              <a:off x="1465" y="2809"/>
              <a:ext cx="2137"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baseline="0" dirty="0" smtClean="0">
                  <a:solidFill>
                    <a:srgbClr val="777777"/>
                  </a:solidFill>
                  <a:latin typeface="微软雅黑" panose="020B0503020204020204" pitchFamily="34" charset="-122"/>
                  <a:ea typeface="微软雅黑" panose="020B0503020204020204" pitchFamily="34" charset="-122"/>
                </a:rPr>
                <a:t>模型调优</a:t>
              </a:r>
              <a:r>
                <a:rPr lang="en-US" altLang="zh-CN" sz="1600" b="1" baseline="0" dirty="0" smtClean="0">
                  <a:solidFill>
                    <a:srgbClr val="777777"/>
                  </a:solidFill>
                  <a:latin typeface="微软雅黑" panose="020B0503020204020204" pitchFamily="34" charset="-122"/>
                  <a:ea typeface="微软雅黑" panose="020B0503020204020204" pitchFamily="34" charset="-122"/>
                </a:rPr>
                <a:t>&amp;</a:t>
              </a:r>
              <a:r>
                <a:rPr lang="zh-CN" altLang="en-US" sz="1600" b="1" dirty="0">
                  <a:solidFill>
                    <a:srgbClr val="777777"/>
                  </a:solidFill>
                  <a:latin typeface="微软雅黑" panose="020B0503020204020204" pitchFamily="34" charset="-122"/>
                  <a:ea typeface="微软雅黑" panose="020B0503020204020204" pitchFamily="34" charset="-122"/>
                </a:rPr>
                <a:t>业</a:t>
              </a:r>
              <a:r>
                <a:rPr lang="zh-CN" altLang="en-US" sz="1600" b="1" dirty="0" smtClean="0">
                  <a:solidFill>
                    <a:srgbClr val="777777"/>
                  </a:solidFill>
                  <a:latin typeface="微软雅黑" panose="020B0503020204020204" pitchFamily="34" charset="-122"/>
                  <a:ea typeface="微软雅黑" panose="020B0503020204020204" pitchFamily="34" charset="-122"/>
                </a:rPr>
                <a:t>务初探</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grpSp>
        <p:nvGrpSpPr>
          <p:cNvPr id="11" name="Group 70"/>
          <p:cNvGrpSpPr>
            <a:grpSpLocks/>
          </p:cNvGrpSpPr>
          <p:nvPr/>
        </p:nvGrpSpPr>
        <p:grpSpPr bwMode="auto">
          <a:xfrm>
            <a:off x="3852832" y="2104997"/>
            <a:ext cx="4786344" cy="1143823"/>
            <a:chOff x="112" y="1644"/>
            <a:chExt cx="5080" cy="1214"/>
          </a:xfrm>
        </p:grpSpPr>
        <p:pic>
          <p:nvPicPr>
            <p:cNvPr id="29"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683" y="-242"/>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16"/>
            <p:cNvGrpSpPr>
              <a:grpSpLocks/>
            </p:cNvGrpSpPr>
            <p:nvPr/>
          </p:nvGrpSpPr>
          <p:grpSpPr bwMode="auto">
            <a:xfrm>
              <a:off x="112" y="1644"/>
              <a:ext cx="1864" cy="1214"/>
              <a:chOff x="0" y="2251"/>
              <a:chExt cx="1864" cy="1214"/>
            </a:xfrm>
          </p:grpSpPr>
          <p:grpSp>
            <p:nvGrpSpPr>
              <p:cNvPr id="33" name="Group 17"/>
              <p:cNvGrpSpPr>
                <a:grpSpLocks/>
              </p:cNvGrpSpPr>
              <p:nvPr/>
            </p:nvGrpSpPr>
            <p:grpSpPr bwMode="auto">
              <a:xfrm>
                <a:off x="377" y="2251"/>
                <a:ext cx="1007" cy="1214"/>
                <a:chOff x="377" y="2251"/>
                <a:chExt cx="1007" cy="1214"/>
              </a:xfrm>
            </p:grpSpPr>
            <p:pic>
              <p:nvPicPr>
                <p:cNvPr id="35" name="Picture 18"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7" y="225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9"/>
                <p:cNvSpPr>
                  <a:spLocks/>
                </p:cNvSpPr>
                <p:nvPr/>
              </p:nvSpPr>
              <p:spPr bwMode="auto">
                <a:xfrm>
                  <a:off x="561" y="245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bg1">
                    <a:lumMod val="65000"/>
                  </a:scheme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7" name="Freeform 20"/>
                <p:cNvSpPr>
                  <a:spLocks/>
                </p:cNvSpPr>
                <p:nvPr/>
              </p:nvSpPr>
              <p:spPr bwMode="auto">
                <a:xfrm>
                  <a:off x="561" y="246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38" name="Freeform 21"/>
                <p:cNvSpPr>
                  <a:spLocks/>
                </p:cNvSpPr>
                <p:nvPr/>
              </p:nvSpPr>
              <p:spPr bwMode="auto">
                <a:xfrm>
                  <a:off x="794" y="2727"/>
                  <a:ext cx="205" cy="359"/>
                </a:xfrm>
                <a:custGeom>
                  <a:avLst/>
                  <a:gdLst>
                    <a:gd name="T0" fmla="*/ 250 w 87"/>
                    <a:gd name="T1" fmla="*/ 0 h 152"/>
                    <a:gd name="T2" fmla="*/ 12 w 87"/>
                    <a:gd name="T3" fmla="*/ 257 h 152"/>
                    <a:gd name="T4" fmla="*/ 12 w 87"/>
                    <a:gd name="T5" fmla="*/ 302 h 152"/>
                    <a:gd name="T6" fmla="*/ 160 w 87"/>
                    <a:gd name="T7" fmla="*/ 302 h 152"/>
                    <a:gd name="T8" fmla="*/ 160 w 87"/>
                    <a:gd name="T9" fmla="*/ 257 h 152"/>
                    <a:gd name="T10" fmla="*/ 250 w 87"/>
                    <a:gd name="T11" fmla="*/ 128 h 152"/>
                    <a:gd name="T12" fmla="*/ 332 w 87"/>
                    <a:gd name="T13" fmla="*/ 234 h 152"/>
                    <a:gd name="T14" fmla="*/ 245 w 87"/>
                    <a:gd name="T15" fmla="*/ 397 h 152"/>
                    <a:gd name="T16" fmla="*/ 0 w 87"/>
                    <a:gd name="T17" fmla="*/ 808 h 152"/>
                    <a:gd name="T18" fmla="*/ 0 w 87"/>
                    <a:gd name="T19" fmla="*/ 848 h 152"/>
                    <a:gd name="T20" fmla="*/ 462 w 87"/>
                    <a:gd name="T21" fmla="*/ 848 h 152"/>
                    <a:gd name="T22" fmla="*/ 462 w 87"/>
                    <a:gd name="T23" fmla="*/ 720 h 152"/>
                    <a:gd name="T24" fmla="*/ 172 w 87"/>
                    <a:gd name="T25" fmla="*/ 720 h 152"/>
                    <a:gd name="T26" fmla="*/ 372 w 87"/>
                    <a:gd name="T27" fmla="*/ 468 h 152"/>
                    <a:gd name="T28" fmla="*/ 483 w 87"/>
                    <a:gd name="T29" fmla="*/ 222 h 152"/>
                    <a:gd name="T30" fmla="*/ 250 w 87"/>
                    <a:gd name="T31" fmla="*/ 0 h 1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7" h="152">
                      <a:moveTo>
                        <a:pt x="45" y="0"/>
                      </a:moveTo>
                      <a:cubicBezTo>
                        <a:pt x="24" y="0"/>
                        <a:pt x="2" y="14"/>
                        <a:pt x="2" y="46"/>
                      </a:cubicBezTo>
                      <a:cubicBezTo>
                        <a:pt x="2" y="54"/>
                        <a:pt x="2" y="54"/>
                        <a:pt x="2" y="54"/>
                      </a:cubicBezTo>
                      <a:cubicBezTo>
                        <a:pt x="29" y="54"/>
                        <a:pt x="29" y="54"/>
                        <a:pt x="29" y="54"/>
                      </a:cubicBezTo>
                      <a:cubicBezTo>
                        <a:pt x="29" y="46"/>
                        <a:pt x="29" y="46"/>
                        <a:pt x="29" y="46"/>
                      </a:cubicBezTo>
                      <a:cubicBezTo>
                        <a:pt x="29" y="29"/>
                        <a:pt x="35" y="23"/>
                        <a:pt x="45" y="23"/>
                      </a:cubicBezTo>
                      <a:cubicBezTo>
                        <a:pt x="54" y="23"/>
                        <a:pt x="60" y="28"/>
                        <a:pt x="60" y="42"/>
                      </a:cubicBezTo>
                      <a:cubicBezTo>
                        <a:pt x="60" y="52"/>
                        <a:pt x="57" y="58"/>
                        <a:pt x="44" y="71"/>
                      </a:cubicBezTo>
                      <a:cubicBezTo>
                        <a:pt x="32" y="83"/>
                        <a:pt x="0" y="103"/>
                        <a:pt x="0" y="145"/>
                      </a:cubicBezTo>
                      <a:cubicBezTo>
                        <a:pt x="0" y="152"/>
                        <a:pt x="0" y="152"/>
                        <a:pt x="0" y="152"/>
                      </a:cubicBezTo>
                      <a:cubicBezTo>
                        <a:pt x="83" y="152"/>
                        <a:pt x="83" y="152"/>
                        <a:pt x="83" y="152"/>
                      </a:cubicBezTo>
                      <a:cubicBezTo>
                        <a:pt x="83" y="129"/>
                        <a:pt x="83" y="129"/>
                        <a:pt x="83" y="129"/>
                      </a:cubicBezTo>
                      <a:cubicBezTo>
                        <a:pt x="31" y="129"/>
                        <a:pt x="31" y="129"/>
                        <a:pt x="31" y="129"/>
                      </a:cubicBezTo>
                      <a:cubicBezTo>
                        <a:pt x="33" y="111"/>
                        <a:pt x="51" y="99"/>
                        <a:pt x="67" y="84"/>
                      </a:cubicBezTo>
                      <a:cubicBezTo>
                        <a:pt x="80" y="72"/>
                        <a:pt x="87" y="56"/>
                        <a:pt x="87" y="40"/>
                      </a:cubicBezTo>
                      <a:cubicBezTo>
                        <a:pt x="87" y="15"/>
                        <a:pt x="68" y="0"/>
                        <a:pt x="45" y="0"/>
                      </a:cubicBezTo>
                    </a:path>
                  </a:pathLst>
                </a:custGeom>
                <a:solidFill>
                  <a:schemeClr val="bg1">
                    <a:alpha val="90000"/>
                  </a:schemeClr>
                </a:soli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3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725" y="1732"/>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134"/>
            <p:cNvSpPr>
              <a:spLocks noChangeArrowheads="1"/>
            </p:cNvSpPr>
            <p:nvPr/>
          </p:nvSpPr>
          <p:spPr bwMode="auto">
            <a:xfrm>
              <a:off x="1482" y="1850"/>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65000"/>
                    </a:schemeClr>
                  </a:solidFill>
                  <a:latin typeface="微软雅黑" panose="020B0503020204020204" pitchFamily="34" charset="-122"/>
                  <a:ea typeface="微软雅黑" panose="020B0503020204020204" pitchFamily="34" charset="-122"/>
                </a:rPr>
                <a:t>第</a:t>
              </a:r>
              <a:r>
                <a:rPr lang="zh-CN" altLang="en-US" sz="2000" b="1" baseline="0" dirty="0" smtClean="0">
                  <a:solidFill>
                    <a:schemeClr val="bg1">
                      <a:lumMod val="65000"/>
                    </a:schemeClr>
                  </a:solidFill>
                  <a:latin typeface="微软雅黑" panose="020B0503020204020204" pitchFamily="34" charset="-122"/>
                  <a:ea typeface="微软雅黑" panose="020B0503020204020204" pitchFamily="34" charset="-122"/>
                </a:rPr>
                <a:t>二节</a:t>
              </a:r>
              <a:endParaRPr lang="zh-CN" altLang="en-US" sz="2000" b="1" baseline="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2" name="Rectangle 134"/>
            <p:cNvSpPr>
              <a:spLocks noChangeArrowheads="1"/>
            </p:cNvSpPr>
            <p:nvPr/>
          </p:nvSpPr>
          <p:spPr bwMode="auto">
            <a:xfrm>
              <a:off x="1474" y="2174"/>
              <a:ext cx="1938"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EB0303"/>
                  </a:solidFill>
                  <a:latin typeface="微软雅黑" panose="020B0503020204020204" pitchFamily="34" charset="-122"/>
                  <a:ea typeface="微软雅黑" panose="020B0503020204020204" pitchFamily="34" charset="-122"/>
                </a:rPr>
                <a:t>逻</a:t>
              </a:r>
              <a:r>
                <a:rPr lang="zh-CN" altLang="en-US" sz="1600" b="1" dirty="0" smtClean="0">
                  <a:solidFill>
                    <a:srgbClr val="EB0303"/>
                  </a:solidFill>
                  <a:latin typeface="微软雅黑" panose="020B0503020204020204" pitchFamily="34" charset="-122"/>
                  <a:ea typeface="微软雅黑" panose="020B0503020204020204" pitchFamily="34" charset="-122"/>
                </a:rPr>
                <a:t>辑回归</a:t>
              </a:r>
              <a:r>
                <a:rPr lang="zh-CN" altLang="en-US" sz="1600" b="1" dirty="0">
                  <a:solidFill>
                    <a:srgbClr val="EB0303"/>
                  </a:solidFill>
                  <a:latin typeface="微软雅黑" panose="020B0503020204020204" pitchFamily="34" charset="-122"/>
                  <a:ea typeface="微软雅黑" panose="020B0503020204020204" pitchFamily="34" charset="-122"/>
                </a:rPr>
                <a:t>建</a:t>
              </a:r>
              <a:r>
                <a:rPr lang="zh-CN" altLang="en-US" sz="1600" b="1" dirty="0" smtClean="0">
                  <a:solidFill>
                    <a:srgbClr val="EB0303"/>
                  </a:solidFill>
                  <a:latin typeface="微软雅黑" panose="020B0503020204020204" pitchFamily="34" charset="-122"/>
                  <a:ea typeface="微软雅黑" panose="020B0503020204020204" pitchFamily="34" charset="-122"/>
                </a:rPr>
                <a:t>模实战</a:t>
              </a:r>
              <a:endParaRPr lang="zh-CN" altLang="en-US" sz="1600" b="1" baseline="0" dirty="0">
                <a:solidFill>
                  <a:srgbClr val="EB0303"/>
                </a:solidFill>
                <a:latin typeface="微软雅黑" panose="020B0503020204020204" pitchFamily="34" charset="-122"/>
                <a:ea typeface="微软雅黑" panose="020B0503020204020204" pitchFamily="34" charset="-122"/>
              </a:endParaRPr>
            </a:p>
          </p:txBody>
        </p:sp>
      </p:grpSp>
      <p:grpSp>
        <p:nvGrpSpPr>
          <p:cNvPr id="12" name="Group 69"/>
          <p:cNvGrpSpPr>
            <a:grpSpLocks/>
          </p:cNvGrpSpPr>
          <p:nvPr/>
        </p:nvGrpSpPr>
        <p:grpSpPr bwMode="auto">
          <a:xfrm>
            <a:off x="3852831" y="1511958"/>
            <a:ext cx="4679876" cy="1143823"/>
            <a:chOff x="112" y="997"/>
            <a:chExt cx="4967" cy="1214"/>
          </a:xfrm>
        </p:grpSpPr>
        <p:grpSp>
          <p:nvGrpSpPr>
            <p:cNvPr id="19" name="Group 23"/>
            <p:cNvGrpSpPr>
              <a:grpSpLocks/>
            </p:cNvGrpSpPr>
            <p:nvPr/>
          </p:nvGrpSpPr>
          <p:grpSpPr bwMode="auto">
            <a:xfrm>
              <a:off x="112" y="997"/>
              <a:ext cx="1864" cy="1214"/>
              <a:chOff x="317" y="913"/>
              <a:chExt cx="1864" cy="1214"/>
            </a:xfrm>
          </p:grpSpPr>
          <p:grpSp>
            <p:nvGrpSpPr>
              <p:cNvPr id="23" name="Group 24"/>
              <p:cNvGrpSpPr>
                <a:grpSpLocks/>
              </p:cNvGrpSpPr>
              <p:nvPr/>
            </p:nvGrpSpPr>
            <p:grpSpPr bwMode="auto">
              <a:xfrm>
                <a:off x="694" y="913"/>
                <a:ext cx="1007" cy="1214"/>
                <a:chOff x="798" y="291"/>
                <a:chExt cx="1007" cy="1214"/>
              </a:xfrm>
            </p:grpSpPr>
            <p:pic>
              <p:nvPicPr>
                <p:cNvPr id="25" name="Picture 25" descr="未命名-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8" y="291"/>
                  <a:ext cx="1007" cy="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6"/>
                <p:cNvSpPr>
                  <a:spLocks/>
                </p:cNvSpPr>
                <p:nvPr/>
              </p:nvSpPr>
              <p:spPr bwMode="auto">
                <a:xfrm>
                  <a:off x="982" y="499"/>
                  <a:ext cx="642" cy="803"/>
                </a:xfrm>
                <a:custGeom>
                  <a:avLst/>
                  <a:gdLst>
                    <a:gd name="T0" fmla="*/ 642 w 642"/>
                    <a:gd name="T1" fmla="*/ 643 h 803"/>
                    <a:gd name="T2" fmla="*/ 321 w 642"/>
                    <a:gd name="T3" fmla="*/ 803 h 803"/>
                    <a:gd name="T4" fmla="*/ 0 w 642"/>
                    <a:gd name="T5" fmla="*/ 643 h 803"/>
                    <a:gd name="T6" fmla="*/ 0 w 642"/>
                    <a:gd name="T7" fmla="*/ 0 h 803"/>
                    <a:gd name="T8" fmla="*/ 321 w 642"/>
                    <a:gd name="T9" fmla="*/ 0 h 803"/>
                    <a:gd name="T10" fmla="*/ 642 w 642"/>
                    <a:gd name="T11" fmla="*/ 0 h 803"/>
                    <a:gd name="T12" fmla="*/ 642 w 642"/>
                    <a:gd name="T13" fmla="*/ 643 h 80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2" h="803">
                      <a:moveTo>
                        <a:pt x="642" y="643"/>
                      </a:moveTo>
                      <a:lnTo>
                        <a:pt x="321" y="803"/>
                      </a:lnTo>
                      <a:lnTo>
                        <a:pt x="0" y="643"/>
                      </a:lnTo>
                      <a:lnTo>
                        <a:pt x="0" y="0"/>
                      </a:lnTo>
                      <a:lnTo>
                        <a:pt x="321" y="0"/>
                      </a:lnTo>
                      <a:lnTo>
                        <a:pt x="642" y="0"/>
                      </a:lnTo>
                      <a:lnTo>
                        <a:pt x="642" y="64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7" name="Freeform 27"/>
                <p:cNvSpPr>
                  <a:spLocks/>
                </p:cNvSpPr>
                <p:nvPr/>
              </p:nvSpPr>
              <p:spPr bwMode="auto">
                <a:xfrm>
                  <a:off x="982" y="504"/>
                  <a:ext cx="642" cy="643"/>
                </a:xfrm>
                <a:custGeom>
                  <a:avLst/>
                  <a:gdLst>
                    <a:gd name="T0" fmla="*/ 0 w 642"/>
                    <a:gd name="T1" fmla="*/ 643 h 643"/>
                    <a:gd name="T2" fmla="*/ 0 w 642"/>
                    <a:gd name="T3" fmla="*/ 0 h 643"/>
                    <a:gd name="T4" fmla="*/ 321 w 642"/>
                    <a:gd name="T5" fmla="*/ 0 h 643"/>
                    <a:gd name="T6" fmla="*/ 642 w 642"/>
                    <a:gd name="T7" fmla="*/ 0 h 643"/>
                    <a:gd name="T8" fmla="*/ 0 w 642"/>
                    <a:gd name="T9" fmla="*/ 643 h 6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2" h="643">
                      <a:moveTo>
                        <a:pt x="0" y="643"/>
                      </a:moveTo>
                      <a:lnTo>
                        <a:pt x="0" y="0"/>
                      </a:lnTo>
                      <a:lnTo>
                        <a:pt x="321" y="0"/>
                      </a:lnTo>
                      <a:lnTo>
                        <a:pt x="642" y="0"/>
                      </a:lnTo>
                      <a:lnTo>
                        <a:pt x="0" y="643"/>
                      </a:lnTo>
                      <a:close/>
                    </a:path>
                  </a:pathLst>
                </a:custGeom>
                <a:gradFill rotWithShape="1">
                  <a:gsLst>
                    <a:gs pos="0">
                      <a:schemeClr val="bg1">
                        <a:alpha val="29999"/>
                      </a:schemeClr>
                    </a:gs>
                    <a:gs pos="100000">
                      <a:schemeClr val="bg1">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28" name="Freeform 28"/>
                <p:cNvSpPr>
                  <a:spLocks/>
                </p:cNvSpPr>
                <p:nvPr/>
              </p:nvSpPr>
              <p:spPr bwMode="auto">
                <a:xfrm>
                  <a:off x="1209" y="747"/>
                  <a:ext cx="146" cy="352"/>
                </a:xfrm>
                <a:custGeom>
                  <a:avLst/>
                  <a:gdLst>
                    <a:gd name="T0" fmla="*/ 344 w 62"/>
                    <a:gd name="T1" fmla="*/ 0 h 149"/>
                    <a:gd name="T2" fmla="*/ 344 w 62"/>
                    <a:gd name="T3" fmla="*/ 832 h 149"/>
                    <a:gd name="T4" fmla="*/ 193 w 62"/>
                    <a:gd name="T5" fmla="*/ 832 h 149"/>
                    <a:gd name="T6" fmla="*/ 193 w 62"/>
                    <a:gd name="T7" fmla="*/ 258 h 149"/>
                    <a:gd name="T8" fmla="*/ 0 w 62"/>
                    <a:gd name="T9" fmla="*/ 258 h 149"/>
                    <a:gd name="T10" fmla="*/ 0 w 62"/>
                    <a:gd name="T11" fmla="*/ 144 h 149"/>
                    <a:gd name="T12" fmla="*/ 21 w 62"/>
                    <a:gd name="T13" fmla="*/ 144 h 149"/>
                    <a:gd name="T14" fmla="*/ 233 w 62"/>
                    <a:gd name="T15" fmla="*/ 0 h 149"/>
                    <a:gd name="T16" fmla="*/ 344 w 62"/>
                    <a:gd name="T17" fmla="*/ 0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149">
                      <a:moveTo>
                        <a:pt x="62" y="0"/>
                      </a:moveTo>
                      <a:cubicBezTo>
                        <a:pt x="62" y="149"/>
                        <a:pt x="62" y="149"/>
                        <a:pt x="62" y="149"/>
                      </a:cubicBezTo>
                      <a:cubicBezTo>
                        <a:pt x="35" y="149"/>
                        <a:pt x="35" y="149"/>
                        <a:pt x="35" y="149"/>
                      </a:cubicBezTo>
                      <a:cubicBezTo>
                        <a:pt x="35" y="46"/>
                        <a:pt x="35" y="46"/>
                        <a:pt x="35" y="46"/>
                      </a:cubicBezTo>
                      <a:cubicBezTo>
                        <a:pt x="0" y="46"/>
                        <a:pt x="0" y="46"/>
                        <a:pt x="0" y="46"/>
                      </a:cubicBezTo>
                      <a:cubicBezTo>
                        <a:pt x="0" y="26"/>
                        <a:pt x="0" y="26"/>
                        <a:pt x="0" y="26"/>
                      </a:cubicBezTo>
                      <a:cubicBezTo>
                        <a:pt x="4" y="26"/>
                        <a:pt x="4" y="26"/>
                        <a:pt x="4" y="26"/>
                      </a:cubicBezTo>
                      <a:cubicBezTo>
                        <a:pt x="27" y="26"/>
                        <a:pt x="39" y="14"/>
                        <a:pt x="42" y="0"/>
                      </a:cubicBezTo>
                      <a:lnTo>
                        <a:pt x="6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pic>
            <p:nvPicPr>
              <p:cNvPr id="24" name="Picture 20" descr="yinyi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5400000">
                <a:off x="1042" y="394"/>
                <a:ext cx="41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0" descr="yinyi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5400000">
              <a:off x="2570" y="-888"/>
              <a:ext cx="414" cy="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34"/>
            <p:cNvSpPr>
              <a:spLocks noChangeArrowheads="1"/>
            </p:cNvSpPr>
            <p:nvPr/>
          </p:nvSpPr>
          <p:spPr bwMode="auto">
            <a:xfrm>
              <a:off x="1482" y="1169"/>
              <a:ext cx="1013"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2000" b="1" baseline="0" dirty="0">
                  <a:solidFill>
                    <a:schemeClr val="bg1">
                      <a:lumMod val="65000"/>
                    </a:schemeClr>
                  </a:solidFill>
                  <a:latin typeface="微软雅黑" panose="020B0503020204020204" pitchFamily="34" charset="-122"/>
                  <a:ea typeface="微软雅黑" panose="020B0503020204020204" pitchFamily="34" charset="-122"/>
                </a:rPr>
                <a:t>第</a:t>
              </a:r>
              <a:r>
                <a:rPr lang="zh-CN" altLang="en-US" sz="2000" b="1" baseline="0" dirty="0" smtClean="0">
                  <a:solidFill>
                    <a:schemeClr val="bg1">
                      <a:lumMod val="65000"/>
                    </a:schemeClr>
                  </a:solidFill>
                  <a:latin typeface="微软雅黑" panose="020B0503020204020204" pitchFamily="34" charset="-122"/>
                  <a:ea typeface="微软雅黑" panose="020B0503020204020204" pitchFamily="34" charset="-122"/>
                </a:rPr>
                <a:t>一</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节</a:t>
              </a:r>
              <a:endParaRPr lang="zh-CN" altLang="en-US" sz="2000" b="1" baseline="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2" name="Rectangle 134"/>
            <p:cNvSpPr>
              <a:spLocks noChangeArrowheads="1"/>
            </p:cNvSpPr>
            <p:nvPr/>
          </p:nvSpPr>
          <p:spPr bwMode="auto">
            <a:xfrm>
              <a:off x="1474" y="1493"/>
              <a:ext cx="2156"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kx="-3284103" algn="br" rotWithShape="0">
                      <a:srgbClr val="405D10">
                        <a:alpha val="50000"/>
                      </a:srgbClr>
                    </a:outerShdw>
                  </a:effectLst>
                </a14:hiddenEffects>
              </a:ext>
            </a:ex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zh-CN" altLang="en-US" sz="1600" b="1" dirty="0">
                  <a:solidFill>
                    <a:srgbClr val="777777"/>
                  </a:solidFill>
                  <a:latin typeface="微软雅黑" panose="020B0503020204020204" pitchFamily="34" charset="-122"/>
                  <a:ea typeface="微软雅黑" panose="020B0503020204020204" pitchFamily="34" charset="-122"/>
                </a:rPr>
                <a:t>算</a:t>
              </a:r>
              <a:r>
                <a:rPr lang="zh-CN" altLang="en-US" sz="1600" b="1" dirty="0" smtClean="0">
                  <a:solidFill>
                    <a:srgbClr val="777777"/>
                  </a:solidFill>
                  <a:latin typeface="微软雅黑" panose="020B0503020204020204" pitchFamily="34" charset="-122"/>
                  <a:ea typeface="微软雅黑" panose="020B0503020204020204" pitchFamily="34" charset="-122"/>
                </a:rPr>
                <a:t>法建模的流程概述</a:t>
              </a:r>
              <a:endParaRPr lang="zh-CN" altLang="en-US" sz="1600" b="1" baseline="0" dirty="0">
                <a:solidFill>
                  <a:srgbClr val="777777"/>
                </a:solidFill>
                <a:latin typeface="微软雅黑" panose="020B0503020204020204" pitchFamily="34" charset="-122"/>
                <a:ea typeface="微软雅黑" panose="020B0503020204020204" pitchFamily="34" charset="-122"/>
              </a:endParaRPr>
            </a:p>
          </p:txBody>
        </p:sp>
      </p:grpSp>
      <p:sp>
        <p:nvSpPr>
          <p:cNvPr id="18" name="WordArt 15"/>
          <p:cNvSpPr>
            <a:spLocks noChangeArrowheads="1" noChangeShapeType="1" noTextEdit="1"/>
          </p:cNvSpPr>
          <p:nvPr/>
        </p:nvSpPr>
        <p:spPr bwMode="auto">
          <a:xfrm>
            <a:off x="5792808" y="1226827"/>
            <a:ext cx="512553" cy="236490"/>
          </a:xfrm>
          <a:prstGeom prst="rect">
            <a:avLst/>
          </a:prstGeom>
        </p:spPr>
        <p:txBody>
          <a:bodyPr wrap="none" numCol="1" fromWordArt="1">
            <a:prstTxWarp prst="textDeflate">
              <a:avLst>
                <a:gd name="adj" fmla="val 0"/>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kern="10" dirty="0">
                <a:ln w="9525">
                  <a:solidFill>
                    <a:srgbClr val="4D4D4D"/>
                  </a:solidFill>
                  <a:round/>
                  <a:headEnd/>
                  <a:tailEnd/>
                </a:ln>
                <a:solidFill>
                  <a:srgbClr val="4D4D4D"/>
                </a:solidFill>
                <a:effectLst>
                  <a:outerShdw dist="35921" dir="2700000" algn="ctr" rotWithShape="0">
                    <a:srgbClr val="868686">
                      <a:alpha val="50000"/>
                    </a:srgbClr>
                  </a:outerShdw>
                </a:effectLst>
                <a:latin typeface="黑体"/>
                <a:ea typeface="黑体"/>
              </a:rPr>
              <a:t>目录</a:t>
            </a:r>
          </a:p>
        </p:txBody>
      </p:sp>
    </p:spTree>
    <p:extLst>
      <p:ext uri="{BB962C8B-B14F-4D97-AF65-F5344CB8AC3E}">
        <p14:creationId xmlns:p14="http://schemas.microsoft.com/office/powerpoint/2010/main" val="194542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p:cNvSpPr>
            <a:spLocks/>
          </p:cNvSpPr>
          <p:nvPr/>
        </p:nvSpPr>
        <p:spPr>
          <a:xfrm>
            <a:off x="2771800" y="483518"/>
            <a:ext cx="3262432"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a:t>
            </a:r>
            <a:r>
              <a:rPr lang="zh-CN" altLang="en-US" sz="3000" b="1" kern="0" dirty="0">
                <a:solidFill>
                  <a:srgbClr val="C9394A"/>
                </a:solidFill>
                <a:latin typeface="微软雅黑" charset="0"/>
                <a:ea typeface="微软雅黑" charset="0"/>
                <a:cs typeface="微软雅黑" charset="0"/>
              </a:rPr>
              <a:t>四</a:t>
            </a:r>
            <a:r>
              <a:rPr lang="zh-CN" altLang="en-US" sz="3000" b="1" kern="0" dirty="0" smtClean="0">
                <a:solidFill>
                  <a:srgbClr val="C9394A"/>
                </a:solidFill>
                <a:latin typeface="微软雅黑" charset="0"/>
                <a:ea typeface="微软雅黑" charset="0"/>
                <a:cs typeface="微软雅黑" charset="0"/>
              </a:rPr>
              <a:t>节</a:t>
            </a:r>
            <a:r>
              <a:rPr lang="zh-CN" altLang="en-US" sz="3000" b="1" kern="0" dirty="0">
                <a:solidFill>
                  <a:srgbClr val="C9394A"/>
                </a:solidFill>
                <a:latin typeface="微软雅黑" charset="0"/>
                <a:ea typeface="微软雅黑" charset="0"/>
                <a:cs typeface="微软雅黑" charset="0"/>
              </a:rPr>
              <a:t>：总结回顾</a:t>
            </a:r>
            <a:endParaRPr lang="en-US" altLang="zh-CN" sz="3000" b="1" kern="0" dirty="0">
              <a:solidFill>
                <a:srgbClr val="C9394A"/>
              </a:solidFill>
              <a:latin typeface="微软雅黑" charset="0"/>
              <a:ea typeface="微软雅黑" charset="0"/>
              <a:cs typeface="微软雅黑" charset="0"/>
            </a:endParaRPr>
          </a:p>
        </p:txBody>
      </p:sp>
      <p:sp>
        <p:nvSpPr>
          <p:cNvPr id="4" name="矩形"/>
          <p:cNvSpPr>
            <a:spLocks/>
          </p:cNvSpPr>
          <p:nvPr/>
        </p:nvSpPr>
        <p:spPr>
          <a:xfrm>
            <a:off x="827585" y="1795631"/>
            <a:ext cx="6624736"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rPr>
              <a:t>本章讲了什么？</a:t>
            </a:r>
            <a:endParaRPr kumimoji="1" lang="en-US" altLang="zh-CN" sz="2000">
              <a:latin typeface="Microsoft YaHei" charset="-122"/>
              <a:ea typeface="Microsoft YaHei" charset="-122"/>
              <a:cs typeface="Microsoft YaHei" charset="-122"/>
            </a:endParaRPr>
          </a:p>
        </p:txBody>
      </p:sp>
      <p:sp>
        <p:nvSpPr>
          <p:cNvPr id="6" name="矩形"/>
          <p:cNvSpPr>
            <a:spLocks/>
          </p:cNvSpPr>
          <p:nvPr/>
        </p:nvSpPr>
        <p:spPr>
          <a:xfrm>
            <a:off x="827585" y="2243648"/>
            <a:ext cx="6624736"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rPr>
              <a:t>本章重点是什么？</a:t>
            </a:r>
            <a:endParaRPr kumimoji="1" lang="en-US" altLang="zh-CN" sz="2000">
              <a:latin typeface="Microsoft YaHei" charset="-122"/>
              <a:ea typeface="Microsoft YaHei" charset="-122"/>
              <a:cs typeface="Microsoft YaHei" charset="-122"/>
            </a:endParaRPr>
          </a:p>
        </p:txBody>
      </p:sp>
      <p:sp>
        <p:nvSpPr>
          <p:cNvPr id="7" name="矩形"/>
          <p:cNvSpPr>
            <a:spLocks/>
          </p:cNvSpPr>
          <p:nvPr/>
        </p:nvSpPr>
        <p:spPr>
          <a:xfrm>
            <a:off x="827585" y="2691665"/>
            <a:ext cx="6624736"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学习到了什么？</a:t>
            </a:r>
            <a:endParaRPr kumimoji="1" lang="en-US" altLang="zh-CN" sz="2000">
              <a:latin typeface="Microsoft YaHei" charset="-122"/>
              <a:ea typeface="Microsoft YaHei" charset="-122"/>
              <a:cs typeface="Microsoft YaHei" charset="-122"/>
            </a:endParaRPr>
          </a:p>
        </p:txBody>
      </p:sp>
      <p:sp>
        <p:nvSpPr>
          <p:cNvPr id="8" name="矩形"/>
          <p:cNvSpPr>
            <a:spLocks/>
          </p:cNvSpPr>
          <p:nvPr/>
        </p:nvSpPr>
        <p:spPr>
          <a:xfrm>
            <a:off x="847027" y="3363838"/>
            <a:ext cx="6624736"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C9394A"/>
                </a:solidFill>
                <a:latin typeface="微软雅黑" charset="0"/>
                <a:ea typeface="微软雅黑" charset="0"/>
                <a:cs typeface="微软雅黑" charset="0"/>
              </a:rPr>
              <a:t>随堂作业是什么？</a:t>
            </a:r>
            <a:endParaRPr kumimoji="1" lang="en-US" altLang="zh-CN" sz="2000">
              <a:solidFill>
                <a:srgbClr val="C9394A"/>
              </a:solidFill>
              <a:latin typeface="Microsoft YaHei" charset="-122"/>
              <a:ea typeface="Microsoft YaHei" charset="-122"/>
              <a:cs typeface="Microsoft YaHei" charset="-122"/>
            </a:endParaRPr>
          </a:p>
        </p:txBody>
      </p:sp>
      <p:pic>
        <p:nvPicPr>
          <p:cNvPr id="9" name="图片 8"/>
          <p:cNvPicPr>
            <a:picLocks noChangeAspect="1"/>
          </p:cNvPicPr>
          <p:nvPr/>
        </p:nvPicPr>
        <p:blipFill>
          <a:blip r:embed="rId3"/>
          <a:stretch>
            <a:fillRect/>
          </a:stretch>
        </p:blipFill>
        <p:spPr>
          <a:xfrm>
            <a:off x="4860032" y="1119758"/>
            <a:ext cx="3048000" cy="3048000"/>
          </a:xfrm>
          <a:prstGeom prst="rect">
            <a:avLst/>
          </a:prstGeom>
        </p:spPr>
      </p:pic>
    </p:spTree>
    <p:extLst>
      <p:ext uri="{BB962C8B-B14F-4D97-AF65-F5344CB8AC3E}">
        <p14:creationId xmlns:p14="http://schemas.microsoft.com/office/powerpoint/2010/main" val="48590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8914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p:cNvSpPr>
            <a:spLocks noGrp="1"/>
          </p:cNvSpPr>
          <p:nvPr>
            <p:ph type="body" idx="4294967295"/>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p>
            <a:pPr marL="0" indent="0" algn="l">
              <a:lnSpc>
                <a:spcPct val="100000"/>
              </a:lnSpc>
              <a:spcBef>
                <a:spcPct val="20000"/>
              </a:spcBef>
              <a:spcAft>
                <a:spcPts val="0"/>
              </a:spcAft>
              <a:buNone/>
            </a:pPr>
            <a:r>
              <a:rPr lang="en-US" altLang="zh-CN" sz="2200" u="none" strike="noStrike" kern="0" cap="none" spc="0" baseline="0" dirty="0">
                <a:solidFill>
                  <a:srgbClr val="212121"/>
                </a:solidFill>
                <a:latin typeface="微软雅黑" charset="0"/>
                <a:ea typeface="微软雅黑" charset="0"/>
                <a:cs typeface="Times New Roman" charset="0"/>
              </a:rPr>
              <a:t> 二级标题</a:t>
            </a:r>
            <a:r>
              <a:rPr lang="en-US" altLang="zh-CN" sz="1800" u="none" strike="noStrike" kern="0" cap="none" spc="0" baseline="0" dirty="0">
                <a:solidFill>
                  <a:srgbClr val="212121"/>
                </a:solidFill>
                <a:latin typeface="微软雅黑" charset="0"/>
                <a:ea typeface="微软雅黑" charset="0"/>
                <a:cs typeface="Times New Roman" charset="0"/>
              </a:rPr>
              <a:t>（22</a:t>
            </a:r>
            <a:r>
              <a:rPr lang="zh-CN" altLang="en-US" sz="1800" u="none" strike="noStrike" kern="0" cap="none" spc="0" baseline="0" dirty="0" smtClean="0">
                <a:solidFill>
                  <a:srgbClr val="212121"/>
                </a:solidFill>
                <a:latin typeface="微软雅黑" charset="0"/>
                <a:ea typeface="微软雅黑" charset="0"/>
                <a:cs typeface="Times New Roman" charset="0"/>
              </a:rPr>
              <a:t>号 微软雅黑）</a:t>
            </a:r>
            <a:r>
              <a:rPr lang="en-US" altLang="zh-CN" sz="2200" u="none" strike="noStrike" kern="0" cap="none" spc="0" baseline="0" dirty="0">
                <a:solidFill>
                  <a:srgbClr val="212121"/>
                </a:solidFill>
                <a:latin typeface="微软雅黑" charset="0"/>
                <a:ea typeface="微软雅黑" charset="0"/>
                <a:cs typeface="Times New Roman" charset="0"/>
              </a:rPr>
              <a:t>	</a:t>
            </a:r>
            <a:endParaRPr lang="zh-CN" altLang="en-US" sz="2200" u="none" strike="noStrike" kern="0" cap="none" spc="0" baseline="0" dirty="0">
              <a:solidFill>
                <a:srgbClr val="212121"/>
              </a:solidFill>
              <a:latin typeface="微软雅黑" charset="0"/>
              <a:ea typeface="微软雅黑" charset="0"/>
              <a:cs typeface="Times New Roman" charset="0"/>
            </a:endParaRPr>
          </a:p>
        </p:txBody>
      </p:sp>
      <p:sp>
        <p:nvSpPr>
          <p:cNvPr id="14" name="矩形"/>
          <p:cNvSpPr>
            <a:spLocks/>
          </p:cNvSpPr>
          <p:nvPr/>
        </p:nvSpPr>
        <p:spPr>
          <a:xfrm>
            <a:off x="323528" y="2499742"/>
            <a:ext cx="8517632"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第二行正文</a:t>
            </a:r>
            <a:r>
              <a:rPr lang="zh-CN" altLang="en-US" u="none" strike="noStrike" kern="1200" cap="none" spc="0" baseline="0" dirty="0">
                <a:solidFill>
                  <a:srgbClr val="474747"/>
                </a:solidFill>
                <a:latin typeface="微软雅黑" charset="0"/>
                <a:ea typeface="微软雅黑" charset="0"/>
                <a:cs typeface="微软雅黑" charset="0"/>
                <a:sym typeface="Calibri" pitchFamily="34" charset="0"/>
              </a:rPr>
              <a:t>（</a:t>
            </a:r>
            <a:r>
              <a:rPr lang="en-US" altLang="zh-CN" u="none" strike="noStrike" kern="1200" cap="none" spc="0" baseline="0" dirty="0">
                <a:solidFill>
                  <a:srgbClr val="474747"/>
                </a:solidFill>
                <a:latin typeface="微软雅黑" charset="0"/>
                <a:ea typeface="微软雅黑" charset="0"/>
                <a:cs typeface="微软雅黑" charset="0"/>
              </a:rPr>
              <a:t> 20</a:t>
            </a:r>
            <a:r>
              <a:rPr lang="zh-CN" altLang="en-US" u="none" strike="noStrike" kern="1200" cap="none" spc="0" baseline="0" dirty="0" smtClean="0">
                <a:solidFill>
                  <a:srgbClr val="474747"/>
                </a:solidFill>
                <a:latin typeface="微软雅黑" charset="0"/>
                <a:ea typeface="微软雅黑" charset="0"/>
                <a:cs typeface="微软雅黑" charset="0"/>
                <a:sym typeface="Calibri" pitchFamily="34" charset="0"/>
              </a:rPr>
              <a:t>号</a:t>
            </a:r>
            <a:r>
              <a:rPr lang="zh-CN" altLang="en-US" kern="0" dirty="0" smtClean="0">
                <a:solidFill>
                  <a:srgbClr val="212121"/>
                </a:solidFill>
                <a:latin typeface="微软雅黑" charset="0"/>
                <a:ea typeface="微软雅黑" charset="0"/>
              </a:rPr>
              <a:t>微软雅黑</a:t>
            </a:r>
            <a:r>
              <a:rPr lang="zh-CN" altLang="en-US" u="none" strike="noStrike" kern="1200" cap="none" spc="0" baseline="0" dirty="0" smtClean="0">
                <a:solidFill>
                  <a:srgbClr val="474747"/>
                </a:solidFill>
                <a:latin typeface="微软雅黑" charset="0"/>
                <a:ea typeface="微软雅黑" charset="0"/>
                <a:cs typeface="微软雅黑" charset="0"/>
                <a:sym typeface="Calibri" pitchFamily="34" charset="0"/>
              </a:rPr>
              <a:t>），</a:t>
            </a:r>
            <a:r>
              <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rPr>
              <a:t>除标题外其他每一行文字</a:t>
            </a:r>
            <a:r>
              <a:rPr lang="zh-CN" altLang="en-US" sz="2000" u="none" strike="noStrike" kern="1200" cap="none" spc="0" baseline="0" dirty="0">
                <a:solidFill>
                  <a:srgbClr val="C9394A"/>
                </a:solidFill>
                <a:latin typeface="微软雅黑" charset="0"/>
                <a:ea typeface="微软雅黑" charset="0"/>
                <a:cs typeface="微软雅黑" charset="0"/>
              </a:rPr>
              <a:t>加飞入</a:t>
            </a:r>
            <a:r>
              <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rPr>
              <a:t>动画</a:t>
            </a:r>
          </a:p>
        </p:txBody>
      </p:sp>
      <p:sp>
        <p:nvSpPr>
          <p:cNvPr id="17" name="矩形"/>
          <p:cNvSpPr>
            <a:spLocks/>
          </p:cNvSpPr>
          <p:nvPr/>
        </p:nvSpPr>
        <p:spPr>
          <a:xfrm>
            <a:off x="3340151" y="497054"/>
            <a:ext cx="4732386"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en-US" altLang="zh-CN" sz="3000" b="1" u="none" strike="noStrike" kern="0" cap="none" spc="0" baseline="0" dirty="0" err="1">
                <a:solidFill>
                  <a:srgbClr val="C9394A"/>
                </a:solidFill>
                <a:latin typeface="微软雅黑" charset="0"/>
                <a:ea typeface="微软雅黑" charset="0"/>
                <a:cs typeface="微软雅黑" charset="0"/>
              </a:rPr>
              <a:t>PPT模板</a:t>
            </a:r>
            <a:r>
              <a:rPr lang="zh-CN" altLang="en-US" b="1" u="none" strike="noStrike" kern="0" cap="none" spc="0" baseline="0" dirty="0">
                <a:solidFill>
                  <a:srgbClr val="C9394A"/>
                </a:solidFill>
                <a:latin typeface="微软雅黑" charset="0"/>
                <a:ea typeface="微软雅黑" charset="0"/>
                <a:cs typeface="微软雅黑" charset="0"/>
                <a:sym typeface="Calibri" pitchFamily="34" charset="0"/>
              </a:rPr>
              <a:t>（</a:t>
            </a:r>
            <a:r>
              <a:rPr lang="en-US" altLang="zh-CN" b="1" u="none" strike="noStrike" kern="0" cap="none" spc="0" baseline="0" dirty="0">
                <a:solidFill>
                  <a:srgbClr val="C9394A"/>
                </a:solidFill>
                <a:latin typeface="微软雅黑" charset="0"/>
                <a:ea typeface="微软雅黑" charset="0"/>
                <a:cs typeface="微软雅黑" charset="0"/>
                <a:sym typeface="Calibri" pitchFamily="34" charset="0"/>
              </a:rPr>
              <a:t>30</a:t>
            </a:r>
            <a:r>
              <a:rPr lang="zh-CN" altLang="en-US" b="1" u="none" strike="noStrike" kern="0" cap="none" spc="0" baseline="0" dirty="0" smtClean="0">
                <a:solidFill>
                  <a:srgbClr val="C9394A"/>
                </a:solidFill>
                <a:latin typeface="微软雅黑" charset="0"/>
                <a:ea typeface="微软雅黑" charset="0"/>
                <a:cs typeface="微软雅黑" charset="0"/>
                <a:sym typeface="Calibri" pitchFamily="34" charset="0"/>
              </a:rPr>
              <a:t>号 </a:t>
            </a:r>
            <a:r>
              <a:rPr lang="zh-CN" altLang="en-US" kern="0" dirty="0" smtClean="0">
                <a:solidFill>
                  <a:srgbClr val="212121"/>
                </a:solidFill>
                <a:latin typeface="微软雅黑" charset="0"/>
                <a:ea typeface="微软雅黑" charset="0"/>
              </a:rPr>
              <a:t>微软雅黑 加粗 居中</a:t>
            </a:r>
            <a:r>
              <a:rPr lang="zh-CN" altLang="en-US" b="1" u="none" strike="noStrike" kern="0" cap="none" spc="0" baseline="0" dirty="0" smtClean="0">
                <a:solidFill>
                  <a:srgbClr val="C94251"/>
                </a:solidFill>
                <a:latin typeface="微软雅黑" charset="0"/>
                <a:ea typeface="微软雅黑" charset="0"/>
                <a:cs typeface="微软雅黑" charset="0"/>
                <a:sym typeface="Calibri" pitchFamily="34" charset="0"/>
              </a:rPr>
              <a:t>）</a:t>
            </a:r>
            <a:endParaRPr lang="zh-CN" altLang="en-US" u="none" strike="noStrike" kern="1200" cap="none" spc="0" baseline="0" dirty="0">
              <a:solidFill>
                <a:schemeClr val="tx1"/>
              </a:solidFill>
              <a:latin typeface="Calibri" pitchFamily="34" charset="0"/>
              <a:ea typeface="宋体" pitchFamily="2" charset="-122"/>
              <a:cs typeface="微软雅黑" charset="0"/>
            </a:endParaRPr>
          </a:p>
        </p:txBody>
      </p:sp>
    </p:spTree>
    <p:extLst>
      <p:ext uri="{BB962C8B-B14F-4D97-AF65-F5344CB8AC3E}">
        <p14:creationId xmlns:p14="http://schemas.microsoft.com/office/powerpoint/2010/main" val="409559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sp>
        <p:nvSpPr>
          <p:cNvPr id="2" name="文本框 1"/>
          <p:cNvSpPr txBox="1"/>
          <p:nvPr/>
        </p:nvSpPr>
        <p:spPr>
          <a:xfrm>
            <a:off x="1204856" y="1549101"/>
            <a:ext cx="1569660"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什么是特征？</a:t>
            </a:r>
          </a:p>
        </p:txBody>
      </p:sp>
      <p:sp>
        <p:nvSpPr>
          <p:cNvPr id="3" name="文本框 2"/>
          <p:cNvSpPr txBox="1"/>
          <p:nvPr/>
        </p:nvSpPr>
        <p:spPr>
          <a:xfrm>
            <a:off x="1188190" y="1868816"/>
            <a:ext cx="6846746"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在机器学习任务中，描</a:t>
            </a:r>
            <a:r>
              <a:rPr kumimoji="1" lang="zh-CN" altLang="en-US" dirty="0">
                <a:latin typeface="Microsoft YaHei" charset="-122"/>
                <a:ea typeface="Microsoft YaHei" charset="-122"/>
                <a:cs typeface="Microsoft YaHei" charset="-122"/>
              </a:rPr>
              <a:t>述</a:t>
            </a:r>
            <a:r>
              <a:rPr kumimoji="1" lang="en-US" altLang="zh-CN" dirty="0">
                <a:latin typeface="Microsoft YaHei" charset="-122"/>
                <a:ea typeface="Microsoft YaHei" charset="-122"/>
                <a:cs typeface="Microsoft YaHei" charset="-122"/>
              </a:rPr>
              <a:t>/</a:t>
            </a:r>
            <a:r>
              <a:rPr kumimoji="1" lang="zh-CN" altLang="en-US" dirty="0">
                <a:latin typeface="Microsoft YaHei" charset="-122"/>
                <a:ea typeface="Microsoft YaHei" charset="-122"/>
                <a:cs typeface="Microsoft YaHei" charset="-122"/>
              </a:rPr>
              <a:t>表达一件事物的特性</a:t>
            </a:r>
            <a:r>
              <a:rPr kumimoji="1" lang="en-US" altLang="zh-CN" dirty="0">
                <a:latin typeface="Microsoft YaHei" charset="-122"/>
                <a:ea typeface="Microsoft YaHei" charset="-122"/>
                <a:cs typeface="Microsoft YaHei" charset="-122"/>
              </a:rPr>
              <a:t>/</a:t>
            </a:r>
            <a:r>
              <a:rPr kumimoji="1" lang="zh-CN" altLang="en-US" dirty="0">
                <a:latin typeface="Microsoft YaHei" charset="-122"/>
                <a:ea typeface="Microsoft YaHei" charset="-122"/>
                <a:cs typeface="Microsoft YaHei" charset="-122"/>
              </a:rPr>
              <a:t>属性数据称为特征</a:t>
            </a:r>
          </a:p>
        </p:txBody>
      </p:sp>
      <p:graphicFrame>
        <p:nvGraphicFramePr>
          <p:cNvPr id="6" name="表格 5"/>
          <p:cNvGraphicFramePr>
            <a:graphicFrameLocks noGrp="1"/>
          </p:cNvGraphicFramePr>
          <p:nvPr>
            <p:extLst>
              <p:ext uri="{D42A27DB-BD31-4B8C-83A1-F6EECF244321}">
                <p14:modId xmlns:p14="http://schemas.microsoft.com/office/powerpoint/2010/main" val="2144254972"/>
              </p:ext>
            </p:extLst>
          </p:nvPr>
        </p:nvGraphicFramePr>
        <p:xfrm>
          <a:off x="1302590" y="3141012"/>
          <a:ext cx="4176464" cy="1666240"/>
        </p:xfrm>
        <a:graphic>
          <a:graphicData uri="http://schemas.openxmlformats.org/drawingml/2006/table">
            <a:tbl>
              <a:tblPr/>
              <a:tblGrid>
                <a:gridCol w="805808">
                  <a:extLst>
                    <a:ext uri="{9D8B030D-6E8A-4147-A177-3AD203B41FA5}">
                      <a16:colId xmlns:a16="http://schemas.microsoft.com/office/drawing/2014/main" xmlns="" val="20000"/>
                    </a:ext>
                  </a:extLst>
                </a:gridCol>
                <a:gridCol w="805808">
                  <a:extLst>
                    <a:ext uri="{9D8B030D-6E8A-4147-A177-3AD203B41FA5}">
                      <a16:colId xmlns:a16="http://schemas.microsoft.com/office/drawing/2014/main" xmlns="" val="20001"/>
                    </a:ext>
                  </a:extLst>
                </a:gridCol>
                <a:gridCol w="805808">
                  <a:extLst>
                    <a:ext uri="{9D8B030D-6E8A-4147-A177-3AD203B41FA5}">
                      <a16:colId xmlns:a16="http://schemas.microsoft.com/office/drawing/2014/main" xmlns="" val="20002"/>
                    </a:ext>
                  </a:extLst>
                </a:gridCol>
                <a:gridCol w="790192">
                  <a:extLst>
                    <a:ext uri="{9D8B030D-6E8A-4147-A177-3AD203B41FA5}">
                      <a16:colId xmlns:a16="http://schemas.microsoft.com/office/drawing/2014/main" xmlns="" val="20003"/>
                    </a:ext>
                  </a:extLst>
                </a:gridCol>
                <a:gridCol w="968848">
                  <a:extLst>
                    <a:ext uri="{9D8B030D-6E8A-4147-A177-3AD203B41FA5}">
                      <a16:colId xmlns:a16="http://schemas.microsoft.com/office/drawing/2014/main" xmlns="" val="20004"/>
                    </a:ext>
                  </a:extLst>
                </a:gridCol>
              </a:tblGrid>
              <a:tr h="153473">
                <a:tc>
                  <a:txBody>
                    <a:bodyPr/>
                    <a:lstStyle/>
                    <a:p>
                      <a:r>
                        <a:rPr lang="zh-CN" altLang="en-US" sz="1200" b="1">
                          <a:effectLst/>
                        </a:rPr>
                        <a:t>花萼长度</a:t>
                      </a:r>
                    </a:p>
                  </a:txBody>
                  <a:tcPr marL="12700" marR="1270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E7DCC3"/>
                    </a:solidFill>
                  </a:tcPr>
                </a:tc>
                <a:tc>
                  <a:txBody>
                    <a:bodyPr/>
                    <a:lstStyle/>
                    <a:p>
                      <a:r>
                        <a:rPr lang="zh-CN" altLang="en-US" sz="1200" b="1">
                          <a:effectLst/>
                        </a:rPr>
                        <a:t>花萼宽度</a:t>
                      </a:r>
                    </a:p>
                  </a:txBody>
                  <a:tcPr marL="12700" marR="1270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E7DCC3"/>
                    </a:solidFill>
                  </a:tcPr>
                </a:tc>
                <a:tc>
                  <a:txBody>
                    <a:bodyPr/>
                    <a:lstStyle/>
                    <a:p>
                      <a:r>
                        <a:rPr lang="zh-CN" altLang="en-US" sz="1200" b="1">
                          <a:effectLst/>
                        </a:rPr>
                        <a:t>花瓣长度</a:t>
                      </a:r>
                    </a:p>
                  </a:txBody>
                  <a:tcPr marL="12700" marR="1270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E7DCC3"/>
                    </a:solidFill>
                  </a:tcPr>
                </a:tc>
                <a:tc>
                  <a:txBody>
                    <a:bodyPr/>
                    <a:lstStyle/>
                    <a:p>
                      <a:r>
                        <a:rPr lang="zh-CN" altLang="en-US" sz="1200" b="1">
                          <a:effectLst/>
                        </a:rPr>
                        <a:t>花瓣宽度</a:t>
                      </a:r>
                    </a:p>
                  </a:txBody>
                  <a:tcPr marL="12700" marR="1270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E7DCC3"/>
                    </a:solidFill>
                  </a:tcPr>
                </a:tc>
                <a:tc>
                  <a:txBody>
                    <a:bodyPr/>
                    <a:lstStyle/>
                    <a:p>
                      <a:r>
                        <a:rPr lang="zh-CN" altLang="en-US" sz="1200" b="1">
                          <a:effectLst/>
                        </a:rPr>
                        <a:t>鸢尾花属</a:t>
                      </a:r>
                    </a:p>
                  </a:txBody>
                  <a:tcPr marL="12700" marR="1270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E7DCC3"/>
                    </a:solidFill>
                  </a:tcPr>
                </a:tc>
                <a:extLst>
                  <a:ext uri="{0D108BD9-81ED-4DB2-BD59-A6C34878D82A}">
                    <a16:rowId xmlns:a16="http://schemas.microsoft.com/office/drawing/2014/main" xmlns="" val="10000"/>
                  </a:ext>
                </a:extLst>
              </a:tr>
              <a:tr h="81719">
                <a:tc>
                  <a:txBody>
                    <a:bodyPr/>
                    <a:lstStyle/>
                    <a:p>
                      <a:r>
                        <a:rPr lang="nb-NO" sz="1200">
                          <a:effectLst/>
                        </a:rPr>
                        <a:t>5.1</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hr-HR" sz="1200">
                          <a:effectLst/>
                        </a:rPr>
                        <a:t>3.5</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nb-NO" sz="1200">
                          <a:effectLst/>
                        </a:rPr>
                        <a:t>1.4</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nb-NO" sz="1200">
                          <a:effectLst/>
                        </a:rPr>
                        <a:t>0.2</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zh-CN" altLang="en-US" sz="1200" b="0" i="0">
                          <a:solidFill>
                            <a:schemeClr val="tx1"/>
                          </a:solidFill>
                          <a:effectLst/>
                          <a:latin typeface="+mn-lt"/>
                          <a:ea typeface="+mn-ea"/>
                          <a:cs typeface="+mn-cs"/>
                        </a:rPr>
                        <a:t>山鸢尾</a:t>
                      </a:r>
                      <a:endParaRPr lang="en-US" sz="1200">
                        <a:effectLst/>
                      </a:endParaRP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81719">
                <a:tc>
                  <a:txBody>
                    <a:bodyPr/>
                    <a:lstStyle/>
                    <a:p>
                      <a:r>
                        <a:rPr lang="hr-HR" sz="1200">
                          <a:effectLst/>
                        </a:rPr>
                        <a:t>4.9</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hr-HR" sz="1200">
                          <a:effectLst/>
                        </a:rPr>
                        <a:t>3.0</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nb-NO" sz="1200">
                          <a:effectLst/>
                        </a:rPr>
                        <a:t>1.4</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nb-NO" sz="1200">
                          <a:effectLst/>
                        </a:rPr>
                        <a:t>0.2</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zh-CN" altLang="en-US" sz="1200" b="0" i="0">
                          <a:solidFill>
                            <a:schemeClr val="tx1"/>
                          </a:solidFill>
                          <a:effectLst/>
                          <a:latin typeface="+mn-lt"/>
                          <a:ea typeface="+mn-ea"/>
                          <a:cs typeface="+mn-cs"/>
                        </a:rPr>
                        <a:t>山鸢尾</a:t>
                      </a:r>
                      <a:endParaRPr lang="en-US" altLang="zh-CN" sz="1200">
                        <a:effectLst/>
                      </a:endParaRP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81719">
                <a:tc>
                  <a:txBody>
                    <a:bodyPr/>
                    <a:lstStyle/>
                    <a:p>
                      <a:r>
                        <a:rPr lang="hr-HR" sz="1200">
                          <a:effectLst/>
                        </a:rPr>
                        <a:t>4.7</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hr-HR" sz="1200">
                          <a:effectLst/>
                        </a:rPr>
                        <a:t>3.2</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nb-NO" sz="1200">
                          <a:effectLst/>
                        </a:rPr>
                        <a:t>1.3</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nb-NO" sz="1200">
                          <a:effectLst/>
                        </a:rPr>
                        <a:t>0.2</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zh-CN" altLang="en-US" sz="1200" b="0" i="0">
                          <a:solidFill>
                            <a:schemeClr val="tx1"/>
                          </a:solidFill>
                          <a:effectLst/>
                          <a:latin typeface="+mn-lt"/>
                          <a:ea typeface="+mn-ea"/>
                          <a:cs typeface="+mn-cs"/>
                        </a:rPr>
                        <a:t>山鸢尾</a:t>
                      </a:r>
                      <a:endParaRPr lang="en-US" altLang="zh-CN" sz="1200">
                        <a:effectLst/>
                      </a:endParaRP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81719">
                <a:tc>
                  <a:txBody>
                    <a:bodyPr/>
                    <a:lstStyle/>
                    <a:p>
                      <a:r>
                        <a:rPr lang="hr-HR" sz="1200">
                          <a:effectLst/>
                        </a:rPr>
                        <a:t>6.5</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hr-HR" sz="1200">
                          <a:effectLst/>
                        </a:rPr>
                        <a:t>2.8</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hr-HR" sz="1200">
                          <a:effectLst/>
                        </a:rPr>
                        <a:t>4.6</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nb-NO" sz="1200">
                          <a:effectLst/>
                        </a:rPr>
                        <a:t>1.5</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zh-CN" altLang="en-US" sz="1200" i="1">
                          <a:effectLst/>
                        </a:rPr>
                        <a:t>杂色鸢尾</a:t>
                      </a:r>
                      <a:endParaRPr lang="en-US" sz="1200">
                        <a:effectLst/>
                      </a:endParaRP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1719">
                <a:tc>
                  <a:txBody>
                    <a:bodyPr/>
                    <a:lstStyle/>
                    <a:p>
                      <a:r>
                        <a:rPr lang="nb-NO" sz="1200">
                          <a:effectLst/>
                        </a:rPr>
                        <a:t>5.7</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hr-HR" sz="1200">
                          <a:effectLst/>
                        </a:rPr>
                        <a:t>2.8</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hr-HR" sz="1200">
                          <a:effectLst/>
                        </a:rPr>
                        <a:t>4.5</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nb-NO" sz="1200">
                          <a:effectLst/>
                        </a:rPr>
                        <a:t>1.3</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zh-CN" altLang="en-US" sz="1200" i="1">
                          <a:effectLst/>
                        </a:rPr>
                        <a:t>杂色鸢尾</a:t>
                      </a:r>
                      <a:endParaRPr lang="en-US" sz="1200">
                        <a:effectLst/>
                      </a:endParaRP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53473">
                <a:tc>
                  <a:txBody>
                    <a:bodyPr/>
                    <a:lstStyle/>
                    <a:p>
                      <a:r>
                        <a:rPr lang="hr-HR" sz="1200">
                          <a:effectLst/>
                        </a:rPr>
                        <a:t>6.9</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hr-HR" sz="1200">
                          <a:effectLst/>
                        </a:rPr>
                        <a:t>3.1</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nb-NO" sz="1200">
                          <a:effectLst/>
                        </a:rPr>
                        <a:t>5.1</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hr-HR" sz="1200">
                          <a:effectLst/>
                        </a:rPr>
                        <a:t>2.3</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zh-CN" altLang="en-US" sz="1200" i="1">
                          <a:effectLst/>
                        </a:rPr>
                        <a:t>维吉尼亚鸢尾</a:t>
                      </a:r>
                      <a:endParaRPr lang="en-US" sz="1200">
                        <a:effectLst/>
                      </a:endParaRP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r h="153473">
                <a:tc>
                  <a:txBody>
                    <a:bodyPr/>
                    <a:lstStyle/>
                    <a:p>
                      <a:r>
                        <a:rPr lang="nb-NO" sz="1200">
                          <a:effectLst/>
                        </a:rPr>
                        <a:t>5.8</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hr-HR" sz="1200">
                          <a:effectLst/>
                        </a:rPr>
                        <a:t>2.7</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nb-NO" sz="1200">
                          <a:effectLst/>
                        </a:rPr>
                        <a:t>5.1</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nb-NO" sz="1200">
                          <a:effectLst/>
                        </a:rPr>
                        <a:t>1.9</a:t>
                      </a: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r>
                        <a:rPr lang="zh-CN" altLang="en-US" sz="1200" i="1">
                          <a:effectLst/>
                        </a:rPr>
                        <a:t>维吉尼亚鸢尾</a:t>
                      </a:r>
                      <a:endParaRPr lang="en-US" sz="1200">
                        <a:effectLst/>
                      </a:endParaRPr>
                    </a:p>
                  </a:txBody>
                  <a:tcPr marL="12700" marR="12700" marT="12700" marB="1270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10007"/>
                  </a:ext>
                </a:extLst>
              </a:tr>
            </a:tbl>
          </a:graphicData>
        </a:graphic>
      </p:graphicFrame>
      <p:sp>
        <p:nvSpPr>
          <p:cNvPr id="10" name="可选流程 9"/>
          <p:cNvSpPr/>
          <p:nvPr/>
        </p:nvSpPr>
        <p:spPr>
          <a:xfrm>
            <a:off x="1212812" y="3390613"/>
            <a:ext cx="4266242" cy="182448"/>
          </a:xfrm>
          <a:prstGeom prst="flowChartAlternateProcess">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可选流程 10"/>
          <p:cNvSpPr/>
          <p:nvPr/>
        </p:nvSpPr>
        <p:spPr>
          <a:xfrm>
            <a:off x="1213378" y="3576841"/>
            <a:ext cx="4266242" cy="182448"/>
          </a:xfrm>
          <a:prstGeom prst="flowChartAlternateProcess">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可选流程 12"/>
          <p:cNvSpPr/>
          <p:nvPr/>
        </p:nvSpPr>
        <p:spPr>
          <a:xfrm>
            <a:off x="1212812" y="3783590"/>
            <a:ext cx="4266242" cy="182448"/>
          </a:xfrm>
          <a:prstGeom prst="flowChartAlternateProcess">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5789721" y="3759289"/>
            <a:ext cx="646331" cy="369332"/>
          </a:xfrm>
          <a:prstGeom prst="rect">
            <a:avLst/>
          </a:prstGeom>
          <a:noFill/>
        </p:spPr>
        <p:txBody>
          <a:bodyPr wrap="none" rtlCol="0">
            <a:spAutoFit/>
          </a:bodyPr>
          <a:lstStyle/>
          <a:p>
            <a:r>
              <a:rPr kumimoji="1" lang="zh-CN" altLang="en-US">
                <a:solidFill>
                  <a:srgbClr val="C00000"/>
                </a:solidFill>
                <a:latin typeface="Microsoft YaHei" charset="-122"/>
                <a:ea typeface="Microsoft YaHei" charset="-122"/>
                <a:cs typeface="Microsoft YaHei" charset="-122"/>
              </a:rPr>
              <a:t>样本</a:t>
            </a:r>
          </a:p>
        </p:txBody>
      </p:sp>
      <p:sp>
        <p:nvSpPr>
          <p:cNvPr id="19" name="可选流程 18"/>
          <p:cNvSpPr/>
          <p:nvPr/>
        </p:nvSpPr>
        <p:spPr>
          <a:xfrm>
            <a:off x="1292689" y="3037395"/>
            <a:ext cx="793388" cy="1871764"/>
          </a:xfrm>
          <a:prstGeom prst="flowChartAlternateProcess">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可选流程 19"/>
          <p:cNvSpPr/>
          <p:nvPr/>
        </p:nvSpPr>
        <p:spPr>
          <a:xfrm>
            <a:off x="2086077" y="3038691"/>
            <a:ext cx="793388" cy="1871764"/>
          </a:xfrm>
          <a:prstGeom prst="flowChartAlternateProcess">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可选流程 20"/>
          <p:cNvSpPr/>
          <p:nvPr/>
        </p:nvSpPr>
        <p:spPr>
          <a:xfrm>
            <a:off x="1212812" y="3953397"/>
            <a:ext cx="4266242" cy="182448"/>
          </a:xfrm>
          <a:prstGeom prst="flowChartAlternateProcess">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可选流程 21"/>
          <p:cNvSpPr/>
          <p:nvPr/>
        </p:nvSpPr>
        <p:spPr>
          <a:xfrm>
            <a:off x="1212812" y="4170172"/>
            <a:ext cx="4266242" cy="182448"/>
          </a:xfrm>
          <a:prstGeom prst="flowChartAlternateProcess">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可选流程 22"/>
          <p:cNvSpPr/>
          <p:nvPr/>
        </p:nvSpPr>
        <p:spPr>
          <a:xfrm>
            <a:off x="1212130" y="4413208"/>
            <a:ext cx="4266242" cy="182448"/>
          </a:xfrm>
          <a:prstGeom prst="flowChartAlternateProcess">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可选流程 23"/>
          <p:cNvSpPr/>
          <p:nvPr/>
        </p:nvSpPr>
        <p:spPr>
          <a:xfrm>
            <a:off x="1204668" y="4628584"/>
            <a:ext cx="4266242" cy="182448"/>
          </a:xfrm>
          <a:prstGeom prst="flowChartAlternateProcess">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可选流程 24"/>
          <p:cNvSpPr/>
          <p:nvPr/>
        </p:nvSpPr>
        <p:spPr>
          <a:xfrm>
            <a:off x="2941095" y="3030156"/>
            <a:ext cx="793388" cy="1871764"/>
          </a:xfrm>
          <a:prstGeom prst="flowChartAlternateProcess">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可选流程 25"/>
          <p:cNvSpPr/>
          <p:nvPr/>
        </p:nvSpPr>
        <p:spPr>
          <a:xfrm>
            <a:off x="3717054" y="3038691"/>
            <a:ext cx="793388" cy="1871764"/>
          </a:xfrm>
          <a:prstGeom prst="flowChartAlternateProcess">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可选流程 26" hidden="1"/>
          <p:cNvSpPr/>
          <p:nvPr/>
        </p:nvSpPr>
        <p:spPr>
          <a:xfrm>
            <a:off x="4567199" y="3030156"/>
            <a:ext cx="972803" cy="1871764"/>
          </a:xfrm>
          <a:prstGeom prst="flowChartAlternate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任意形状 27"/>
          <p:cNvSpPr/>
          <p:nvPr/>
        </p:nvSpPr>
        <p:spPr>
          <a:xfrm>
            <a:off x="5497158" y="3453205"/>
            <a:ext cx="281428" cy="1269428"/>
          </a:xfrm>
          <a:custGeom>
            <a:avLst/>
            <a:gdLst>
              <a:gd name="connsiteX0" fmla="*/ 0 w 281428"/>
              <a:gd name="connsiteY0" fmla="*/ 0 h 1269428"/>
              <a:gd name="connsiteX1" fmla="*/ 150607 w 281428"/>
              <a:gd name="connsiteY1" fmla="*/ 64546 h 1269428"/>
              <a:gd name="connsiteX2" fmla="*/ 172122 w 281428"/>
              <a:gd name="connsiteY2" fmla="*/ 107576 h 1269428"/>
              <a:gd name="connsiteX3" fmla="*/ 161364 w 281428"/>
              <a:gd name="connsiteY3" fmla="*/ 365760 h 1269428"/>
              <a:gd name="connsiteX4" fmla="*/ 172122 w 281428"/>
              <a:gd name="connsiteY4" fmla="*/ 419548 h 1269428"/>
              <a:gd name="connsiteX5" fmla="*/ 258183 w 281428"/>
              <a:gd name="connsiteY5" fmla="*/ 462579 h 1269428"/>
              <a:gd name="connsiteX6" fmla="*/ 279698 w 281428"/>
              <a:gd name="connsiteY6" fmla="*/ 494851 h 1269428"/>
              <a:gd name="connsiteX7" fmla="*/ 215153 w 281428"/>
              <a:gd name="connsiteY7" fmla="*/ 516367 h 1269428"/>
              <a:gd name="connsiteX8" fmla="*/ 172122 w 281428"/>
              <a:gd name="connsiteY8" fmla="*/ 537882 h 1269428"/>
              <a:gd name="connsiteX9" fmla="*/ 150607 w 281428"/>
              <a:gd name="connsiteY9" fmla="*/ 602428 h 1269428"/>
              <a:gd name="connsiteX10" fmla="*/ 172122 w 281428"/>
              <a:gd name="connsiteY10" fmla="*/ 796066 h 1269428"/>
              <a:gd name="connsiteX11" fmla="*/ 150607 w 281428"/>
              <a:gd name="connsiteY11" fmla="*/ 1161826 h 1269428"/>
              <a:gd name="connsiteX12" fmla="*/ 139849 w 281428"/>
              <a:gd name="connsiteY12" fmla="*/ 1204856 h 1269428"/>
              <a:gd name="connsiteX13" fmla="*/ 86061 w 281428"/>
              <a:gd name="connsiteY13" fmla="*/ 1237129 h 1269428"/>
              <a:gd name="connsiteX14" fmla="*/ 32273 w 281428"/>
              <a:gd name="connsiteY14" fmla="*/ 1269402 h 126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428" h="1269428">
                <a:moveTo>
                  <a:pt x="0" y="0"/>
                </a:moveTo>
                <a:cubicBezTo>
                  <a:pt x="50202" y="21515"/>
                  <a:pt x="104291" y="35598"/>
                  <a:pt x="150607" y="64546"/>
                </a:cubicBezTo>
                <a:cubicBezTo>
                  <a:pt x="164206" y="73045"/>
                  <a:pt x="171550" y="91550"/>
                  <a:pt x="172122" y="107576"/>
                </a:cubicBezTo>
                <a:cubicBezTo>
                  <a:pt x="175196" y="193657"/>
                  <a:pt x="164950" y="279699"/>
                  <a:pt x="161364" y="365760"/>
                </a:cubicBezTo>
                <a:cubicBezTo>
                  <a:pt x="164950" y="383689"/>
                  <a:pt x="162431" y="404043"/>
                  <a:pt x="172122" y="419548"/>
                </a:cubicBezTo>
                <a:cubicBezTo>
                  <a:pt x="192440" y="452056"/>
                  <a:pt x="226242" y="454593"/>
                  <a:pt x="258183" y="462579"/>
                </a:cubicBezTo>
                <a:cubicBezTo>
                  <a:pt x="265355" y="473336"/>
                  <a:pt x="287774" y="484755"/>
                  <a:pt x="279698" y="494851"/>
                </a:cubicBezTo>
                <a:cubicBezTo>
                  <a:pt x="265531" y="512560"/>
                  <a:pt x="236210" y="507944"/>
                  <a:pt x="215153" y="516367"/>
                </a:cubicBezTo>
                <a:cubicBezTo>
                  <a:pt x="200263" y="522323"/>
                  <a:pt x="186466" y="530710"/>
                  <a:pt x="172122" y="537882"/>
                </a:cubicBezTo>
                <a:cubicBezTo>
                  <a:pt x="164950" y="559397"/>
                  <a:pt x="151740" y="579777"/>
                  <a:pt x="150607" y="602428"/>
                </a:cubicBezTo>
                <a:cubicBezTo>
                  <a:pt x="145685" y="700856"/>
                  <a:pt x="154072" y="723868"/>
                  <a:pt x="172122" y="796066"/>
                </a:cubicBezTo>
                <a:cubicBezTo>
                  <a:pt x="164950" y="917986"/>
                  <a:pt x="160219" y="1040074"/>
                  <a:pt x="150607" y="1161826"/>
                </a:cubicBezTo>
                <a:cubicBezTo>
                  <a:pt x="149443" y="1176565"/>
                  <a:pt x="149471" y="1193631"/>
                  <a:pt x="139849" y="1204856"/>
                </a:cubicBezTo>
                <a:cubicBezTo>
                  <a:pt x="126242" y="1220731"/>
                  <a:pt x="103458" y="1225531"/>
                  <a:pt x="86061" y="1237129"/>
                </a:cubicBezTo>
                <a:cubicBezTo>
                  <a:pt x="34424" y="1271553"/>
                  <a:pt x="62107" y="1269402"/>
                  <a:pt x="32273" y="1269402"/>
                </a:cubicBez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2617929" y="2394058"/>
            <a:ext cx="646331" cy="369332"/>
          </a:xfrm>
          <a:prstGeom prst="rect">
            <a:avLst/>
          </a:prstGeom>
          <a:noFill/>
        </p:spPr>
        <p:txBody>
          <a:bodyPr wrap="none" rtlCol="0">
            <a:spAutoFit/>
          </a:bodyPr>
          <a:lstStyle/>
          <a:p>
            <a:r>
              <a:rPr kumimoji="1" lang="zh-CN" altLang="en-US">
                <a:solidFill>
                  <a:srgbClr val="00B050"/>
                </a:solidFill>
                <a:latin typeface="Microsoft YaHei" charset="-122"/>
                <a:ea typeface="Microsoft YaHei" charset="-122"/>
                <a:cs typeface="Microsoft YaHei" charset="-122"/>
              </a:rPr>
              <a:t>特征</a:t>
            </a:r>
          </a:p>
        </p:txBody>
      </p:sp>
      <p:sp>
        <p:nvSpPr>
          <p:cNvPr id="30" name="文本框 29"/>
          <p:cNvSpPr txBox="1"/>
          <p:nvPr/>
        </p:nvSpPr>
        <p:spPr>
          <a:xfrm>
            <a:off x="169741" y="2751220"/>
            <a:ext cx="646331" cy="369332"/>
          </a:xfrm>
          <a:prstGeom prst="rect">
            <a:avLst/>
          </a:prstGeom>
          <a:noFill/>
        </p:spPr>
        <p:txBody>
          <a:bodyPr wrap="none" rtlCol="0">
            <a:spAutoFit/>
          </a:bodyPr>
          <a:lstStyle/>
          <a:p>
            <a:r>
              <a:rPr kumimoji="1" lang="zh-CN" altLang="en-US">
                <a:solidFill>
                  <a:srgbClr val="0070C0"/>
                </a:solidFill>
                <a:latin typeface="Microsoft YaHei" charset="-122"/>
                <a:ea typeface="Microsoft YaHei" charset="-122"/>
                <a:cs typeface="Microsoft YaHei" charset="-122"/>
              </a:rPr>
              <a:t>属性</a:t>
            </a:r>
          </a:p>
        </p:txBody>
      </p:sp>
      <p:sp>
        <p:nvSpPr>
          <p:cNvPr id="31" name="文本框 30"/>
          <p:cNvSpPr txBox="1"/>
          <p:nvPr/>
        </p:nvSpPr>
        <p:spPr>
          <a:xfrm>
            <a:off x="6436040" y="2644528"/>
            <a:ext cx="1107996"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特征向量</a:t>
            </a:r>
          </a:p>
        </p:txBody>
      </p:sp>
      <p:cxnSp>
        <p:nvCxnSpPr>
          <p:cNvPr id="33" name="直线箭头连接符 32"/>
          <p:cNvCxnSpPr/>
          <p:nvPr/>
        </p:nvCxnSpPr>
        <p:spPr>
          <a:xfrm flipH="1" flipV="1">
            <a:off x="827584" y="2845395"/>
            <a:ext cx="648072" cy="374427"/>
          </a:xfrm>
          <a:prstGeom prst="straightConnector1">
            <a:avLst/>
          </a:prstGeom>
          <a:ln w="412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任意形状 33"/>
          <p:cNvSpPr/>
          <p:nvPr/>
        </p:nvSpPr>
        <p:spPr>
          <a:xfrm>
            <a:off x="1721224" y="2700169"/>
            <a:ext cx="2366682" cy="290457"/>
          </a:xfrm>
          <a:custGeom>
            <a:avLst/>
            <a:gdLst>
              <a:gd name="connsiteX0" fmla="*/ 0 w 2366682"/>
              <a:gd name="connsiteY0" fmla="*/ 290457 h 290457"/>
              <a:gd name="connsiteX1" fmla="*/ 86061 w 2366682"/>
              <a:gd name="connsiteY1" fmla="*/ 193638 h 290457"/>
              <a:gd name="connsiteX2" fmla="*/ 129091 w 2366682"/>
              <a:gd name="connsiteY2" fmla="*/ 161365 h 290457"/>
              <a:gd name="connsiteX3" fmla="*/ 193637 w 2366682"/>
              <a:gd name="connsiteY3" fmla="*/ 139850 h 290457"/>
              <a:gd name="connsiteX4" fmla="*/ 613185 w 2366682"/>
              <a:gd name="connsiteY4" fmla="*/ 150607 h 290457"/>
              <a:gd name="connsiteX5" fmla="*/ 656216 w 2366682"/>
              <a:gd name="connsiteY5" fmla="*/ 161365 h 290457"/>
              <a:gd name="connsiteX6" fmla="*/ 882127 w 2366682"/>
              <a:gd name="connsiteY6" fmla="*/ 150607 h 290457"/>
              <a:gd name="connsiteX7" fmla="*/ 914400 w 2366682"/>
              <a:gd name="connsiteY7" fmla="*/ 139850 h 290457"/>
              <a:gd name="connsiteX8" fmla="*/ 989703 w 2366682"/>
              <a:gd name="connsiteY8" fmla="*/ 118335 h 290457"/>
              <a:gd name="connsiteX9" fmla="*/ 1032734 w 2366682"/>
              <a:gd name="connsiteY9" fmla="*/ 96819 h 290457"/>
              <a:gd name="connsiteX10" fmla="*/ 1129552 w 2366682"/>
              <a:gd name="connsiteY10" fmla="*/ 53789 h 290457"/>
              <a:gd name="connsiteX11" fmla="*/ 1172583 w 2366682"/>
              <a:gd name="connsiteY11" fmla="*/ 21516 h 290457"/>
              <a:gd name="connsiteX12" fmla="*/ 1204856 w 2366682"/>
              <a:gd name="connsiteY12" fmla="*/ 0 h 290457"/>
              <a:gd name="connsiteX13" fmla="*/ 1226371 w 2366682"/>
              <a:gd name="connsiteY13" fmla="*/ 21516 h 290457"/>
              <a:gd name="connsiteX14" fmla="*/ 1258644 w 2366682"/>
              <a:gd name="connsiteY14" fmla="*/ 86062 h 290457"/>
              <a:gd name="connsiteX15" fmla="*/ 1301675 w 2366682"/>
              <a:gd name="connsiteY15" fmla="*/ 107577 h 290457"/>
              <a:gd name="connsiteX16" fmla="*/ 1333948 w 2366682"/>
              <a:gd name="connsiteY16" fmla="*/ 129092 h 290457"/>
              <a:gd name="connsiteX17" fmla="*/ 1506070 w 2366682"/>
              <a:gd name="connsiteY17" fmla="*/ 150607 h 290457"/>
              <a:gd name="connsiteX18" fmla="*/ 2183802 w 2366682"/>
              <a:gd name="connsiteY18" fmla="*/ 161365 h 290457"/>
              <a:gd name="connsiteX19" fmla="*/ 2259105 w 2366682"/>
              <a:gd name="connsiteY19" fmla="*/ 193638 h 290457"/>
              <a:gd name="connsiteX20" fmla="*/ 2323651 w 2366682"/>
              <a:gd name="connsiteY20" fmla="*/ 268942 h 290457"/>
              <a:gd name="connsiteX21" fmla="*/ 2366682 w 2366682"/>
              <a:gd name="connsiteY21" fmla="*/ 236669 h 2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66682" h="290457">
                <a:moveTo>
                  <a:pt x="0" y="290457"/>
                </a:moveTo>
                <a:cubicBezTo>
                  <a:pt x="27347" y="253993"/>
                  <a:pt x="48074" y="222128"/>
                  <a:pt x="86061" y="193638"/>
                </a:cubicBezTo>
                <a:cubicBezTo>
                  <a:pt x="100404" y="182880"/>
                  <a:pt x="113055" y="169383"/>
                  <a:pt x="129091" y="161365"/>
                </a:cubicBezTo>
                <a:cubicBezTo>
                  <a:pt x="149376" y="151223"/>
                  <a:pt x="193637" y="139850"/>
                  <a:pt x="193637" y="139850"/>
                </a:cubicBezTo>
                <a:cubicBezTo>
                  <a:pt x="333486" y="143436"/>
                  <a:pt x="473441" y="144107"/>
                  <a:pt x="613185" y="150607"/>
                </a:cubicBezTo>
                <a:cubicBezTo>
                  <a:pt x="627954" y="151294"/>
                  <a:pt x="641431" y="161365"/>
                  <a:pt x="656216" y="161365"/>
                </a:cubicBezTo>
                <a:cubicBezTo>
                  <a:pt x="731605" y="161365"/>
                  <a:pt x="806823" y="154193"/>
                  <a:pt x="882127" y="150607"/>
                </a:cubicBezTo>
                <a:cubicBezTo>
                  <a:pt x="892885" y="147021"/>
                  <a:pt x="903497" y="142965"/>
                  <a:pt x="914400" y="139850"/>
                </a:cubicBezTo>
                <a:cubicBezTo>
                  <a:pt x="941681" y="132055"/>
                  <a:pt x="963920" y="129385"/>
                  <a:pt x="989703" y="118335"/>
                </a:cubicBezTo>
                <a:cubicBezTo>
                  <a:pt x="1004443" y="112018"/>
                  <a:pt x="1017994" y="103136"/>
                  <a:pt x="1032734" y="96819"/>
                </a:cubicBezTo>
                <a:cubicBezTo>
                  <a:pt x="1097903" y="68889"/>
                  <a:pt x="1033491" y="111426"/>
                  <a:pt x="1129552" y="53789"/>
                </a:cubicBezTo>
                <a:cubicBezTo>
                  <a:pt x="1144926" y="44564"/>
                  <a:pt x="1157993" y="31937"/>
                  <a:pt x="1172583" y="21516"/>
                </a:cubicBezTo>
                <a:cubicBezTo>
                  <a:pt x="1183104" y="14001"/>
                  <a:pt x="1194098" y="7172"/>
                  <a:pt x="1204856" y="0"/>
                </a:cubicBezTo>
                <a:cubicBezTo>
                  <a:pt x="1212028" y="7172"/>
                  <a:pt x="1221835" y="12444"/>
                  <a:pt x="1226371" y="21516"/>
                </a:cubicBezTo>
                <a:cubicBezTo>
                  <a:pt x="1247762" y="64299"/>
                  <a:pt x="1221068" y="61011"/>
                  <a:pt x="1258644" y="86062"/>
                </a:cubicBezTo>
                <a:cubicBezTo>
                  <a:pt x="1271987" y="94958"/>
                  <a:pt x="1287751" y="99621"/>
                  <a:pt x="1301675" y="107577"/>
                </a:cubicBezTo>
                <a:cubicBezTo>
                  <a:pt x="1312901" y="113992"/>
                  <a:pt x="1321682" y="125003"/>
                  <a:pt x="1333948" y="129092"/>
                </a:cubicBezTo>
                <a:cubicBezTo>
                  <a:pt x="1360947" y="138092"/>
                  <a:pt x="1497555" y="150374"/>
                  <a:pt x="1506070" y="150607"/>
                </a:cubicBezTo>
                <a:cubicBezTo>
                  <a:pt x="1731924" y="156795"/>
                  <a:pt x="1957891" y="157779"/>
                  <a:pt x="2183802" y="161365"/>
                </a:cubicBezTo>
                <a:cubicBezTo>
                  <a:pt x="2208728" y="169674"/>
                  <a:pt x="2237837" y="177687"/>
                  <a:pt x="2259105" y="193638"/>
                </a:cubicBezTo>
                <a:cubicBezTo>
                  <a:pt x="2293888" y="219725"/>
                  <a:pt x="2301968" y="236417"/>
                  <a:pt x="2323651" y="268942"/>
                </a:cubicBezTo>
                <a:lnTo>
                  <a:pt x="2366682" y="236669"/>
                </a:lnTo>
              </a:path>
            </a:pathLst>
          </a:cu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可选流程 34"/>
          <p:cNvSpPr/>
          <p:nvPr/>
        </p:nvSpPr>
        <p:spPr>
          <a:xfrm>
            <a:off x="1222630" y="3365245"/>
            <a:ext cx="3287811" cy="197392"/>
          </a:xfrm>
          <a:prstGeom prst="flowChartAlternateProcess">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7" name="直线箭头连接符 36"/>
          <p:cNvCxnSpPr/>
          <p:nvPr/>
        </p:nvCxnSpPr>
        <p:spPr>
          <a:xfrm flipV="1">
            <a:off x="4427984" y="2843287"/>
            <a:ext cx="2008056" cy="5945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380297" y="3783590"/>
            <a:ext cx="2327477" cy="1200329"/>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smtClean="0"/>
              <a:t>特</a:t>
            </a:r>
            <a:r>
              <a:rPr lang="zh-CN" altLang="en-US" sz="1200" dirty="0"/>
              <a:t>征是需</a:t>
            </a:r>
            <a:r>
              <a:rPr lang="zh-CN" altLang="en-US" sz="1200" dirty="0" smtClean="0"/>
              <a:t>要直接作</a:t>
            </a:r>
            <a:r>
              <a:rPr lang="zh-CN" altLang="en-US" sz="1200" dirty="0"/>
              <a:t>用于我们最终分类</a:t>
            </a:r>
            <a:r>
              <a:rPr lang="en-US" altLang="zh-CN" sz="1200" dirty="0"/>
              <a:t>(</a:t>
            </a:r>
            <a:r>
              <a:rPr lang="zh-CN" altLang="en-US" sz="1200" dirty="0"/>
              <a:t>聚类回归等</a:t>
            </a:r>
            <a:r>
              <a:rPr lang="en-US" altLang="zh-CN" sz="1200" dirty="0"/>
              <a:t>)</a:t>
            </a:r>
            <a:r>
              <a:rPr lang="zh-CN" altLang="en-US" sz="1200" dirty="0"/>
              <a:t>任务</a:t>
            </a:r>
            <a:r>
              <a:rPr lang="zh-CN" altLang="en-US" sz="1200" dirty="0" smtClean="0"/>
              <a:t>的</a:t>
            </a:r>
            <a:endParaRPr lang="en-US" altLang="zh-CN" sz="1200" dirty="0"/>
          </a:p>
          <a:p>
            <a:pPr marL="171450" indent="-171450">
              <a:buFont typeface="Arial" panose="020B0604020202020204" pitchFamily="34" charset="0"/>
              <a:buChar char="•"/>
            </a:pPr>
            <a:r>
              <a:rPr lang="zh-CN" altLang="en-US" sz="1200" dirty="0" smtClean="0"/>
              <a:t>特</a:t>
            </a:r>
            <a:r>
              <a:rPr lang="zh-CN" altLang="en-US" sz="1200" dirty="0"/>
              <a:t>征为了描述和表达一件事</a:t>
            </a:r>
            <a:r>
              <a:rPr lang="zh-CN" altLang="en-US" sz="1200" dirty="0" smtClean="0"/>
              <a:t>物包</a:t>
            </a:r>
            <a:r>
              <a:rPr lang="zh-CN" altLang="en-US" sz="1200" dirty="0"/>
              <a:t>含了更多的意</a:t>
            </a:r>
            <a:r>
              <a:rPr lang="zh-CN" altLang="en-US" sz="1200" dirty="0" smtClean="0"/>
              <a:t>义</a:t>
            </a:r>
            <a:endParaRPr lang="en-US" altLang="zh-CN" sz="1200" dirty="0" smtClean="0"/>
          </a:p>
          <a:p>
            <a:pPr marL="171450" indent="-171450">
              <a:buFont typeface="Arial" panose="020B0604020202020204" pitchFamily="34" charset="0"/>
              <a:buChar char="•"/>
            </a:pPr>
            <a:r>
              <a:rPr lang="zh-CN" altLang="en-US" sz="1200" dirty="0" smtClean="0"/>
              <a:t>特</a:t>
            </a:r>
            <a:r>
              <a:rPr lang="zh-CN" altLang="en-US" sz="1200" dirty="0"/>
              <a:t>征是直接服务于特定的机器学习任务的。</a:t>
            </a:r>
            <a:endParaRPr lang="en-US" altLang="zh-CN" sz="1200" dirty="0"/>
          </a:p>
        </p:txBody>
      </p:sp>
    </p:spTree>
    <p:extLst>
      <p:ext uri="{BB962C8B-B14F-4D97-AF65-F5344CB8AC3E}">
        <p14:creationId xmlns:p14="http://schemas.microsoft.com/office/powerpoint/2010/main" val="13539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animBg="1"/>
      <p:bldP spid="11" grpId="0" animBg="1"/>
      <p:bldP spid="13" grpId="0" animBg="1"/>
      <p:bldP spid="18"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4" grpId="0" animBg="1"/>
      <p:bldP spid="35" grpId="0" animBg="1"/>
      <p:bldP spid="3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p:cNvSpPr>
            <a:spLocks noGrp="1"/>
          </p:cNvSpPr>
          <p:nvPr>
            <p:ph type="body" idx="4294967295"/>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p>
            <a:pPr marL="0" indent="0" algn="l">
              <a:lnSpc>
                <a:spcPct val="100000"/>
              </a:lnSpc>
              <a:spcBef>
                <a:spcPct val="20000"/>
              </a:spcBef>
              <a:spcAft>
                <a:spcPts val="0"/>
              </a:spcAft>
              <a:buNone/>
            </a:pPr>
            <a:r>
              <a:rPr lang="en-US" altLang="zh-CN" sz="2200" u="none" strike="noStrike" kern="0" cap="none" spc="0" baseline="0" dirty="0">
                <a:solidFill>
                  <a:srgbClr val="212121"/>
                </a:solidFill>
                <a:latin typeface="微软雅黑" charset="0"/>
                <a:ea typeface="微软雅黑" charset="0"/>
                <a:cs typeface="Times New Roman" charset="0"/>
              </a:rPr>
              <a:t> 二级标题</a:t>
            </a:r>
            <a:r>
              <a:rPr lang="en-US" altLang="zh-CN" sz="1800" u="none" strike="noStrike" kern="0" cap="none" spc="0" baseline="0" dirty="0">
                <a:solidFill>
                  <a:srgbClr val="212121"/>
                </a:solidFill>
                <a:latin typeface="微软雅黑" charset="0"/>
                <a:ea typeface="微软雅黑" charset="0"/>
                <a:cs typeface="Times New Roman" charset="0"/>
              </a:rPr>
              <a:t>（22</a:t>
            </a:r>
            <a:r>
              <a:rPr lang="zh-CN" altLang="en-US" sz="1800" u="none" strike="noStrike" kern="0" cap="none" spc="0" baseline="0" dirty="0" smtClean="0">
                <a:solidFill>
                  <a:srgbClr val="212121"/>
                </a:solidFill>
                <a:latin typeface="微软雅黑" charset="0"/>
                <a:ea typeface="微软雅黑" charset="0"/>
                <a:cs typeface="Times New Roman" charset="0"/>
              </a:rPr>
              <a:t>号 微软雅黑）</a:t>
            </a:r>
            <a:r>
              <a:rPr lang="en-US" altLang="zh-CN" sz="2200" u="none" strike="noStrike" kern="0" cap="none" spc="0" baseline="0" dirty="0">
                <a:solidFill>
                  <a:srgbClr val="212121"/>
                </a:solidFill>
                <a:latin typeface="微软雅黑" charset="0"/>
                <a:ea typeface="微软雅黑" charset="0"/>
                <a:cs typeface="Times New Roman" charset="0"/>
              </a:rPr>
              <a:t>	</a:t>
            </a:r>
            <a:endParaRPr lang="zh-CN" altLang="en-US" sz="2200" u="none" strike="noStrike" kern="0" cap="none" spc="0" baseline="0" dirty="0">
              <a:solidFill>
                <a:srgbClr val="212121"/>
              </a:solidFill>
              <a:latin typeface="微软雅黑" charset="0"/>
              <a:ea typeface="微软雅黑" charset="0"/>
              <a:cs typeface="Times New Roman" charset="0"/>
            </a:endParaRPr>
          </a:p>
        </p:txBody>
      </p:sp>
      <p:sp>
        <p:nvSpPr>
          <p:cNvPr id="14" name="矩形"/>
          <p:cNvSpPr>
            <a:spLocks/>
          </p:cNvSpPr>
          <p:nvPr/>
        </p:nvSpPr>
        <p:spPr>
          <a:xfrm>
            <a:off x="1191297"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第二行</a:t>
            </a:r>
            <a:r>
              <a:rPr lang="zh-CN" altLang="en-US" sz="2000" u="none" strike="noStrike" kern="1200" cap="none" spc="0" baseline="0" dirty="0" smtClean="0">
                <a:solidFill>
                  <a:srgbClr val="474747"/>
                </a:solidFill>
                <a:latin typeface="微软雅黑" charset="0"/>
                <a:ea typeface="微软雅黑" charset="0"/>
                <a:cs typeface="微软雅黑" charset="0"/>
                <a:sym typeface="Calibri" pitchFamily="34" charset="0"/>
              </a:rPr>
              <a:t>正文</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5" name="矩形"/>
          <p:cNvSpPr>
            <a:spLocks/>
          </p:cNvSpPr>
          <p:nvPr/>
        </p:nvSpPr>
        <p:spPr>
          <a:xfrm>
            <a:off x="1187624"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rPr>
              <a:t>第一行</a:t>
            </a:r>
            <a:r>
              <a:rPr lang="zh-CN" altLang="en-US" sz="2000" u="none" strike="noStrike" kern="1200" cap="none" spc="0" baseline="0" dirty="0" smtClean="0">
                <a:solidFill>
                  <a:srgbClr val="474747"/>
                </a:solidFill>
                <a:latin typeface="微软雅黑" charset="0"/>
                <a:ea typeface="微软雅黑" charset="0"/>
                <a:cs typeface="微软雅黑" charset="0"/>
              </a:rPr>
              <a:t>正文</a:t>
            </a:r>
            <a:endParaRPr lang="zh-CN" altLang="en-US" sz="2000" u="none" strike="noStrike" kern="1200" cap="none" spc="0" baseline="0" dirty="0">
              <a:solidFill>
                <a:srgbClr val="474747"/>
              </a:solidFill>
              <a:latin typeface="微软雅黑" charset="0"/>
              <a:ea typeface="微软雅黑" charset="0"/>
              <a:cs typeface="微软雅黑" charset="0"/>
            </a:endParaRPr>
          </a:p>
        </p:txBody>
      </p:sp>
      <p:sp>
        <p:nvSpPr>
          <p:cNvPr id="16" name="矩形"/>
          <p:cNvSpPr>
            <a:spLocks/>
          </p:cNvSpPr>
          <p:nvPr/>
        </p:nvSpPr>
        <p:spPr>
          <a:xfrm>
            <a:off x="1208312" y="371718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lgn="l">
              <a:lnSpc>
                <a:spcPct val="100000"/>
              </a:lnSpc>
              <a:spcBef>
                <a:spcPts val="0"/>
              </a:spcBef>
              <a:spcAft>
                <a:spcPts val="0"/>
              </a:spcAft>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每页最多三行</a:t>
            </a:r>
            <a:r>
              <a:rPr lang="zh-CN" altLang="en-US" sz="2000" u="none" strike="noStrike" kern="1200" cap="none" spc="0" baseline="0" dirty="0" smtClean="0">
                <a:solidFill>
                  <a:srgbClr val="474747"/>
                </a:solidFill>
                <a:latin typeface="微软雅黑" charset="0"/>
                <a:ea typeface="微软雅黑" charset="0"/>
                <a:cs typeface="微软雅黑" charset="0"/>
                <a:sym typeface="Calibri" pitchFamily="34" charset="0"/>
              </a:rPr>
              <a:t>正文</a:t>
            </a:r>
            <a:endPar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endParaRPr>
          </a:p>
        </p:txBody>
      </p:sp>
      <p:sp>
        <p:nvSpPr>
          <p:cNvPr id="17" name="矩形"/>
          <p:cNvSpPr>
            <a:spLocks/>
          </p:cNvSpPr>
          <p:nvPr/>
        </p:nvSpPr>
        <p:spPr>
          <a:xfrm>
            <a:off x="3340151" y="497054"/>
            <a:ext cx="4732386"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en-US" altLang="zh-CN" sz="3000" b="1" u="none" strike="noStrike" kern="0" cap="none" spc="0" baseline="0" dirty="0" err="1">
                <a:solidFill>
                  <a:srgbClr val="C94251"/>
                </a:solidFill>
                <a:latin typeface="微软雅黑" charset="0"/>
                <a:ea typeface="微软雅黑" charset="0"/>
                <a:cs typeface="微软雅黑" charset="0"/>
              </a:rPr>
              <a:t>PPT模板</a:t>
            </a:r>
            <a:r>
              <a:rPr lang="zh-CN" altLang="en-US" b="1" u="none" strike="noStrike" kern="0" cap="none" spc="0" baseline="0" dirty="0">
                <a:solidFill>
                  <a:srgbClr val="C94251"/>
                </a:solidFill>
                <a:latin typeface="微软雅黑" charset="0"/>
                <a:ea typeface="微软雅黑" charset="0"/>
                <a:cs typeface="微软雅黑" charset="0"/>
                <a:sym typeface="Calibri" pitchFamily="34" charset="0"/>
              </a:rPr>
              <a:t>（</a:t>
            </a:r>
            <a:r>
              <a:rPr lang="en-US" altLang="zh-CN" b="1" u="none" strike="noStrike" kern="0" cap="none" spc="0" baseline="0" dirty="0">
                <a:solidFill>
                  <a:srgbClr val="C94251"/>
                </a:solidFill>
                <a:latin typeface="微软雅黑" charset="0"/>
                <a:ea typeface="微软雅黑" charset="0"/>
                <a:cs typeface="微软雅黑" charset="0"/>
                <a:sym typeface="Calibri" pitchFamily="34" charset="0"/>
              </a:rPr>
              <a:t>30</a:t>
            </a:r>
            <a:r>
              <a:rPr lang="zh-CN" altLang="en-US" b="1" u="none" strike="noStrike" kern="0" cap="none" spc="0" baseline="0" dirty="0" smtClean="0">
                <a:solidFill>
                  <a:srgbClr val="C94251"/>
                </a:solidFill>
                <a:latin typeface="微软雅黑" charset="0"/>
                <a:ea typeface="微软雅黑" charset="0"/>
                <a:cs typeface="微软雅黑" charset="0"/>
                <a:sym typeface="Calibri" pitchFamily="34" charset="0"/>
              </a:rPr>
              <a:t>号 </a:t>
            </a:r>
            <a:r>
              <a:rPr lang="zh-CN" altLang="en-US" kern="0" dirty="0" smtClean="0">
                <a:solidFill>
                  <a:srgbClr val="212121"/>
                </a:solidFill>
                <a:latin typeface="微软雅黑" charset="0"/>
                <a:ea typeface="微软雅黑" charset="0"/>
              </a:rPr>
              <a:t>微软雅黑 加粗 居中</a:t>
            </a:r>
            <a:r>
              <a:rPr lang="zh-CN" altLang="en-US" b="1" u="none" strike="noStrike" kern="0" cap="none" spc="0" baseline="0" dirty="0" smtClean="0">
                <a:solidFill>
                  <a:srgbClr val="C94251"/>
                </a:solidFill>
                <a:latin typeface="微软雅黑" charset="0"/>
                <a:ea typeface="微软雅黑" charset="0"/>
                <a:cs typeface="微软雅黑" charset="0"/>
                <a:sym typeface="Calibri" pitchFamily="34" charset="0"/>
              </a:rPr>
              <a:t>）</a:t>
            </a:r>
            <a:endParaRPr lang="zh-CN" altLang="en-US" u="none" strike="noStrike" kern="1200" cap="none" spc="0" baseline="0" dirty="0">
              <a:solidFill>
                <a:schemeClr val="tx1"/>
              </a:solidFill>
              <a:latin typeface="Calibri" pitchFamily="34" charset="0"/>
              <a:ea typeface="宋体" pitchFamily="2" charset="-122"/>
              <a:cs typeface="微软雅黑" charset="0"/>
            </a:endParaRPr>
          </a:p>
        </p:txBody>
      </p:sp>
      <p:sp>
        <p:nvSpPr>
          <p:cNvPr id="7" name="矩形"/>
          <p:cNvSpPr>
            <a:spLocks/>
          </p:cNvSpPr>
          <p:nvPr/>
        </p:nvSpPr>
        <p:spPr>
          <a:xfrm>
            <a:off x="4215633"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第二行</a:t>
            </a:r>
            <a:r>
              <a:rPr lang="zh-CN" altLang="en-US" sz="2000" u="none" strike="noStrike" kern="1200" cap="none" spc="0" baseline="0" dirty="0" smtClean="0">
                <a:solidFill>
                  <a:srgbClr val="474747"/>
                </a:solidFill>
                <a:latin typeface="微软雅黑" charset="0"/>
                <a:ea typeface="微软雅黑" charset="0"/>
                <a:cs typeface="微软雅黑" charset="0"/>
                <a:sym typeface="Calibri" pitchFamily="34" charset="0"/>
              </a:rPr>
              <a:t>正文</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8" name="矩形"/>
          <p:cNvSpPr>
            <a:spLocks/>
          </p:cNvSpPr>
          <p:nvPr/>
        </p:nvSpPr>
        <p:spPr>
          <a:xfrm>
            <a:off x="4211960"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rPr>
              <a:t>第一行</a:t>
            </a:r>
            <a:r>
              <a:rPr lang="zh-CN" altLang="en-US" sz="2000" u="none" strike="noStrike" kern="1200" cap="none" spc="0" baseline="0" dirty="0" smtClean="0">
                <a:solidFill>
                  <a:srgbClr val="474747"/>
                </a:solidFill>
                <a:latin typeface="微软雅黑" charset="0"/>
                <a:ea typeface="微软雅黑" charset="0"/>
                <a:cs typeface="微软雅黑" charset="0"/>
              </a:rPr>
              <a:t>正文</a:t>
            </a:r>
            <a:endParaRPr lang="zh-CN" altLang="en-US" sz="2000" u="none" strike="noStrike" kern="1200" cap="none" spc="0" baseline="0" dirty="0">
              <a:solidFill>
                <a:srgbClr val="474747"/>
              </a:solidFill>
              <a:latin typeface="微软雅黑" charset="0"/>
              <a:ea typeface="微软雅黑" charset="0"/>
              <a:cs typeface="微软雅黑" charset="0"/>
            </a:endParaRPr>
          </a:p>
        </p:txBody>
      </p:sp>
    </p:spTree>
    <p:extLst>
      <p:ext uri="{BB962C8B-B14F-4D97-AF65-F5344CB8AC3E}">
        <p14:creationId xmlns:p14="http://schemas.microsoft.com/office/powerpoint/2010/main" val="165916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矩形"/>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marL="0" indent="0" algn="ctr" eaLnBrk="0" fontAlgn="base" hangingPunct="0">
              <a:lnSpc>
                <a:spcPct val="100000"/>
              </a:lnSpc>
              <a:spcBef>
                <a:spcPts val="0"/>
              </a:spcBef>
              <a:spcAft>
                <a:spcPts val="0"/>
              </a:spcAft>
              <a:buNone/>
            </a:pPr>
            <a:r>
              <a:rPr lang="en-US" altLang="zh-CN" sz="3000" b="1" u="none" strike="noStrike" kern="0" cap="none" spc="0" baseline="0" dirty="0" smtClean="0">
                <a:solidFill>
                  <a:srgbClr val="C9394A"/>
                </a:solidFill>
                <a:latin typeface="微软雅黑" charset="0"/>
                <a:ea typeface="微软雅黑" charset="0"/>
                <a:cs typeface="微软雅黑" charset="0"/>
              </a:rPr>
              <a:t>PPT</a:t>
            </a:r>
            <a:r>
              <a:rPr lang="zh-CN" altLang="en-US" sz="3000" b="1" u="none" strike="noStrike" kern="0" cap="none" spc="0" baseline="0" dirty="0" smtClean="0">
                <a:solidFill>
                  <a:srgbClr val="C9394A"/>
                </a:solidFill>
                <a:latin typeface="微软雅黑" charset="0"/>
                <a:ea typeface="微软雅黑" charset="0"/>
                <a:cs typeface="微软雅黑" charset="0"/>
              </a:rPr>
              <a:t>图形</a:t>
            </a:r>
            <a:r>
              <a:rPr lang="en-US" altLang="zh-CN" sz="3000" b="1" u="none" strike="noStrike" kern="0" cap="none" spc="0" baseline="0" dirty="0" err="1" smtClean="0">
                <a:solidFill>
                  <a:srgbClr val="C9394A"/>
                </a:solidFill>
                <a:latin typeface="微软雅黑" charset="0"/>
                <a:ea typeface="微软雅黑" charset="0"/>
                <a:cs typeface="微软雅黑" charset="0"/>
              </a:rPr>
              <a:t>模板</a:t>
            </a:r>
            <a:r>
              <a:rPr lang="zh-CN" altLang="en-US" sz="3000" b="1" u="none" strike="noStrike" kern="0" cap="none" spc="0" baseline="0" dirty="0" smtClean="0">
                <a:solidFill>
                  <a:srgbClr val="C9394A"/>
                </a:solidFill>
                <a:latin typeface="微软雅黑" charset="0"/>
                <a:ea typeface="微软雅黑" charset="0"/>
                <a:cs typeface="微软雅黑" charset="0"/>
              </a:rPr>
              <a:t>一</a:t>
            </a:r>
            <a:endParaRPr lang="zh-CN" altLang="en-US" sz="3000" b="1" u="none" strike="noStrike" kern="0" cap="none" spc="0" baseline="0" dirty="0">
              <a:solidFill>
                <a:srgbClr val="C9394A"/>
              </a:solidFill>
              <a:latin typeface="微软雅黑" charset="0"/>
              <a:ea typeface="微软雅黑" charset="0"/>
              <a:cs typeface="微软雅黑" charset="0"/>
              <a:sym typeface="Calibri" pitchFamily="34" charset="0"/>
            </a:endParaRPr>
          </a:p>
        </p:txBody>
      </p:sp>
      <p:sp>
        <p:nvSpPr>
          <p:cNvPr id="30" name="圆角矩形"/>
          <p:cNvSpPr>
            <a:spLocks/>
          </p:cNvSpPr>
          <p:nvPr/>
        </p:nvSpPr>
        <p:spPr>
          <a:xfrm>
            <a:off x="3933494" y="1529904"/>
            <a:ext cx="1430338" cy="458786"/>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a:solidFill>
                  <a:schemeClr val="bg1"/>
                </a:solidFill>
                <a:latin typeface="微软雅黑" charset="0"/>
                <a:ea typeface="微软雅黑" charset="0"/>
                <a:cs typeface="微软雅黑" charset="0"/>
              </a:rPr>
              <a:t>还可以</a:t>
            </a:r>
          </a:p>
        </p:txBody>
      </p:sp>
      <p:sp>
        <p:nvSpPr>
          <p:cNvPr id="31" name="圆角矩形"/>
          <p:cNvSpPr>
            <a:spLocks/>
          </p:cNvSpPr>
          <p:nvPr/>
        </p:nvSpPr>
        <p:spPr>
          <a:xfrm>
            <a:off x="1990394" y="2458591"/>
            <a:ext cx="1428750" cy="458787"/>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dirty="0">
                <a:solidFill>
                  <a:schemeClr val="bg1"/>
                </a:solidFill>
                <a:latin typeface="微软雅黑" charset="0"/>
                <a:ea typeface="微软雅黑" charset="0"/>
                <a:cs typeface="微软雅黑" charset="0"/>
              </a:rPr>
              <a:t>有</a:t>
            </a:r>
          </a:p>
        </p:txBody>
      </p:sp>
      <p:sp>
        <p:nvSpPr>
          <p:cNvPr id="32" name="圆角矩形"/>
          <p:cNvSpPr>
            <a:spLocks/>
          </p:cNvSpPr>
          <p:nvPr/>
        </p:nvSpPr>
        <p:spPr>
          <a:xfrm>
            <a:off x="3936669" y="2458591"/>
            <a:ext cx="1430337" cy="458787"/>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a:solidFill>
                  <a:schemeClr val="bg1"/>
                </a:solidFill>
                <a:latin typeface="微软雅黑" charset="0"/>
                <a:ea typeface="微软雅黑" charset="0"/>
                <a:cs typeface="微软雅黑" charset="0"/>
              </a:rPr>
              <a:t>思维</a:t>
            </a:r>
          </a:p>
        </p:txBody>
      </p:sp>
      <p:sp>
        <p:nvSpPr>
          <p:cNvPr id="33" name="圆角矩形"/>
          <p:cNvSpPr>
            <a:spLocks/>
          </p:cNvSpPr>
          <p:nvPr/>
        </p:nvSpPr>
        <p:spPr>
          <a:xfrm>
            <a:off x="3933494" y="3474591"/>
            <a:ext cx="1430338" cy="458787"/>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a:solidFill>
                  <a:schemeClr val="bg1"/>
                </a:solidFill>
                <a:latin typeface="微软雅黑" charset="0"/>
                <a:ea typeface="微软雅黑" charset="0"/>
                <a:cs typeface="微软雅黑" charset="0"/>
              </a:rPr>
              <a:t>导图</a:t>
            </a:r>
          </a:p>
        </p:txBody>
      </p:sp>
      <p:sp>
        <p:nvSpPr>
          <p:cNvPr id="34" name="圆角矩形"/>
          <p:cNvSpPr>
            <a:spLocks/>
          </p:cNvSpPr>
          <p:nvPr/>
        </p:nvSpPr>
        <p:spPr>
          <a:xfrm>
            <a:off x="5949621" y="3474591"/>
            <a:ext cx="1430338" cy="458787"/>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a:solidFill>
                  <a:schemeClr val="bg1"/>
                </a:solidFill>
                <a:latin typeface="微软雅黑" charset="0"/>
                <a:ea typeface="微软雅黑" charset="0"/>
                <a:cs typeface="微软雅黑" charset="0"/>
              </a:rPr>
              <a:t>哦</a:t>
            </a:r>
          </a:p>
        </p:txBody>
      </p:sp>
      <p:sp>
        <p:nvSpPr>
          <p:cNvPr id="35" name="下箭头"/>
          <p:cNvSpPr>
            <a:spLocks/>
          </p:cNvSpPr>
          <p:nvPr/>
        </p:nvSpPr>
        <p:spPr>
          <a:xfrm>
            <a:off x="4541507" y="2079179"/>
            <a:ext cx="215900" cy="331786"/>
          </a:xfrm>
          <a:prstGeom prst="downArrow">
            <a:avLst>
              <a:gd name="adj1" fmla="val 0"/>
              <a:gd name="adj2" fmla="val 11525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sp>
      <p:sp>
        <p:nvSpPr>
          <p:cNvPr id="36" name="下箭头"/>
          <p:cNvSpPr>
            <a:spLocks/>
          </p:cNvSpPr>
          <p:nvPr/>
        </p:nvSpPr>
        <p:spPr>
          <a:xfrm>
            <a:off x="4541507" y="3044379"/>
            <a:ext cx="215900" cy="331786"/>
          </a:xfrm>
          <a:prstGeom prst="downArrow">
            <a:avLst>
              <a:gd name="adj1" fmla="val 0"/>
              <a:gd name="adj2" fmla="val 11525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sp>
      <p:sp>
        <p:nvSpPr>
          <p:cNvPr id="37" name="下箭头"/>
          <p:cNvSpPr>
            <a:spLocks/>
          </p:cNvSpPr>
          <p:nvPr/>
        </p:nvSpPr>
        <p:spPr>
          <a:xfrm rot="5400000">
            <a:off x="3570751" y="2521297"/>
            <a:ext cx="215900" cy="331786"/>
          </a:xfrm>
          <a:prstGeom prst="downArrow">
            <a:avLst>
              <a:gd name="adj1" fmla="val 0"/>
              <a:gd name="adj2" fmla="val 11525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sp>
      <p:sp>
        <p:nvSpPr>
          <p:cNvPr id="38" name="下箭头"/>
          <p:cNvSpPr>
            <a:spLocks/>
          </p:cNvSpPr>
          <p:nvPr/>
        </p:nvSpPr>
        <p:spPr>
          <a:xfrm rot="16200000">
            <a:off x="5548778" y="3537297"/>
            <a:ext cx="215899" cy="331786"/>
          </a:xfrm>
          <a:prstGeom prst="downArrow">
            <a:avLst>
              <a:gd name="adj1" fmla="val 0"/>
              <a:gd name="adj2" fmla="val 115257"/>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sp>
    </p:spTree>
    <p:extLst>
      <p:ext uri="{BB962C8B-B14F-4D97-AF65-F5344CB8AC3E}">
        <p14:creationId xmlns:p14="http://schemas.microsoft.com/office/powerpoint/2010/main" val="43822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500" fill="hold"/>
                                        <p:tgtEl>
                                          <p:spTgt spid="38"/>
                                        </p:tgtEl>
                                        <p:attrNameLst>
                                          <p:attrName>ppt_x</p:attrName>
                                        </p:attrNameLst>
                                      </p:cBhvr>
                                      <p:tavLst>
                                        <p:tav tm="0">
                                          <p:val>
                                            <p:strVal val="#ppt_x"/>
                                          </p:val>
                                        </p:tav>
                                        <p:tav tm="100000">
                                          <p:val>
                                            <p:strVal val="#ppt_x"/>
                                          </p:val>
                                        </p:tav>
                                      </p:tavLst>
                                    </p:anim>
                                    <p:anim calcmode="lin" valueType="num">
                                      <p:cBhvr additive="base">
                                        <p:cTn id="5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右箭头"/>
          <p:cNvSpPr>
            <a:spLocks/>
          </p:cNvSpPr>
          <p:nvPr/>
        </p:nvSpPr>
        <p:spPr>
          <a:xfrm>
            <a:off x="3492500" y="1405252"/>
            <a:ext cx="1871663" cy="215900"/>
          </a:xfrm>
          <a:prstGeom prst="rightArrow">
            <a:avLst>
              <a:gd name="adj1" fmla="val 0"/>
              <a:gd name="adj2" fmla="val 818188"/>
            </a:avLst>
          </a:prstGeom>
          <a:solidFill>
            <a:srgbClr val="FFFFFF"/>
          </a:solidFill>
          <a:ln w="25400" cap="flat" cmpd="sng">
            <a:solidFill>
              <a:srgbClr val="C9394A"/>
            </a:solidFill>
            <a:prstDash val="solid"/>
            <a:round/>
          </a:ln>
          <a:effectLst>
            <a:outerShdw blurRad="50800" dist="38100" dir="2700000" algn="tl" rotWithShape="0">
              <a:srgbClr val="000000">
                <a:alpha val="39607"/>
              </a:srgbClr>
            </a:outerShdw>
          </a:effectLst>
        </p:spPr>
      </p:sp>
      <p:sp>
        <p:nvSpPr>
          <p:cNvPr id="41" name="圆角矩形"/>
          <p:cNvSpPr>
            <a:spLocks/>
          </p:cNvSpPr>
          <p:nvPr/>
        </p:nvSpPr>
        <p:spPr>
          <a:xfrm>
            <a:off x="1331913" y="1485414"/>
            <a:ext cx="2016124" cy="647699"/>
          </a:xfrm>
          <a:prstGeom prst="roundRect">
            <a:avLst>
              <a:gd name="adj" fmla="val 16666"/>
            </a:avLst>
          </a:prstGeom>
          <a:solidFill>
            <a:srgbClr val="FFFFFF"/>
          </a:solidFill>
          <a:ln w="25400" cap="flat" cmpd="sng">
            <a:solidFill>
              <a:srgbClr val="C9394A"/>
            </a:solidFill>
            <a:prstDash val="solid"/>
            <a:round/>
          </a:ln>
          <a:effectLst>
            <a:outerShdw blurRad="63500" sx="102000" sy="102000" algn="ctr" rotWithShape="0">
              <a:srgbClr val="000000">
                <a:alpha val="3960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dirty="0">
                <a:solidFill>
                  <a:srgbClr val="474747"/>
                </a:solidFill>
                <a:latin typeface="微软雅黑" charset="0"/>
                <a:ea typeface="微软雅黑" charset="0"/>
                <a:cs typeface="微软雅黑" charset="0"/>
              </a:rPr>
              <a:t>思维导图模板</a:t>
            </a:r>
          </a:p>
        </p:txBody>
      </p:sp>
      <p:sp>
        <p:nvSpPr>
          <p:cNvPr id="42" name="下箭头"/>
          <p:cNvSpPr>
            <a:spLocks/>
          </p:cNvSpPr>
          <p:nvPr/>
        </p:nvSpPr>
        <p:spPr>
          <a:xfrm>
            <a:off x="2178368" y="2308374"/>
            <a:ext cx="120013" cy="996792"/>
          </a:xfrm>
          <a:prstGeom prst="downArrow">
            <a:avLst>
              <a:gd name="adj1" fmla="val 5723"/>
              <a:gd name="adj2" fmla="val 575186"/>
            </a:avLst>
          </a:prstGeom>
          <a:solidFill>
            <a:srgbClr val="FFFFFF"/>
          </a:solidFill>
          <a:ln w="25400" cap="flat" cmpd="sng">
            <a:solidFill>
              <a:srgbClr val="C9394A"/>
            </a:solidFill>
            <a:prstDash val="solid"/>
            <a:round/>
          </a:ln>
          <a:effectLst>
            <a:outerShdw blurRad="50800" dist="38100" dir="2700000" algn="tl" rotWithShape="0">
              <a:srgbClr val="000000">
                <a:alpha val="39607"/>
              </a:srgbClr>
            </a:outerShdw>
          </a:effectLst>
        </p:spPr>
      </p:sp>
      <p:sp>
        <p:nvSpPr>
          <p:cNvPr id="43" name="上箭头"/>
          <p:cNvSpPr>
            <a:spLocks/>
          </p:cNvSpPr>
          <p:nvPr/>
        </p:nvSpPr>
        <p:spPr>
          <a:xfrm>
            <a:off x="6572264" y="2472256"/>
            <a:ext cx="180057" cy="945646"/>
          </a:xfrm>
          <a:prstGeom prst="upArrow">
            <a:avLst>
              <a:gd name="adj1" fmla="val 0"/>
              <a:gd name="adj2" fmla="val 191728"/>
            </a:avLst>
          </a:prstGeom>
          <a:solidFill>
            <a:srgbClr val="FFFFFF"/>
          </a:solidFill>
          <a:ln w="25400" cap="flat" cmpd="sng">
            <a:solidFill>
              <a:srgbClr val="C9394A"/>
            </a:solidFill>
            <a:prstDash val="solid"/>
            <a:round/>
          </a:ln>
          <a:effectLst>
            <a:outerShdw blurRad="50800" dist="38100" dir="2700000" algn="tl" rotWithShape="0">
              <a:srgbClr val="000000">
                <a:alpha val="39607"/>
              </a:srgbClr>
            </a:outerShdw>
          </a:effectLst>
        </p:spPr>
      </p:sp>
      <p:sp>
        <p:nvSpPr>
          <p:cNvPr id="44" name="左箭头"/>
          <p:cNvSpPr>
            <a:spLocks/>
          </p:cNvSpPr>
          <p:nvPr/>
        </p:nvSpPr>
        <p:spPr>
          <a:xfrm>
            <a:off x="3419475" y="4033853"/>
            <a:ext cx="1873249" cy="207962"/>
          </a:xfrm>
          <a:prstGeom prst="leftArrow">
            <a:avLst>
              <a:gd name="adj1" fmla="val 0"/>
              <a:gd name="adj2" fmla="val 225191"/>
            </a:avLst>
          </a:prstGeom>
          <a:solidFill>
            <a:srgbClr val="FFFFFF"/>
          </a:solidFill>
          <a:ln w="25400" cap="flat" cmpd="sng">
            <a:solidFill>
              <a:srgbClr val="C9394A"/>
            </a:solidFill>
            <a:prstDash val="solid"/>
            <a:round/>
          </a:ln>
          <a:effectLst>
            <a:outerShdw blurRad="50800" dist="38100" dir="2700000" algn="tl" rotWithShape="0">
              <a:srgbClr val="000000">
                <a:alpha val="39607"/>
              </a:srgbClr>
            </a:outerShdw>
          </a:effectLst>
        </p:spPr>
      </p:sp>
      <p:cxnSp>
        <p:nvCxnSpPr>
          <p:cNvPr id="45" name="直线连接线"/>
          <p:cNvCxnSpPr>
            <a:cxnSpLocks/>
          </p:cNvCxnSpPr>
          <p:nvPr/>
        </p:nvCxnSpPr>
        <p:spPr>
          <a:xfrm>
            <a:off x="3570288" y="1837052"/>
            <a:ext cx="1793875" cy="1587"/>
          </a:xfrm>
          <a:prstGeom prst="straightConnector1">
            <a:avLst/>
          </a:prstGeom>
          <a:noFill/>
          <a:ln w="28575" cap="flat" cmpd="sng">
            <a:solidFill>
              <a:srgbClr val="C9394A"/>
            </a:solidFill>
            <a:prstDash val="solid"/>
            <a:round/>
            <a:tailEnd type="arrow" w="med" len="med"/>
          </a:ln>
          <a:effectLst>
            <a:outerShdw blurRad="50800" dist="38100" dir="2700000" algn="tl" rotWithShape="0">
              <a:srgbClr val="000000">
                <a:alpha val="39607"/>
              </a:srgbClr>
            </a:outerShdw>
          </a:effectLst>
        </p:spPr>
      </p:cxnSp>
      <p:sp>
        <p:nvSpPr>
          <p:cNvPr id="46" name="椭圆"/>
          <p:cNvSpPr>
            <a:spLocks/>
          </p:cNvSpPr>
          <p:nvPr/>
        </p:nvSpPr>
        <p:spPr>
          <a:xfrm>
            <a:off x="5673724" y="1323489"/>
            <a:ext cx="1828800" cy="971549"/>
          </a:xfrm>
          <a:prstGeom prst="ellipse">
            <a:avLst/>
          </a:prstGeom>
          <a:solidFill>
            <a:srgbClr val="FFFFFF"/>
          </a:solidFill>
          <a:ln w="25400" cap="flat" cmpd="sng">
            <a:solidFill>
              <a:srgbClr val="C9394A"/>
            </a:solidFill>
            <a:prstDash val="solid"/>
            <a:round/>
          </a:ln>
          <a:effectLst>
            <a:outerShdw blurRad="50800" dist="38100" dir="2700000" algn="tl" rotWithShape="0">
              <a:srgbClr val="000000">
                <a:alpha val="3960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1800" b="1" u="none" strike="noStrike" kern="1200" cap="none" spc="0" baseline="0">
                <a:solidFill>
                  <a:srgbClr val="474747"/>
                </a:solidFill>
                <a:latin typeface="微软雅黑" charset="0"/>
                <a:ea typeface="微软雅黑" charset="0"/>
                <a:cs typeface="微软雅黑" charset="0"/>
              </a:rPr>
              <a:t>思维导图模板</a:t>
            </a:r>
          </a:p>
        </p:txBody>
      </p:sp>
      <p:sp>
        <p:nvSpPr>
          <p:cNvPr id="47" name="减去对角的矩形"/>
          <p:cNvSpPr>
            <a:spLocks/>
          </p:cNvSpPr>
          <p:nvPr/>
        </p:nvSpPr>
        <p:spPr>
          <a:xfrm>
            <a:off x="5508624" y="3706828"/>
            <a:ext cx="1993899" cy="1150938"/>
          </a:xfrm>
          <a:prstGeom prst="snip2DiagRect">
            <a:avLst>
              <a:gd name="adj1" fmla="val 0"/>
              <a:gd name="adj2" fmla="val 17115"/>
            </a:avLst>
          </a:prstGeom>
          <a:solidFill>
            <a:srgbClr val="FFFFFF"/>
          </a:solidFill>
          <a:ln w="25400" cap="flat" cmpd="sng">
            <a:solidFill>
              <a:srgbClr val="C9394A"/>
            </a:solidFill>
            <a:prstDash val="solid"/>
            <a:round/>
          </a:ln>
          <a:effectLst>
            <a:outerShdw blurRad="50800" dist="38100" dir="2700000" algn="tl" rotWithShape="0">
              <a:srgbClr val="000000">
                <a:alpha val="3960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1800" b="1" u="none" strike="noStrike" kern="1200" cap="none" spc="0" baseline="0">
                <a:solidFill>
                  <a:srgbClr val="474747"/>
                </a:solidFill>
                <a:latin typeface="微软雅黑" charset="0"/>
                <a:ea typeface="微软雅黑" charset="0"/>
                <a:cs typeface="微软雅黑" charset="0"/>
              </a:rPr>
              <a:t>思维导图模板</a:t>
            </a:r>
          </a:p>
        </p:txBody>
      </p:sp>
      <p:sp>
        <p:nvSpPr>
          <p:cNvPr id="48" name="菱形"/>
          <p:cNvSpPr>
            <a:spLocks/>
          </p:cNvSpPr>
          <p:nvPr/>
        </p:nvSpPr>
        <p:spPr>
          <a:xfrm>
            <a:off x="1338263" y="3562366"/>
            <a:ext cx="1800225" cy="1152524"/>
          </a:xfrm>
          <a:prstGeom prst="diamond">
            <a:avLst/>
          </a:prstGeom>
          <a:solidFill>
            <a:srgbClr val="FFFFFF"/>
          </a:solidFill>
          <a:ln w="25400" cap="flat" cmpd="sng">
            <a:solidFill>
              <a:srgbClr val="C9394A"/>
            </a:solidFill>
            <a:prstDash val="solid"/>
            <a:round/>
          </a:ln>
          <a:effectLst>
            <a:outerShdw blurRad="50800" dist="38100" dir="2700000" algn="tl" rotWithShape="0">
              <a:srgbClr val="000000">
                <a:alpha val="3960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1800" b="1" u="none" strike="noStrike" kern="1200" cap="none" spc="0" baseline="0">
                <a:solidFill>
                  <a:srgbClr val="474747"/>
                </a:solidFill>
                <a:latin typeface="微软雅黑" charset="0"/>
                <a:ea typeface="微软雅黑" charset="0"/>
                <a:cs typeface="微软雅黑" charset="0"/>
              </a:rPr>
              <a:t>思维导图模板</a:t>
            </a:r>
          </a:p>
        </p:txBody>
      </p:sp>
      <p:cxnSp>
        <p:nvCxnSpPr>
          <p:cNvPr id="49" name="直线连接线"/>
          <p:cNvCxnSpPr>
            <a:cxnSpLocks/>
          </p:cNvCxnSpPr>
          <p:nvPr/>
        </p:nvCxnSpPr>
        <p:spPr>
          <a:xfrm>
            <a:off x="3570288" y="2124389"/>
            <a:ext cx="1793875" cy="1587"/>
          </a:xfrm>
          <a:prstGeom prst="straightConnector1">
            <a:avLst/>
          </a:prstGeom>
          <a:noFill/>
          <a:ln w="28575" cap="flat" cmpd="sng">
            <a:solidFill>
              <a:srgbClr val="C9394A"/>
            </a:solidFill>
            <a:prstDash val="sysDash"/>
            <a:round/>
            <a:tailEnd type="arrow" w="med" len="med"/>
          </a:ln>
          <a:effectLst>
            <a:outerShdw blurRad="50800" dist="38100" dir="2700000" algn="tl" rotWithShape="0">
              <a:srgbClr val="000000">
                <a:alpha val="39607"/>
              </a:srgbClr>
            </a:outerShdw>
          </a:effectLst>
        </p:spPr>
      </p:cxnSp>
      <p:cxnSp>
        <p:nvCxnSpPr>
          <p:cNvPr id="50" name="直线连接线"/>
          <p:cNvCxnSpPr>
            <a:cxnSpLocks/>
          </p:cNvCxnSpPr>
          <p:nvPr/>
        </p:nvCxnSpPr>
        <p:spPr>
          <a:xfrm>
            <a:off x="3570288" y="2413314"/>
            <a:ext cx="1793875" cy="1587"/>
          </a:xfrm>
          <a:prstGeom prst="straightConnector1">
            <a:avLst/>
          </a:prstGeom>
          <a:noFill/>
          <a:ln w="31750" cap="rnd" cmpd="dbl">
            <a:solidFill>
              <a:srgbClr val="C9394A"/>
            </a:solidFill>
            <a:prstDash val="solid"/>
            <a:bevel/>
            <a:headEnd type="diamond" w="med" len="med"/>
            <a:tailEnd type="arrow" w="med" len="med"/>
          </a:ln>
          <a:effectLst>
            <a:outerShdw blurRad="50800" dist="38100" dir="2700000" algn="tl" rotWithShape="0">
              <a:srgbClr val="000000">
                <a:alpha val="39607"/>
              </a:srgbClr>
            </a:outerShdw>
          </a:effectLst>
        </p:spPr>
      </p:cxnSp>
      <p:sp>
        <p:nvSpPr>
          <p:cNvPr id="51" name="矩形"/>
          <p:cNvSpPr>
            <a:spLocks/>
          </p:cNvSpPr>
          <p:nvPr/>
        </p:nvSpPr>
        <p:spPr>
          <a:xfrm>
            <a:off x="2797175" y="2672101"/>
            <a:ext cx="3262432" cy="1015663"/>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2000" b="1" u="none" strike="noStrike" kern="1200" cap="none" spc="0" baseline="0" dirty="0">
                <a:solidFill>
                  <a:srgbClr val="C9394A"/>
                </a:solidFill>
                <a:latin typeface="微软雅黑" charset="0"/>
                <a:ea typeface="微软雅黑" charset="0"/>
                <a:cs typeface="微软雅黑" charset="0"/>
              </a:rPr>
              <a:t> </a:t>
            </a:r>
            <a:r>
              <a:rPr lang="en-US" altLang="zh-CN" sz="2000" b="1" u="none" strike="noStrike" kern="1200" cap="none" spc="0" baseline="0" dirty="0" err="1">
                <a:solidFill>
                  <a:srgbClr val="C9394A"/>
                </a:solidFill>
                <a:latin typeface="微软雅黑" charset="0"/>
                <a:ea typeface="微软雅黑" charset="0"/>
                <a:cs typeface="微软雅黑" charset="0"/>
              </a:rPr>
              <a:t>可自行选择模板</a:t>
            </a:r>
            <a:endParaRPr lang="en-US" altLang="zh-CN" sz="2000" b="1" u="none" strike="noStrike" kern="1200" cap="none" spc="0" baseline="0" dirty="0">
              <a:solidFill>
                <a:srgbClr val="C9394A"/>
              </a:solidFill>
              <a:latin typeface="微软雅黑" charset="0"/>
              <a:ea typeface="微软雅黑" charset="0"/>
              <a:cs typeface="微软雅黑" charset="0"/>
            </a:endParaRPr>
          </a:p>
          <a:p>
            <a:pPr marL="0" indent="0" algn="l">
              <a:lnSpc>
                <a:spcPct val="100000"/>
              </a:lnSpc>
              <a:spcBef>
                <a:spcPts val="0"/>
              </a:spcBef>
              <a:spcAft>
                <a:spcPts val="0"/>
              </a:spcAft>
              <a:buNone/>
            </a:pPr>
            <a:r>
              <a:rPr lang="zh-CN" altLang="en-US" sz="2000" b="1" u="none" strike="noStrike" kern="1200" cap="none" spc="0" baseline="0" dirty="0">
                <a:solidFill>
                  <a:srgbClr val="C9394A"/>
                </a:solidFill>
                <a:latin typeface="微软雅黑" charset="0"/>
                <a:ea typeface="微软雅黑" charset="0"/>
                <a:cs typeface="微软雅黑" charset="0"/>
              </a:rPr>
              <a:t>注：统一图形（箭头）样式</a:t>
            </a:r>
            <a:endParaRPr lang="en-US" altLang="zh-CN" sz="2000" b="1" u="none" strike="noStrike" kern="1200" cap="none" spc="0" baseline="0" dirty="0">
              <a:solidFill>
                <a:srgbClr val="C9394A"/>
              </a:solidFill>
              <a:latin typeface="微软雅黑" charset="0"/>
              <a:ea typeface="微软雅黑" charset="0"/>
              <a:cs typeface="微软雅黑" charset="0"/>
            </a:endParaRPr>
          </a:p>
          <a:p>
            <a:pPr marL="0" indent="0" algn="l">
              <a:lnSpc>
                <a:spcPct val="100000"/>
              </a:lnSpc>
              <a:spcBef>
                <a:spcPts val="0"/>
              </a:spcBef>
              <a:spcAft>
                <a:spcPts val="0"/>
              </a:spcAft>
              <a:buNone/>
            </a:pPr>
            <a:r>
              <a:rPr lang="en-US" altLang="zh-CN" sz="2000" b="1" u="none" strike="noStrike" kern="1200" cap="none" spc="0" baseline="0" dirty="0">
                <a:solidFill>
                  <a:srgbClr val="C9394A"/>
                </a:solidFill>
                <a:latin typeface="微软雅黑" charset="0"/>
                <a:ea typeface="微软雅黑" charset="0"/>
                <a:cs typeface="微软雅黑" charset="0"/>
              </a:rPr>
              <a:t> </a:t>
            </a:r>
            <a:r>
              <a:rPr lang="en-US" altLang="zh-CN" sz="2000" b="1" u="none" strike="noStrike" kern="1200" cap="none" spc="0" baseline="0" dirty="0" err="1">
                <a:solidFill>
                  <a:srgbClr val="C9394A"/>
                </a:solidFill>
                <a:latin typeface="微软雅黑" charset="0"/>
                <a:ea typeface="微软雅黑" charset="0"/>
                <a:cs typeface="微软雅黑" charset="0"/>
              </a:rPr>
              <a:t>格式刷工具可帮助你调整</a:t>
            </a:r>
            <a:endParaRPr lang="zh-CN" altLang="en-US" sz="2000" b="1" u="none" strike="noStrike" kern="1200" cap="none" spc="0" baseline="0" dirty="0">
              <a:solidFill>
                <a:srgbClr val="C9394A"/>
              </a:solidFill>
              <a:latin typeface="微软雅黑" charset="0"/>
              <a:ea typeface="微软雅黑" charset="0"/>
              <a:cs typeface="微软雅黑" charset="0"/>
            </a:endParaRPr>
          </a:p>
        </p:txBody>
      </p:sp>
      <p:sp>
        <p:nvSpPr>
          <p:cNvPr id="15" name="矩形"/>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marL="0" indent="0" algn="ctr" eaLnBrk="0" fontAlgn="base" hangingPunct="0">
              <a:lnSpc>
                <a:spcPct val="100000"/>
              </a:lnSpc>
              <a:spcBef>
                <a:spcPts val="0"/>
              </a:spcBef>
              <a:spcAft>
                <a:spcPts val="0"/>
              </a:spcAft>
              <a:buNone/>
            </a:pPr>
            <a:r>
              <a:rPr lang="en-US" altLang="zh-CN" sz="3000" b="1" u="none" strike="noStrike" kern="0" cap="none" spc="0" baseline="0" dirty="0" smtClean="0">
                <a:solidFill>
                  <a:srgbClr val="C9394A"/>
                </a:solidFill>
                <a:latin typeface="微软雅黑" charset="0"/>
                <a:ea typeface="微软雅黑" charset="0"/>
                <a:cs typeface="微软雅黑" charset="0"/>
              </a:rPr>
              <a:t>PPT</a:t>
            </a:r>
            <a:r>
              <a:rPr lang="zh-CN" altLang="en-US" sz="3000" b="1" u="none" strike="noStrike" kern="0" cap="none" spc="0" baseline="0" dirty="0" smtClean="0">
                <a:solidFill>
                  <a:srgbClr val="C9394A"/>
                </a:solidFill>
                <a:latin typeface="微软雅黑" charset="0"/>
                <a:ea typeface="微软雅黑" charset="0"/>
                <a:cs typeface="微软雅黑" charset="0"/>
              </a:rPr>
              <a:t>图形</a:t>
            </a:r>
            <a:r>
              <a:rPr lang="en-US" altLang="zh-CN" sz="3000" b="1" u="none" strike="noStrike" kern="0" cap="none" spc="0" baseline="0" dirty="0" err="1" smtClean="0">
                <a:solidFill>
                  <a:srgbClr val="C9394A"/>
                </a:solidFill>
                <a:latin typeface="微软雅黑" charset="0"/>
                <a:ea typeface="微软雅黑" charset="0"/>
                <a:cs typeface="微软雅黑" charset="0"/>
              </a:rPr>
              <a:t>模板</a:t>
            </a:r>
            <a:r>
              <a:rPr lang="zh-CN" altLang="en-US" sz="3000" b="1" u="none" strike="noStrike" kern="0" cap="none" spc="0" baseline="0" dirty="0" smtClean="0">
                <a:solidFill>
                  <a:srgbClr val="C9394A"/>
                </a:solidFill>
                <a:latin typeface="微软雅黑" charset="0"/>
                <a:ea typeface="微软雅黑" charset="0"/>
                <a:cs typeface="微软雅黑" charset="0"/>
              </a:rPr>
              <a:t>二</a:t>
            </a:r>
            <a:endParaRPr lang="zh-CN" altLang="en-US" sz="3000" b="1" u="none" strike="noStrike" kern="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19355400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圆角矩形"/>
          <p:cNvSpPr>
            <a:spLocks/>
          </p:cNvSpPr>
          <p:nvPr/>
        </p:nvSpPr>
        <p:spPr>
          <a:xfrm>
            <a:off x="1368288" y="1367628"/>
            <a:ext cx="2016124" cy="647700"/>
          </a:xfrm>
          <a:prstGeom prst="roundRect">
            <a:avLst>
              <a:gd name="adj" fmla="val 16666"/>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dirty="0">
                <a:solidFill>
                  <a:schemeClr val="bg1"/>
                </a:solidFill>
                <a:latin typeface="微软雅黑" charset="0"/>
                <a:ea typeface="微软雅黑" charset="0"/>
                <a:cs typeface="微软雅黑" charset="0"/>
              </a:rPr>
              <a:t>思维导图模板</a:t>
            </a:r>
          </a:p>
        </p:txBody>
      </p:sp>
      <p:sp>
        <p:nvSpPr>
          <p:cNvPr id="53" name="右箭头"/>
          <p:cNvSpPr>
            <a:spLocks/>
          </p:cNvSpPr>
          <p:nvPr/>
        </p:nvSpPr>
        <p:spPr>
          <a:xfrm>
            <a:off x="3636825" y="1485229"/>
            <a:ext cx="1871663" cy="215900"/>
          </a:xfrm>
          <a:prstGeom prst="rightArrow">
            <a:avLst>
              <a:gd name="adj1" fmla="val 0"/>
              <a:gd name="adj2" fmla="val 818188"/>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sp>
      <p:sp>
        <p:nvSpPr>
          <p:cNvPr id="54" name="下箭头"/>
          <p:cNvSpPr>
            <a:spLocks/>
          </p:cNvSpPr>
          <p:nvPr/>
        </p:nvSpPr>
        <p:spPr>
          <a:xfrm>
            <a:off x="2268401" y="2139702"/>
            <a:ext cx="147133" cy="1470288"/>
          </a:xfrm>
          <a:prstGeom prst="downArrow">
            <a:avLst>
              <a:gd name="adj1" fmla="val 0"/>
              <a:gd name="adj2" fmla="val 575737"/>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sp>
      <p:sp>
        <p:nvSpPr>
          <p:cNvPr id="55" name="上箭头"/>
          <p:cNvSpPr>
            <a:spLocks/>
          </p:cNvSpPr>
          <p:nvPr/>
        </p:nvSpPr>
        <p:spPr>
          <a:xfrm>
            <a:off x="6624501" y="2355726"/>
            <a:ext cx="251755" cy="1254264"/>
          </a:xfrm>
          <a:prstGeom prst="upArrow">
            <a:avLst>
              <a:gd name="adj1" fmla="val 0"/>
              <a:gd name="adj2" fmla="val 191912"/>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sp>
      <p:sp>
        <p:nvSpPr>
          <p:cNvPr id="56" name="左箭头"/>
          <p:cNvSpPr>
            <a:spLocks/>
          </p:cNvSpPr>
          <p:nvPr/>
        </p:nvSpPr>
        <p:spPr>
          <a:xfrm>
            <a:off x="3563800" y="4106877"/>
            <a:ext cx="1873249" cy="207962"/>
          </a:xfrm>
          <a:prstGeom prst="leftArrow">
            <a:avLst>
              <a:gd name="adj1" fmla="val 0"/>
              <a:gd name="adj2" fmla="val 225191"/>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sp>
      <p:sp>
        <p:nvSpPr>
          <p:cNvPr id="57" name="减去对角的矩形"/>
          <p:cNvSpPr>
            <a:spLocks/>
          </p:cNvSpPr>
          <p:nvPr/>
        </p:nvSpPr>
        <p:spPr>
          <a:xfrm>
            <a:off x="1331775" y="3849702"/>
            <a:ext cx="1871663" cy="865188"/>
          </a:xfrm>
          <a:prstGeom prst="snip2DiagRect">
            <a:avLst>
              <a:gd name="adj1" fmla="val 0"/>
              <a:gd name="adj2" fmla="val 17972"/>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a:solidFill>
                  <a:schemeClr val="bg1"/>
                </a:solidFill>
                <a:latin typeface="微软雅黑" charset="0"/>
                <a:ea typeface="微软雅黑" charset="0"/>
                <a:cs typeface="微软雅黑" charset="0"/>
              </a:rPr>
              <a:t>思维导图模板</a:t>
            </a:r>
          </a:p>
        </p:txBody>
      </p:sp>
      <p:sp>
        <p:nvSpPr>
          <p:cNvPr id="58" name="椭圆"/>
          <p:cNvSpPr>
            <a:spLocks/>
          </p:cNvSpPr>
          <p:nvPr/>
        </p:nvSpPr>
        <p:spPr>
          <a:xfrm>
            <a:off x="5762489" y="1173953"/>
            <a:ext cx="1728787" cy="1008061"/>
          </a:xfrm>
          <a:prstGeom prst="ellipse">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dirty="0">
                <a:solidFill>
                  <a:schemeClr val="bg1"/>
                </a:solidFill>
                <a:latin typeface="微软雅黑" charset="0"/>
                <a:ea typeface="微软雅黑" charset="0"/>
                <a:cs typeface="微软雅黑" charset="0"/>
              </a:rPr>
              <a:t>思维导图模板</a:t>
            </a:r>
          </a:p>
        </p:txBody>
      </p:sp>
      <p:sp>
        <p:nvSpPr>
          <p:cNvPr id="59" name="菱形"/>
          <p:cNvSpPr>
            <a:spLocks/>
          </p:cNvSpPr>
          <p:nvPr/>
        </p:nvSpPr>
        <p:spPr>
          <a:xfrm>
            <a:off x="5652951" y="3706827"/>
            <a:ext cx="2158999" cy="1008062"/>
          </a:xfrm>
          <a:prstGeom prst="diamond">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zh-CN" altLang="en-US" sz="2000" b="1" u="none" strike="noStrike" kern="1200" cap="none" spc="0" baseline="0">
                <a:solidFill>
                  <a:schemeClr val="bg1"/>
                </a:solidFill>
                <a:latin typeface="微软雅黑" charset="0"/>
                <a:ea typeface="微软雅黑" charset="0"/>
                <a:cs typeface="微软雅黑" charset="0"/>
              </a:rPr>
              <a:t>思维导图模板</a:t>
            </a:r>
          </a:p>
        </p:txBody>
      </p:sp>
      <p:sp>
        <p:nvSpPr>
          <p:cNvPr id="60" name="左右箭头"/>
          <p:cNvSpPr>
            <a:spLocks/>
          </p:cNvSpPr>
          <p:nvPr/>
        </p:nvSpPr>
        <p:spPr>
          <a:xfrm>
            <a:off x="3636825" y="1867816"/>
            <a:ext cx="1871663" cy="215899"/>
          </a:xfrm>
          <a:prstGeom prst="leftRightArrow">
            <a:avLst>
              <a:gd name="adj1" fmla="val 0"/>
              <a:gd name="adj2" fmla="val 173383"/>
            </a:avLst>
          </a:pr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sp>
      <p:sp>
        <p:nvSpPr>
          <p:cNvPr id="62" name="直角双向箭头"/>
          <p:cNvSpPr>
            <a:spLocks/>
          </p:cNvSpPr>
          <p:nvPr/>
        </p:nvSpPr>
        <p:spPr>
          <a:xfrm>
            <a:off x="3602443" y="2192177"/>
            <a:ext cx="1835149" cy="1655762"/>
          </a:xfrm>
          <a:custGeom>
            <a:avLst/>
            <a:gdLst>
              <a:gd name="T1" fmla="*/ 1021 w 21600"/>
              <a:gd name="T2" fmla="*/ 20201 h 21600"/>
              <a:gd name="T3" fmla="*/ 21222 w 21600"/>
              <a:gd name="T4" fmla="*/ 21222 h 21600"/>
            </a:gdLst>
            <a:ahLst/>
            <a:cxnLst/>
            <a:rect l="T1" t="T2" r="T3" b="T4"/>
            <a:pathLst>
              <a:path w="21600" h="21600">
                <a:moveTo>
                  <a:pt x="20712" y="0"/>
                </a:moveTo>
                <a:lnTo>
                  <a:pt x="19823" y="1776"/>
                </a:lnTo>
                <a:lnTo>
                  <a:pt x="20200" y="1776"/>
                </a:lnTo>
                <a:lnTo>
                  <a:pt x="20200" y="20201"/>
                </a:lnTo>
                <a:lnTo>
                  <a:pt x="1776" y="20201"/>
                </a:lnTo>
                <a:lnTo>
                  <a:pt x="1776" y="19822"/>
                </a:lnTo>
                <a:lnTo>
                  <a:pt x="0" y="20712"/>
                </a:lnTo>
                <a:lnTo>
                  <a:pt x="1776" y="21600"/>
                </a:lnTo>
                <a:lnTo>
                  <a:pt x="1776" y="21221"/>
                </a:lnTo>
                <a:lnTo>
                  <a:pt x="21222" y="21221"/>
                </a:lnTo>
                <a:lnTo>
                  <a:pt x="21222" y="1776"/>
                </a:lnTo>
                <a:lnTo>
                  <a:pt x="21600" y="1776"/>
                </a:lnTo>
                <a:close/>
              </a:path>
            </a:pathLst>
          </a:custGeom>
          <a:solidFill>
            <a:srgbClr val="C9394A"/>
          </a:solidFill>
          <a:ln w="38100" cap="flat" cmpd="sng">
            <a:solidFill>
              <a:srgbClr val="FFFFFF"/>
            </a:solidFill>
            <a:prstDash val="solid"/>
            <a:round/>
          </a:ln>
          <a:effectLst>
            <a:outerShdw blurRad="40000" dist="20000" dir="5400000" rotWithShape="0">
              <a:srgbClr val="000000">
                <a:alpha val="37647"/>
              </a:srgbClr>
            </a:outerShdw>
          </a:effectLst>
        </p:spPr>
      </p:sp>
      <p:sp>
        <p:nvSpPr>
          <p:cNvPr id="13" name="矩形"/>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marL="0" indent="0" algn="ctr" eaLnBrk="0" fontAlgn="base" hangingPunct="0">
              <a:lnSpc>
                <a:spcPct val="100000"/>
              </a:lnSpc>
              <a:spcBef>
                <a:spcPts val="0"/>
              </a:spcBef>
              <a:spcAft>
                <a:spcPts val="0"/>
              </a:spcAft>
              <a:buNone/>
            </a:pPr>
            <a:r>
              <a:rPr lang="en-US" altLang="zh-CN" sz="3000" b="1" u="none" strike="noStrike" kern="0" cap="none" spc="0" baseline="0" dirty="0" smtClean="0">
                <a:solidFill>
                  <a:srgbClr val="C94251"/>
                </a:solidFill>
                <a:latin typeface="微软雅黑" charset="0"/>
                <a:ea typeface="微软雅黑" charset="0"/>
                <a:cs typeface="微软雅黑" charset="0"/>
              </a:rPr>
              <a:t>PPT</a:t>
            </a:r>
            <a:r>
              <a:rPr lang="zh-CN" altLang="en-US" sz="3000" b="1" u="none" strike="noStrike" kern="0" cap="none" spc="0" baseline="0" dirty="0" smtClean="0">
                <a:solidFill>
                  <a:srgbClr val="C94251"/>
                </a:solidFill>
                <a:latin typeface="微软雅黑" charset="0"/>
                <a:ea typeface="微软雅黑" charset="0"/>
                <a:cs typeface="微软雅黑" charset="0"/>
              </a:rPr>
              <a:t>图形</a:t>
            </a:r>
            <a:r>
              <a:rPr lang="en-US" altLang="zh-CN" sz="3000" b="1" u="none" strike="noStrike" kern="0" cap="none" spc="0" baseline="0" dirty="0" err="1" smtClean="0">
                <a:solidFill>
                  <a:srgbClr val="C94251"/>
                </a:solidFill>
                <a:latin typeface="微软雅黑" charset="0"/>
                <a:ea typeface="微软雅黑" charset="0"/>
                <a:cs typeface="微软雅黑" charset="0"/>
              </a:rPr>
              <a:t>模板</a:t>
            </a:r>
            <a:r>
              <a:rPr lang="zh-CN" altLang="en-US" sz="3000" b="1" u="none" strike="noStrike" kern="0" cap="none" spc="0" baseline="0" dirty="0" smtClean="0">
                <a:solidFill>
                  <a:srgbClr val="C94251"/>
                </a:solidFill>
                <a:latin typeface="微软雅黑" charset="0"/>
                <a:ea typeface="微软雅黑" charset="0"/>
                <a:cs typeface="微软雅黑" charset="0"/>
              </a:rPr>
              <a:t>三</a:t>
            </a:r>
            <a:endParaRPr lang="zh-CN" altLang="en-US" sz="3000" b="1" u="none" strike="noStrike" kern="0" cap="none" spc="0" baseline="0" dirty="0">
              <a:solidFill>
                <a:srgbClr val="C94251"/>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13224478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文本框"/>
          <p:cNvSpPr>
            <a:spLocks noGrp="1"/>
          </p:cNvSpPr>
          <p:nvPr>
            <p:ph type="body" idx="1"/>
          </p:nvPr>
        </p:nvSpPr>
        <p:spPr>
          <a:xfrm>
            <a:off x="518336" y="1125421"/>
            <a:ext cx="8229600" cy="507999"/>
          </a:xfrm>
          <a:prstGeom prst="rect">
            <a:avLst/>
          </a:prstGeom>
          <a:noFill/>
          <a:ln w="9525" cap="flat" cmpd="sng">
            <a:noFill/>
            <a:prstDash val="solid"/>
            <a:miter/>
          </a:ln>
        </p:spPr>
        <p:txBody>
          <a:bodyPr vert="horz" wrap="square" lIns="91440" tIns="45720" rIns="91440" bIns="45720" anchor="ctr" anchorCtr="0">
            <a:prstTxWarp prst="textNoShape">
              <a:avLst/>
            </a:prstTxWarp>
          </a:bodyPr>
          <a:lstStyle/>
          <a:p>
            <a:pPr marL="0" indent="6350" algn="just">
              <a:lnSpc>
                <a:spcPct val="100000"/>
              </a:lnSpc>
              <a:spcBef>
                <a:spcPct val="20000"/>
              </a:spcBef>
              <a:spcAft>
                <a:spcPts val="0"/>
              </a:spcAft>
              <a:buNone/>
            </a:pPr>
            <a:r>
              <a:rPr lang="en-US" altLang="zh-CN" sz="2200" b="1" u="none" strike="noStrike" kern="0" cap="none" spc="0" baseline="0">
                <a:solidFill>
                  <a:srgbClr val="474747"/>
                </a:solidFill>
                <a:latin typeface="微软雅黑" charset="0"/>
                <a:ea typeface="微软雅黑" charset="0"/>
                <a:cs typeface="Times New Roman" charset="0"/>
              </a:rPr>
              <a:t>1、</a:t>
            </a:r>
            <a:r>
              <a:rPr lang="zh-CN" altLang="en-US" sz="2200" b="1" u="none" strike="noStrike" kern="0" cap="none" spc="0" baseline="0">
                <a:solidFill>
                  <a:srgbClr val="474747"/>
                </a:solidFill>
                <a:latin typeface="微软雅黑" charset="0"/>
                <a:ea typeface="微软雅黑" charset="0"/>
                <a:cs typeface="Times New Roman" charset="0"/>
              </a:rPr>
              <a:t>课件PPT大小</a:t>
            </a:r>
            <a:endParaRPr lang="zh-CN" altLang="en-US" sz="2200" u="none" strike="noStrike" kern="0" cap="none" spc="0" baseline="0">
              <a:solidFill>
                <a:srgbClr val="212121"/>
              </a:solidFill>
              <a:latin typeface="微软雅黑" charset="0"/>
              <a:ea typeface="微软雅黑" charset="0"/>
              <a:cs typeface="Times New Roman" charset="0"/>
            </a:endParaRPr>
          </a:p>
        </p:txBody>
      </p:sp>
      <p:sp>
        <p:nvSpPr>
          <p:cNvPr id="87" name="矩形"/>
          <p:cNvSpPr>
            <a:spLocks/>
          </p:cNvSpPr>
          <p:nvPr/>
        </p:nvSpPr>
        <p:spPr>
          <a:xfrm>
            <a:off x="3036692" y="518313"/>
            <a:ext cx="3089524" cy="539115"/>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marL="0" indent="0" algn="ctr">
              <a:lnSpc>
                <a:spcPct val="100000"/>
              </a:lnSpc>
              <a:spcBef>
                <a:spcPts val="0"/>
              </a:spcBef>
              <a:spcAft>
                <a:spcPts val="0"/>
              </a:spcAft>
              <a:buNone/>
            </a:pPr>
            <a:r>
              <a:rPr lang="zh-CN" altLang="en-US" sz="3000" b="1" u="none" strike="noStrike" kern="100" cap="none" spc="0" baseline="0" dirty="0">
                <a:solidFill>
                  <a:srgbClr val="C9394A"/>
                </a:solidFill>
                <a:latin typeface="微软雅黑" charset="0"/>
                <a:ea typeface="微软雅黑" charset="0"/>
                <a:cs typeface="Times New Roman" charset="0"/>
              </a:rPr>
              <a:t>课件PPT质量标准</a:t>
            </a:r>
            <a:endParaRPr lang="zh-CN" altLang="en-US" sz="1800" u="none" strike="noStrike" kern="1200" cap="none" spc="0" baseline="0" dirty="0">
              <a:solidFill>
                <a:schemeClr val="tx1"/>
              </a:solidFill>
              <a:latin typeface="Calibri" pitchFamily="34" charset="0"/>
              <a:ea typeface="宋体" pitchFamily="2" charset="-122"/>
              <a:cs typeface="微软雅黑" charset="0"/>
            </a:endParaRPr>
          </a:p>
        </p:txBody>
      </p:sp>
      <p:sp>
        <p:nvSpPr>
          <p:cNvPr id="91" name="文本框"/>
          <p:cNvSpPr txBox="1">
            <a:spLocks/>
          </p:cNvSpPr>
          <p:nvPr/>
        </p:nvSpPr>
        <p:spPr>
          <a:xfrm>
            <a:off x="2843808" y="1131590"/>
            <a:ext cx="8229600" cy="507999"/>
          </a:xfrm>
          <a:prstGeom prst="rect">
            <a:avLst/>
          </a:prstGeom>
          <a:noFill/>
          <a:ln w="9525" cap="flat" cmpd="sng">
            <a:noFill/>
            <a:prstDash val="solid"/>
            <a:miter/>
          </a:ln>
        </p:spPr>
        <p:txBody>
          <a:bodyPr vert="horz" wrap="square" lIns="91440" tIns="45720" rIns="91440" bIns="45720" anchor="ctr" anchorCtr="0">
            <a:prstTxWarp prst="textNoShape">
              <a:avLst/>
            </a:prstTxWarp>
          </a:bodyPr>
          <a:lstStyle/>
          <a:p>
            <a:pPr marL="0" indent="25400" algn="just">
              <a:lnSpc>
                <a:spcPct val="100000"/>
              </a:lnSpc>
              <a:spcBef>
                <a:spcPts val="0"/>
              </a:spcBef>
              <a:spcAft>
                <a:spcPts val="0"/>
              </a:spcAft>
              <a:buNone/>
            </a:pPr>
            <a:r>
              <a:rPr lang="zh-CN" altLang="en-US" sz="2000" u="none" strike="noStrike" kern="100" cap="none" spc="0" baseline="0" dirty="0" smtClean="0">
                <a:solidFill>
                  <a:schemeClr val="tx1"/>
                </a:solidFill>
                <a:latin typeface="微软雅黑" charset="0"/>
                <a:ea typeface="微软雅黑" charset="0"/>
                <a:cs typeface="Times New Roman" charset="0"/>
              </a:rPr>
              <a:t>（宽</a:t>
            </a:r>
            <a:r>
              <a:rPr lang="zh-CN" altLang="en-US" sz="2000" u="none" strike="noStrike" kern="100" cap="none" spc="0" baseline="0" dirty="0">
                <a:solidFill>
                  <a:schemeClr val="tx1"/>
                </a:solidFill>
                <a:latin typeface="微软雅黑" charset="0"/>
                <a:ea typeface="微软雅黑" charset="0"/>
                <a:cs typeface="Times New Roman" charset="0"/>
              </a:rPr>
              <a:t>屏</a:t>
            </a:r>
            <a:r>
              <a:rPr lang="zh-CN" altLang="en-US" sz="2000" b="1" u="none" strike="noStrike" kern="100" cap="none" spc="0" baseline="0" dirty="0">
                <a:solidFill>
                  <a:srgbClr val="C9394A"/>
                </a:solidFill>
                <a:latin typeface="微软雅黑" charset="0"/>
                <a:ea typeface="微软雅黑" charset="0"/>
                <a:cs typeface="Times New Roman" charset="0"/>
              </a:rPr>
              <a:t>（16:9）</a:t>
            </a:r>
            <a:r>
              <a:rPr lang="en-US" altLang="zh-CN" sz="2000" u="none" strike="noStrike" kern="100" cap="none" spc="0" baseline="0" dirty="0">
                <a:solidFill>
                  <a:schemeClr val="tx1"/>
                </a:solidFill>
                <a:latin typeface="微软雅黑" charset="0"/>
                <a:ea typeface="微软雅黑" charset="0"/>
                <a:cs typeface="Times New Roman" charset="0"/>
              </a:rPr>
              <a:t>-宽高比例</a:t>
            </a:r>
            <a:r>
              <a:rPr lang="en-US" altLang="zh-CN" sz="2000" b="1" u="none" strike="noStrike" kern="100" cap="none" spc="0" baseline="0" dirty="0" smtClean="0">
                <a:solidFill>
                  <a:srgbClr val="C9394A"/>
                </a:solidFill>
                <a:latin typeface="微软雅黑" charset="0"/>
                <a:ea typeface="微软雅黑" charset="0"/>
                <a:cs typeface="Times New Roman" charset="0"/>
              </a:rPr>
              <a:t>16:9</a:t>
            </a:r>
            <a:r>
              <a:rPr lang="zh-CN" altLang="en-US" sz="2000" u="none" strike="noStrike" kern="100" cap="none" spc="0" baseline="0" dirty="0" smtClean="0">
                <a:latin typeface="微软雅黑" charset="0"/>
                <a:ea typeface="微软雅黑" charset="0"/>
              </a:rPr>
              <a:t>）</a:t>
            </a:r>
            <a:endParaRPr lang="zh-CN" altLang="en-US" sz="2200" u="none" strike="noStrike" kern="1200" cap="none" spc="0" baseline="0" dirty="0">
              <a:latin typeface="微软雅黑" charset="0"/>
              <a:ea typeface="微软雅黑" charset="0"/>
              <a:cs typeface="微软雅黑" charset="0"/>
              <a:sym typeface="Calibri" pitchFamily="34" charset="0"/>
            </a:endParaRPr>
          </a:p>
        </p:txBody>
      </p:sp>
      <p:pic>
        <p:nvPicPr>
          <p:cNvPr id="94" name="图片"/>
          <p:cNvPicPr>
            <a:picLocks noChangeAspect="1"/>
          </p:cNvPicPr>
          <p:nvPr/>
        </p:nvPicPr>
        <p:blipFill>
          <a:blip r:embed="rId3" cstate="print"/>
          <a:stretch>
            <a:fillRect/>
          </a:stretch>
        </p:blipFill>
        <p:spPr>
          <a:xfrm>
            <a:off x="2051720" y="1923678"/>
            <a:ext cx="5067223" cy="2352639"/>
          </a:xfrm>
          <a:prstGeom prst="rect">
            <a:avLst/>
          </a:prstGeom>
          <a:noFill/>
          <a:ln w="9525" cap="flat" cmpd="sng">
            <a:noFill/>
            <a:prstDash val="solid"/>
            <a:miter/>
          </a:ln>
        </p:spPr>
      </p:pic>
    </p:spTree>
    <p:extLst>
      <p:ext uri="{BB962C8B-B14F-4D97-AF65-F5344CB8AC3E}">
        <p14:creationId xmlns:p14="http://schemas.microsoft.com/office/powerpoint/2010/main" val="81905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 calcmode="lin" valueType="num">
                                      <p:cBhvr additive="base">
                                        <p:cTn id="7"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1">
                                            <p:txEl>
                                              <p:pRg st="0" end="0"/>
                                            </p:txEl>
                                          </p:spTgt>
                                        </p:tgtEl>
                                        <p:attrNameLst>
                                          <p:attrName>style.visibility</p:attrName>
                                        </p:attrNameLst>
                                      </p:cBhvr>
                                      <p:to>
                                        <p:strVal val="visible"/>
                                      </p:to>
                                    </p:set>
                                    <p:anim calcmode="lin" valueType="num">
                                      <p:cBhvr additive="base">
                                        <p:cTn id="13"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anim calcmode="lin" valueType="num">
                                      <p:cBhvr additive="base">
                                        <p:cTn id="19" dur="500" fill="hold"/>
                                        <p:tgtEl>
                                          <p:spTgt spid="94"/>
                                        </p:tgtEl>
                                        <p:attrNameLst>
                                          <p:attrName>ppt_x</p:attrName>
                                        </p:attrNameLst>
                                      </p:cBhvr>
                                      <p:tavLst>
                                        <p:tav tm="0">
                                          <p:val>
                                            <p:strVal val="#ppt_x"/>
                                          </p:val>
                                        </p:tav>
                                        <p:tav tm="100000">
                                          <p:val>
                                            <p:strVal val="#ppt_x"/>
                                          </p:val>
                                        </p:tav>
                                      </p:tavLst>
                                    </p:anim>
                                    <p:anim calcmode="lin" valueType="num">
                                      <p:cBhvr additive="base">
                                        <p:cTn id="20"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文本框"/>
          <p:cNvSpPr>
            <a:spLocks noGrp="1"/>
          </p:cNvSpPr>
          <p:nvPr>
            <p:ph type="body" idx="1"/>
          </p:nvPr>
        </p:nvSpPr>
        <p:spPr>
          <a:xfrm>
            <a:off x="518336" y="1125421"/>
            <a:ext cx="8229600" cy="507999"/>
          </a:xfrm>
          <a:prstGeom prst="rect">
            <a:avLst/>
          </a:prstGeom>
          <a:noFill/>
          <a:ln w="9525" cap="flat" cmpd="sng">
            <a:noFill/>
            <a:prstDash val="solid"/>
            <a:miter/>
          </a:ln>
        </p:spPr>
        <p:txBody>
          <a:bodyPr vert="horz" wrap="square" lIns="91440" tIns="45720" rIns="91440" bIns="45720" anchor="ctr" anchorCtr="0">
            <a:prstTxWarp prst="textNoShape">
              <a:avLst/>
            </a:prstTxWarp>
          </a:bodyPr>
          <a:lstStyle/>
          <a:p>
            <a:pPr marL="0" indent="6350" algn="just">
              <a:lnSpc>
                <a:spcPct val="100000"/>
              </a:lnSpc>
              <a:spcBef>
                <a:spcPct val="20000"/>
              </a:spcBef>
              <a:spcAft>
                <a:spcPts val="0"/>
              </a:spcAft>
              <a:buNone/>
            </a:pPr>
            <a:r>
              <a:rPr lang="en-US" altLang="zh-CN" sz="2200" b="1" u="none" strike="noStrike" kern="0" cap="none" spc="0" baseline="0">
                <a:solidFill>
                  <a:srgbClr val="474747"/>
                </a:solidFill>
                <a:latin typeface="微软雅黑" charset="0"/>
                <a:ea typeface="微软雅黑" charset="0"/>
                <a:cs typeface="Times New Roman" charset="0"/>
              </a:rPr>
              <a:t>2、</a:t>
            </a:r>
            <a:r>
              <a:rPr lang="zh-CN" altLang="en-US" sz="2200" b="1" u="none" strike="noStrike" kern="0" cap="none" spc="0" baseline="0">
                <a:solidFill>
                  <a:srgbClr val="474747"/>
                </a:solidFill>
                <a:latin typeface="微软雅黑" charset="0"/>
                <a:ea typeface="微软雅黑" charset="0"/>
                <a:cs typeface="Times New Roman" charset="0"/>
              </a:rPr>
              <a:t>课件PPT标题风格</a:t>
            </a:r>
            <a:endParaRPr lang="zh-CN" altLang="en-US" sz="2200" u="none" strike="noStrike" kern="0" cap="none" spc="0" baseline="0">
              <a:solidFill>
                <a:srgbClr val="212121"/>
              </a:solidFill>
              <a:latin typeface="微软雅黑" charset="0"/>
              <a:ea typeface="微软雅黑" charset="0"/>
              <a:cs typeface="Times New Roman" charset="0"/>
            </a:endParaRPr>
          </a:p>
        </p:txBody>
      </p:sp>
      <p:sp>
        <p:nvSpPr>
          <p:cNvPr id="108" name="文本框"/>
          <p:cNvSpPr txBox="1">
            <a:spLocks/>
          </p:cNvSpPr>
          <p:nvPr/>
        </p:nvSpPr>
        <p:spPr>
          <a:xfrm>
            <a:off x="396063" y="1701413"/>
            <a:ext cx="8229600" cy="507999"/>
          </a:xfrm>
          <a:prstGeom prst="rect">
            <a:avLst/>
          </a:prstGeom>
          <a:noFill/>
          <a:ln w="9525" cap="flat" cmpd="sng">
            <a:noFill/>
            <a:prstDash val="solid"/>
            <a:miter/>
          </a:ln>
        </p:spPr>
        <p:txBody>
          <a:bodyPr vert="horz" wrap="square" lIns="91440" tIns="45720" rIns="91440" bIns="45720" anchor="ctr" anchorCtr="0">
            <a:prstTxWarp prst="textNoShape">
              <a:avLst/>
            </a:prstTxWarp>
          </a:bodyPr>
          <a:lstStyle/>
          <a:p>
            <a:pPr marL="266700" indent="266700" algn="just" eaLnBrk="0" fontAlgn="base" hangingPunct="0">
              <a:lnSpc>
                <a:spcPct val="100000"/>
              </a:lnSpc>
              <a:spcBef>
                <a:spcPts val="0"/>
              </a:spcBef>
              <a:spcAft>
                <a:spcPts val="0"/>
              </a:spcAft>
              <a:buNone/>
            </a:pPr>
            <a:r>
              <a:rPr lang="zh-CN" altLang="en-US" sz="2000" u="none" strike="noStrike" kern="100" cap="none" spc="0" baseline="0">
                <a:solidFill>
                  <a:schemeClr val="tx1"/>
                </a:solidFill>
                <a:latin typeface="微软雅黑" charset="0"/>
                <a:ea typeface="微软雅黑" charset="0"/>
                <a:cs typeface="Times New Roman" charset="0"/>
              </a:rPr>
              <a:t>对齐：水平居中 ， 打开网格线后第二格垂直居中</a:t>
            </a:r>
            <a:endParaRPr lang="zh-CN" altLang="en-US" sz="2200" b="1" u="none" strike="noStrike" kern="1200" cap="none" spc="0" baseline="0">
              <a:solidFill>
                <a:srgbClr val="212121"/>
              </a:solidFill>
              <a:latin typeface="微软雅黑" charset="0"/>
              <a:ea typeface="微软雅黑" charset="0"/>
              <a:cs typeface="微软雅黑" charset="0"/>
              <a:sym typeface="Calibri" pitchFamily="34" charset="0"/>
            </a:endParaRPr>
          </a:p>
        </p:txBody>
      </p:sp>
      <p:pic>
        <p:nvPicPr>
          <p:cNvPr id="109" name="图片"/>
          <p:cNvPicPr>
            <a:picLocks noChangeAspect="1"/>
          </p:cNvPicPr>
          <p:nvPr/>
        </p:nvPicPr>
        <p:blipFill>
          <a:blip r:embed="rId3" cstate="print"/>
          <a:stretch>
            <a:fillRect/>
          </a:stretch>
        </p:blipFill>
        <p:spPr>
          <a:xfrm>
            <a:off x="972054" y="2277404"/>
            <a:ext cx="7487886" cy="1834561"/>
          </a:xfrm>
          <a:prstGeom prst="rect">
            <a:avLst/>
          </a:prstGeom>
          <a:noFill/>
          <a:ln w="9525" cap="flat" cmpd="sng">
            <a:noFill/>
            <a:prstDash val="solid"/>
            <a:miter/>
          </a:ln>
        </p:spPr>
      </p:pic>
      <p:sp>
        <p:nvSpPr>
          <p:cNvPr id="6" name="矩形"/>
          <p:cNvSpPr>
            <a:spLocks/>
          </p:cNvSpPr>
          <p:nvPr/>
        </p:nvSpPr>
        <p:spPr>
          <a:xfrm>
            <a:off x="3036692" y="518313"/>
            <a:ext cx="3089524" cy="539115"/>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marL="0" indent="0" algn="ctr">
              <a:lnSpc>
                <a:spcPct val="100000"/>
              </a:lnSpc>
              <a:spcBef>
                <a:spcPts val="0"/>
              </a:spcBef>
              <a:spcAft>
                <a:spcPts val="0"/>
              </a:spcAft>
              <a:buNone/>
            </a:pPr>
            <a:r>
              <a:rPr lang="zh-CN" altLang="en-US" sz="3000" b="1" u="none" strike="noStrike" kern="100" cap="none" spc="0" baseline="0" dirty="0">
                <a:solidFill>
                  <a:srgbClr val="C9394A"/>
                </a:solidFill>
                <a:latin typeface="微软雅黑" charset="0"/>
                <a:ea typeface="微软雅黑" charset="0"/>
                <a:cs typeface="Times New Roman" charset="0"/>
              </a:rPr>
              <a:t>课件PPT质量标准</a:t>
            </a:r>
            <a:endParaRPr lang="zh-CN" altLang="en-US" sz="1800" u="none" strike="noStrike" kern="1200" cap="none" spc="0" baseline="0" dirty="0">
              <a:solidFill>
                <a:schemeClr val="tx1"/>
              </a:solidFill>
              <a:latin typeface="Calibri" pitchFamily="34" charset="0"/>
              <a:ea typeface="宋体" pitchFamily="2" charset="-122"/>
              <a:cs typeface="微软雅黑" charset="0"/>
            </a:endParaRPr>
          </a:p>
        </p:txBody>
      </p:sp>
    </p:spTree>
    <p:extLst>
      <p:ext uri="{BB962C8B-B14F-4D97-AF65-F5344CB8AC3E}">
        <p14:creationId xmlns:p14="http://schemas.microsoft.com/office/powerpoint/2010/main" val="117664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 calcmode="lin" valueType="num">
                                      <p:cBhvr additive="base">
                                        <p:cTn id="7" dur="500" fill="hold"/>
                                        <p:tgtEl>
                                          <p:spTgt spid="10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ppt_x"/>
                                          </p:val>
                                        </p:tav>
                                        <p:tav tm="100000">
                                          <p:val>
                                            <p:strVal val="#ppt_x"/>
                                          </p:val>
                                        </p:tav>
                                      </p:tavLst>
                                    </p:anim>
                                    <p:anim calcmode="lin" valueType="num">
                                      <p:cBhvr additive="base">
                                        <p:cTn id="14"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文本框"/>
          <p:cNvSpPr>
            <a:spLocks noGrp="1"/>
          </p:cNvSpPr>
          <p:nvPr>
            <p:ph type="body" idx="1"/>
          </p:nvPr>
        </p:nvSpPr>
        <p:spPr>
          <a:xfrm>
            <a:off x="518336" y="1125421"/>
            <a:ext cx="8229600" cy="507999"/>
          </a:xfrm>
          <a:prstGeom prst="rect">
            <a:avLst/>
          </a:prstGeom>
          <a:noFill/>
          <a:ln w="9525" cap="flat" cmpd="sng">
            <a:noFill/>
            <a:prstDash val="solid"/>
            <a:miter/>
          </a:ln>
        </p:spPr>
        <p:txBody>
          <a:bodyPr vert="horz" wrap="square" lIns="91440" tIns="45720" rIns="91440" bIns="45720" anchor="ctr" anchorCtr="0">
            <a:prstTxWarp prst="textNoShape">
              <a:avLst/>
            </a:prstTxWarp>
          </a:bodyPr>
          <a:lstStyle/>
          <a:p>
            <a:pPr marL="0" indent="6350" algn="just">
              <a:lnSpc>
                <a:spcPct val="100000"/>
              </a:lnSpc>
              <a:spcBef>
                <a:spcPct val="20000"/>
              </a:spcBef>
              <a:spcAft>
                <a:spcPts val="0"/>
              </a:spcAft>
              <a:buNone/>
            </a:pPr>
            <a:r>
              <a:rPr lang="en-US" altLang="zh-CN" sz="2200" b="1" u="none" strike="noStrike" kern="0" cap="none" spc="0" baseline="0" dirty="0" smtClean="0">
                <a:solidFill>
                  <a:srgbClr val="474747"/>
                </a:solidFill>
                <a:latin typeface="微软雅黑" charset="0"/>
                <a:ea typeface="微软雅黑" charset="0"/>
                <a:cs typeface="Times New Roman" charset="0"/>
              </a:rPr>
              <a:t>3、</a:t>
            </a:r>
            <a:r>
              <a:rPr lang="zh-CN" altLang="en-US" sz="2200" b="1" u="none" strike="noStrike" kern="0" cap="none" spc="0" baseline="0" dirty="0">
                <a:solidFill>
                  <a:srgbClr val="474747"/>
                </a:solidFill>
                <a:latin typeface="微软雅黑" charset="0"/>
                <a:ea typeface="微软雅黑" charset="0"/>
                <a:cs typeface="Times New Roman" charset="0"/>
              </a:rPr>
              <a:t>课件PPT正文风格</a:t>
            </a:r>
            <a:endParaRPr lang="zh-CN" altLang="en-US" sz="2200" u="none" strike="noStrike" kern="0" cap="none" spc="0" baseline="0" dirty="0">
              <a:solidFill>
                <a:srgbClr val="212121"/>
              </a:solidFill>
              <a:latin typeface="微软雅黑" charset="0"/>
              <a:ea typeface="微软雅黑" charset="0"/>
              <a:cs typeface="Times New Roman" charset="0"/>
            </a:endParaRPr>
          </a:p>
        </p:txBody>
      </p:sp>
      <p:pic>
        <p:nvPicPr>
          <p:cNvPr id="137" name="图片"/>
          <p:cNvPicPr>
            <a:picLocks noChangeAspect="1"/>
          </p:cNvPicPr>
          <p:nvPr/>
        </p:nvPicPr>
        <p:blipFill>
          <a:blip r:embed="rId3" cstate="print"/>
          <a:stretch>
            <a:fillRect/>
          </a:stretch>
        </p:blipFill>
        <p:spPr>
          <a:xfrm>
            <a:off x="1906690" y="1701413"/>
            <a:ext cx="5300585" cy="2985743"/>
          </a:xfrm>
          <a:prstGeom prst="rect">
            <a:avLst/>
          </a:prstGeom>
          <a:noFill/>
          <a:ln w="9525" cap="flat" cmpd="sng">
            <a:noFill/>
            <a:prstDash val="solid"/>
            <a:miter/>
          </a:ln>
        </p:spPr>
      </p:pic>
      <p:sp>
        <p:nvSpPr>
          <p:cNvPr id="5" name="矩形"/>
          <p:cNvSpPr>
            <a:spLocks/>
          </p:cNvSpPr>
          <p:nvPr/>
        </p:nvSpPr>
        <p:spPr>
          <a:xfrm>
            <a:off x="3036692" y="518313"/>
            <a:ext cx="3089524" cy="539115"/>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marL="0" indent="0" algn="ctr">
              <a:lnSpc>
                <a:spcPct val="100000"/>
              </a:lnSpc>
              <a:spcBef>
                <a:spcPts val="0"/>
              </a:spcBef>
              <a:spcAft>
                <a:spcPts val="0"/>
              </a:spcAft>
              <a:buNone/>
            </a:pPr>
            <a:r>
              <a:rPr lang="zh-CN" altLang="en-US" sz="3000" b="1" u="none" strike="noStrike" kern="100" cap="none" spc="0" baseline="0" dirty="0">
                <a:solidFill>
                  <a:srgbClr val="C9394A"/>
                </a:solidFill>
                <a:latin typeface="微软雅黑" charset="0"/>
                <a:ea typeface="微软雅黑" charset="0"/>
                <a:cs typeface="Times New Roman" charset="0"/>
              </a:rPr>
              <a:t>课件PPT质量标准</a:t>
            </a:r>
            <a:endParaRPr lang="zh-CN" altLang="en-US" sz="1800" u="none" strike="noStrike" kern="1200" cap="none" spc="0" baseline="0" dirty="0">
              <a:solidFill>
                <a:schemeClr val="tx1"/>
              </a:solidFill>
              <a:latin typeface="Calibri" pitchFamily="34" charset="0"/>
              <a:ea typeface="宋体" pitchFamily="2" charset="-122"/>
              <a:cs typeface="微软雅黑" charset="0"/>
            </a:endParaRPr>
          </a:p>
        </p:txBody>
      </p:sp>
    </p:spTree>
    <p:extLst>
      <p:ext uri="{BB962C8B-B14F-4D97-AF65-F5344CB8AC3E}">
        <p14:creationId xmlns:p14="http://schemas.microsoft.com/office/powerpoint/2010/main" val="159455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500" fill="hold"/>
                                        <p:tgtEl>
                                          <p:spTgt spid="137"/>
                                        </p:tgtEl>
                                        <p:attrNameLst>
                                          <p:attrName>ppt_x</p:attrName>
                                        </p:attrNameLst>
                                      </p:cBhvr>
                                      <p:tavLst>
                                        <p:tav tm="0">
                                          <p:val>
                                            <p:strVal val="#ppt_x"/>
                                          </p:val>
                                        </p:tav>
                                        <p:tav tm="100000">
                                          <p:val>
                                            <p:strVal val="#ppt_x"/>
                                          </p:val>
                                        </p:tav>
                                      </p:tavLst>
                                    </p:anim>
                                    <p:anim calcmode="lin" valueType="num">
                                      <p:cBhvr additive="base">
                                        <p:cTn id="8"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 name="文本框"/>
          <p:cNvSpPr>
            <a:spLocks noGrp="1"/>
          </p:cNvSpPr>
          <p:nvPr>
            <p:ph type="body" idx="1"/>
          </p:nvPr>
        </p:nvSpPr>
        <p:spPr>
          <a:xfrm>
            <a:off x="518336" y="1125421"/>
            <a:ext cx="8229600" cy="507999"/>
          </a:xfrm>
          <a:prstGeom prst="rect">
            <a:avLst/>
          </a:prstGeom>
          <a:noFill/>
          <a:ln w="9525" cap="flat" cmpd="sng">
            <a:noFill/>
            <a:prstDash val="solid"/>
            <a:miter/>
          </a:ln>
        </p:spPr>
        <p:txBody>
          <a:bodyPr vert="horz" wrap="square" lIns="91440" tIns="45720" rIns="91440" bIns="45720" anchor="ctr" anchorCtr="0">
            <a:prstTxWarp prst="textNoShape">
              <a:avLst/>
            </a:prstTxWarp>
          </a:bodyPr>
          <a:lstStyle/>
          <a:p>
            <a:pPr marL="0" indent="6350" algn="just">
              <a:lnSpc>
                <a:spcPct val="100000"/>
              </a:lnSpc>
              <a:spcBef>
                <a:spcPct val="20000"/>
              </a:spcBef>
              <a:spcAft>
                <a:spcPts val="0"/>
              </a:spcAft>
              <a:buNone/>
            </a:pPr>
            <a:r>
              <a:rPr lang="en-US" altLang="zh-CN" sz="2200" b="1" u="none" strike="noStrike" kern="0" cap="none" spc="0" baseline="0" dirty="0" smtClean="0">
                <a:solidFill>
                  <a:srgbClr val="474747"/>
                </a:solidFill>
                <a:latin typeface="微软雅黑" charset="0"/>
                <a:ea typeface="微软雅黑" charset="0"/>
                <a:cs typeface="Times New Roman" charset="0"/>
              </a:rPr>
              <a:t>4</a:t>
            </a:r>
            <a:r>
              <a:rPr lang="zh-CN" altLang="en-US" sz="2200" b="1" u="none" strike="noStrike" kern="0" cap="none" spc="0" baseline="0" dirty="0" smtClean="0">
                <a:solidFill>
                  <a:srgbClr val="474747"/>
                </a:solidFill>
                <a:latin typeface="微软雅黑" charset="0"/>
                <a:ea typeface="微软雅黑" charset="0"/>
                <a:cs typeface="Times New Roman" charset="0"/>
              </a:rPr>
              <a:t>、</a:t>
            </a:r>
            <a:r>
              <a:rPr lang="zh-CN" altLang="en-US" sz="2200" b="1" u="none" strike="noStrike" kern="0" cap="none" spc="0" baseline="0" dirty="0">
                <a:solidFill>
                  <a:srgbClr val="474747"/>
                </a:solidFill>
                <a:latin typeface="微软雅黑" charset="0"/>
                <a:ea typeface="微软雅黑" charset="0"/>
                <a:cs typeface="Times New Roman" charset="0"/>
              </a:rPr>
              <a:t>课件PPT图形图表风格</a:t>
            </a:r>
            <a:endParaRPr lang="zh-CN" altLang="en-US" sz="2200" u="none" strike="noStrike" kern="0" cap="none" spc="0" baseline="0" dirty="0">
              <a:solidFill>
                <a:srgbClr val="212121"/>
              </a:solidFill>
              <a:latin typeface="微软雅黑" charset="0"/>
              <a:ea typeface="微软雅黑" charset="0"/>
              <a:cs typeface="Times New Roman" charset="0"/>
            </a:endParaRPr>
          </a:p>
        </p:txBody>
      </p:sp>
      <p:sp>
        <p:nvSpPr>
          <p:cNvPr id="146" name="文本框"/>
          <p:cNvSpPr txBox="1">
            <a:spLocks/>
          </p:cNvSpPr>
          <p:nvPr/>
        </p:nvSpPr>
        <p:spPr>
          <a:xfrm>
            <a:off x="396063" y="1701413"/>
            <a:ext cx="8229600" cy="507999"/>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marL="0" indent="0" algn="just">
              <a:lnSpc>
                <a:spcPct val="100000"/>
              </a:lnSpc>
              <a:spcBef>
                <a:spcPts val="0"/>
              </a:spcBef>
              <a:spcAft>
                <a:spcPts val="0"/>
              </a:spcAft>
              <a:buNone/>
            </a:pPr>
            <a:r>
              <a:rPr lang="en-US" altLang="zh-CN" sz="2000" u="none" strike="noStrike" kern="100" cap="none" spc="0" baseline="0" dirty="0">
                <a:solidFill>
                  <a:schemeClr val="tx1"/>
                </a:solidFill>
                <a:latin typeface="微软雅黑" charset="0"/>
                <a:ea typeface="微软雅黑" charset="0"/>
                <a:cs typeface="Times New Roman" charset="0"/>
              </a:rPr>
              <a:t>       </a:t>
            </a:r>
            <a:r>
              <a:rPr lang="en-US" altLang="zh-CN" sz="1800" u="none" strike="noStrike" kern="1200" cap="none" spc="0" baseline="0" dirty="0">
                <a:solidFill>
                  <a:schemeClr val="tx1"/>
                </a:solidFill>
                <a:latin typeface="宋体" pitchFamily="2" charset="-122"/>
                <a:ea typeface="宋体" pitchFamily="2" charset="-122"/>
                <a:cs typeface="Times New Roman" charset="0"/>
              </a:rPr>
              <a:t> </a:t>
            </a:r>
            <a:r>
              <a:rPr lang="zh-CN" altLang="en-US" sz="2000" u="none" strike="noStrike" kern="1200" cap="none" spc="0" baseline="0" dirty="0">
                <a:solidFill>
                  <a:srgbClr val="EB0303"/>
                </a:solidFill>
                <a:latin typeface="微软雅黑" charset="0"/>
                <a:ea typeface="微软雅黑" charset="0"/>
                <a:cs typeface="Times New Roman" charset="0"/>
              </a:rPr>
              <a:t>统一使用慕课风格</a:t>
            </a:r>
            <a:endParaRPr lang="zh-CN" altLang="en-US" sz="2200" b="1" u="none" strike="noStrike" kern="1200" cap="none" spc="0" baseline="0" dirty="0">
              <a:solidFill>
                <a:srgbClr val="EB0303"/>
              </a:solidFill>
              <a:latin typeface="微软雅黑" charset="0"/>
              <a:ea typeface="微软雅黑" charset="0"/>
              <a:cs typeface="微软雅黑" charset="0"/>
              <a:sym typeface="Calibri" pitchFamily="34" charset="0"/>
            </a:endParaRPr>
          </a:p>
        </p:txBody>
      </p:sp>
      <p:pic>
        <p:nvPicPr>
          <p:cNvPr id="148" name="图片"/>
          <p:cNvPicPr>
            <a:picLocks noChangeAspect="1"/>
          </p:cNvPicPr>
          <p:nvPr/>
        </p:nvPicPr>
        <p:blipFill>
          <a:blip r:embed="rId3" cstate="print"/>
          <a:stretch>
            <a:fillRect/>
          </a:stretch>
        </p:blipFill>
        <p:spPr>
          <a:xfrm>
            <a:off x="972055" y="2061407"/>
            <a:ext cx="7136626" cy="2456238"/>
          </a:xfrm>
          <a:prstGeom prst="rect">
            <a:avLst/>
          </a:prstGeom>
          <a:noFill/>
          <a:ln w="9525" cap="flat" cmpd="sng">
            <a:noFill/>
            <a:prstDash val="solid"/>
            <a:miter/>
          </a:ln>
        </p:spPr>
      </p:pic>
      <p:sp>
        <p:nvSpPr>
          <p:cNvPr id="6" name="矩形"/>
          <p:cNvSpPr>
            <a:spLocks/>
          </p:cNvSpPr>
          <p:nvPr/>
        </p:nvSpPr>
        <p:spPr>
          <a:xfrm>
            <a:off x="3036692" y="518313"/>
            <a:ext cx="3089524" cy="539115"/>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marL="0" indent="0" algn="ctr">
              <a:lnSpc>
                <a:spcPct val="100000"/>
              </a:lnSpc>
              <a:spcBef>
                <a:spcPts val="0"/>
              </a:spcBef>
              <a:spcAft>
                <a:spcPts val="0"/>
              </a:spcAft>
              <a:buNone/>
            </a:pPr>
            <a:r>
              <a:rPr lang="zh-CN" altLang="en-US" sz="3000" b="1" u="none" strike="noStrike" kern="100" cap="none" spc="0" baseline="0" dirty="0">
                <a:solidFill>
                  <a:srgbClr val="C9394A"/>
                </a:solidFill>
                <a:latin typeface="微软雅黑" charset="0"/>
                <a:ea typeface="微软雅黑" charset="0"/>
                <a:cs typeface="Times New Roman" charset="0"/>
              </a:rPr>
              <a:t>课件PPT质量标准</a:t>
            </a:r>
            <a:endParaRPr lang="zh-CN" altLang="en-US" sz="1800" u="none" strike="noStrike" kern="1200" cap="none" spc="0" baseline="0" dirty="0">
              <a:solidFill>
                <a:schemeClr val="tx1"/>
              </a:solidFill>
              <a:latin typeface="Calibri" pitchFamily="34" charset="0"/>
              <a:ea typeface="宋体" pitchFamily="2" charset="-122"/>
              <a:cs typeface="微软雅黑" charset="0"/>
            </a:endParaRPr>
          </a:p>
        </p:txBody>
      </p:sp>
    </p:spTree>
    <p:extLst>
      <p:ext uri="{BB962C8B-B14F-4D97-AF65-F5344CB8AC3E}">
        <p14:creationId xmlns:p14="http://schemas.microsoft.com/office/powerpoint/2010/main" val="172550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 calcmode="lin" valueType="num">
                                      <p:cBhvr additive="base">
                                        <p:cTn id="7" dur="500" fill="hold"/>
                                        <p:tgtEl>
                                          <p:spTgt spid="1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6">
                                            <p:txEl>
                                              <p:pRg st="0" end="0"/>
                                            </p:txEl>
                                          </p:spTgt>
                                        </p:tgtEl>
                                        <p:attrNameLst>
                                          <p:attrName>style.visibility</p:attrName>
                                        </p:attrNameLst>
                                      </p:cBhvr>
                                      <p:to>
                                        <p:strVal val="visible"/>
                                      </p:to>
                                    </p:set>
                                    <p:anim calcmode="lin" valueType="num">
                                      <p:cBhvr additive="base">
                                        <p:cTn id="13" dur="500" fill="hold"/>
                                        <p:tgtEl>
                                          <p:spTgt spid="14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8"/>
                                        </p:tgtEl>
                                        <p:attrNameLst>
                                          <p:attrName>style.visibility</p:attrName>
                                        </p:attrNameLst>
                                      </p:cBhvr>
                                      <p:to>
                                        <p:strVal val="visible"/>
                                      </p:to>
                                    </p:set>
                                    <p:anim calcmode="lin" valueType="num">
                                      <p:cBhvr additive="base">
                                        <p:cTn id="19" dur="500" fill="hold"/>
                                        <p:tgtEl>
                                          <p:spTgt spid="148"/>
                                        </p:tgtEl>
                                        <p:attrNameLst>
                                          <p:attrName>ppt_x</p:attrName>
                                        </p:attrNameLst>
                                      </p:cBhvr>
                                      <p:tavLst>
                                        <p:tav tm="0">
                                          <p:val>
                                            <p:strVal val="#ppt_x"/>
                                          </p:val>
                                        </p:tav>
                                        <p:tav tm="100000">
                                          <p:val>
                                            <p:strVal val="#ppt_x"/>
                                          </p:val>
                                        </p:tav>
                                      </p:tavLst>
                                    </p:anim>
                                    <p:anim calcmode="lin" valueType="num">
                                      <p:cBhvr additive="base">
                                        <p:cTn id="20"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 name="文本框"/>
          <p:cNvSpPr>
            <a:spLocks noGrp="1"/>
          </p:cNvSpPr>
          <p:nvPr>
            <p:ph type="body" idx="1"/>
          </p:nvPr>
        </p:nvSpPr>
        <p:spPr>
          <a:xfrm>
            <a:off x="518336" y="1125421"/>
            <a:ext cx="8229600" cy="507999"/>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marL="0" indent="6350" algn="just">
              <a:lnSpc>
                <a:spcPct val="100000"/>
              </a:lnSpc>
              <a:spcBef>
                <a:spcPct val="20000"/>
              </a:spcBef>
              <a:spcAft>
                <a:spcPts val="0"/>
              </a:spcAft>
              <a:buNone/>
            </a:pPr>
            <a:r>
              <a:rPr lang="en-US" altLang="zh-CN" sz="2200" b="1" u="none" strike="noStrike" kern="0" cap="none" spc="0" baseline="0" dirty="0" smtClean="0">
                <a:solidFill>
                  <a:srgbClr val="474747"/>
                </a:solidFill>
                <a:latin typeface="微软雅黑" charset="0"/>
                <a:ea typeface="微软雅黑" charset="0"/>
                <a:cs typeface="Times New Roman" charset="0"/>
              </a:rPr>
              <a:t>5</a:t>
            </a:r>
            <a:r>
              <a:rPr lang="zh-CN" altLang="en-US" sz="2200" b="1" u="none" strike="noStrike" kern="0" cap="none" spc="0" baseline="0" dirty="0" smtClean="0">
                <a:solidFill>
                  <a:srgbClr val="474747"/>
                </a:solidFill>
                <a:latin typeface="微软雅黑" charset="0"/>
                <a:ea typeface="微软雅黑" charset="0"/>
                <a:cs typeface="Times New Roman" charset="0"/>
              </a:rPr>
              <a:t>、</a:t>
            </a:r>
            <a:r>
              <a:rPr lang="zh-CN" altLang="en-US" sz="2200" b="1" u="none" strike="noStrike" kern="0" cap="none" spc="0" baseline="0" dirty="0">
                <a:solidFill>
                  <a:srgbClr val="474747"/>
                </a:solidFill>
                <a:latin typeface="微软雅黑" charset="0"/>
                <a:ea typeface="微软雅黑" charset="0"/>
                <a:cs typeface="Times New Roman" charset="0"/>
              </a:rPr>
              <a:t>课件PPT图形图表风格</a:t>
            </a:r>
            <a:endParaRPr lang="zh-CN" altLang="en-US" sz="2200" u="none" strike="noStrike" kern="0" cap="none" spc="0" baseline="0" dirty="0">
              <a:solidFill>
                <a:srgbClr val="212121"/>
              </a:solidFill>
              <a:latin typeface="微软雅黑" charset="0"/>
              <a:ea typeface="微软雅黑" charset="0"/>
              <a:cs typeface="Times New Roman" charset="0"/>
            </a:endParaRPr>
          </a:p>
        </p:txBody>
      </p:sp>
      <p:pic>
        <p:nvPicPr>
          <p:cNvPr id="157" name="图片"/>
          <p:cNvPicPr>
            <a:picLocks noChangeAspect="1"/>
          </p:cNvPicPr>
          <p:nvPr/>
        </p:nvPicPr>
        <p:blipFill>
          <a:blip r:embed="rId3" cstate="print"/>
          <a:stretch>
            <a:fillRect/>
          </a:stretch>
        </p:blipFill>
        <p:spPr>
          <a:xfrm>
            <a:off x="1647385" y="1557415"/>
            <a:ext cx="5804577" cy="3316901"/>
          </a:xfrm>
          <a:prstGeom prst="rect">
            <a:avLst/>
          </a:prstGeom>
          <a:noFill/>
          <a:ln w="9525" cap="flat" cmpd="sng">
            <a:noFill/>
            <a:prstDash val="solid"/>
            <a:miter/>
          </a:ln>
        </p:spPr>
      </p:pic>
      <p:sp>
        <p:nvSpPr>
          <p:cNvPr id="5" name="矩形"/>
          <p:cNvSpPr>
            <a:spLocks/>
          </p:cNvSpPr>
          <p:nvPr/>
        </p:nvSpPr>
        <p:spPr>
          <a:xfrm>
            <a:off x="3036692" y="518313"/>
            <a:ext cx="3089524" cy="539115"/>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marL="0" indent="0" algn="ctr">
              <a:lnSpc>
                <a:spcPct val="100000"/>
              </a:lnSpc>
              <a:spcBef>
                <a:spcPts val="0"/>
              </a:spcBef>
              <a:spcAft>
                <a:spcPts val="0"/>
              </a:spcAft>
              <a:buNone/>
            </a:pPr>
            <a:r>
              <a:rPr lang="zh-CN" altLang="en-US" sz="3000" b="1" u="none" strike="noStrike" kern="100" cap="none" spc="0" baseline="0" dirty="0">
                <a:solidFill>
                  <a:srgbClr val="C9394A"/>
                </a:solidFill>
                <a:latin typeface="微软雅黑" charset="0"/>
                <a:ea typeface="微软雅黑" charset="0"/>
                <a:cs typeface="Times New Roman" charset="0"/>
              </a:rPr>
              <a:t>课件PPT质量标准</a:t>
            </a:r>
            <a:endParaRPr lang="zh-CN" altLang="en-US" sz="1800" u="none" strike="noStrike" kern="1200" cap="none" spc="0" baseline="0" dirty="0">
              <a:solidFill>
                <a:schemeClr val="tx1"/>
              </a:solidFill>
              <a:latin typeface="Calibri" pitchFamily="34" charset="0"/>
              <a:ea typeface="宋体" pitchFamily="2" charset="-122"/>
              <a:cs typeface="微软雅黑" charset="0"/>
            </a:endParaRPr>
          </a:p>
        </p:txBody>
      </p:sp>
    </p:spTree>
    <p:extLst>
      <p:ext uri="{BB962C8B-B14F-4D97-AF65-F5344CB8AC3E}">
        <p14:creationId xmlns:p14="http://schemas.microsoft.com/office/powerpoint/2010/main" val="123915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500" fill="hold"/>
                                        <p:tgtEl>
                                          <p:spTgt spid="157"/>
                                        </p:tgtEl>
                                        <p:attrNameLst>
                                          <p:attrName>ppt_x</p:attrName>
                                        </p:attrNameLst>
                                      </p:cBhvr>
                                      <p:tavLst>
                                        <p:tav tm="0">
                                          <p:val>
                                            <p:strVal val="#ppt_x"/>
                                          </p:val>
                                        </p:tav>
                                        <p:tav tm="100000">
                                          <p:val>
                                            <p:strVal val="#ppt_x"/>
                                          </p:val>
                                        </p:tav>
                                      </p:tavLst>
                                    </p:anim>
                                    <p:anim calcmode="lin" valueType="num">
                                      <p:cBhvr additive="base">
                                        <p:cTn id="8"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课件PPT-颜色编号.jpg"/>
          <p:cNvPicPr>
            <a:picLocks noChangeAspect="1"/>
          </p:cNvPicPr>
          <p:nvPr/>
        </p:nvPicPr>
        <p:blipFill>
          <a:blip r:embed="rId2"/>
          <a:stretch>
            <a:fillRect/>
          </a:stretch>
        </p:blipFill>
        <p:spPr>
          <a:xfrm>
            <a:off x="1714480" y="785800"/>
            <a:ext cx="5572164" cy="3714776"/>
          </a:xfrm>
          <a:prstGeom prst="rect">
            <a:avLst/>
          </a:prstGeom>
        </p:spPr>
      </p:pic>
      <p:sp>
        <p:nvSpPr>
          <p:cNvPr id="4" name="矩形"/>
          <p:cNvSpPr>
            <a:spLocks/>
          </p:cNvSpPr>
          <p:nvPr/>
        </p:nvSpPr>
        <p:spPr>
          <a:xfrm>
            <a:off x="3500430" y="428610"/>
            <a:ext cx="2339102" cy="523220"/>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pPr marL="0" indent="0" algn="ctr">
              <a:lnSpc>
                <a:spcPct val="100000"/>
              </a:lnSpc>
              <a:spcBef>
                <a:spcPts val="0"/>
              </a:spcBef>
              <a:spcAft>
                <a:spcPts val="0"/>
              </a:spcAft>
              <a:buNone/>
            </a:pPr>
            <a:r>
              <a:rPr lang="zh-CN" altLang="en-US" sz="2800" b="1" u="none" strike="noStrike" kern="100" cap="none" spc="0" baseline="0" dirty="0" smtClean="0">
                <a:solidFill>
                  <a:srgbClr val="212121"/>
                </a:solidFill>
                <a:latin typeface="微软雅黑" charset="0"/>
                <a:ea typeface="微软雅黑" charset="0"/>
                <a:cs typeface="Times New Roman" charset="0"/>
              </a:rPr>
              <a:t>文字</a:t>
            </a:r>
            <a:r>
              <a:rPr lang="zh-CN" altLang="en-US" sz="2800" b="1" kern="100" dirty="0" smtClean="0">
                <a:solidFill>
                  <a:srgbClr val="212121"/>
                </a:solidFill>
                <a:latin typeface="微软雅黑" charset="0"/>
                <a:ea typeface="微软雅黑" charset="0"/>
              </a:rPr>
              <a:t>颜色编号</a:t>
            </a:r>
            <a:endParaRPr lang="zh-CN" altLang="en-US" sz="2800" u="none" strike="noStrike" kern="1200" cap="none" spc="0" baseline="0" dirty="0">
              <a:solidFill>
                <a:srgbClr val="212121"/>
              </a:solidFill>
              <a:cs typeface="微软雅黑"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sp>
        <p:nvSpPr>
          <p:cNvPr id="2" name="文本框 1"/>
          <p:cNvSpPr txBox="1"/>
          <p:nvPr/>
        </p:nvSpPr>
        <p:spPr>
          <a:xfrm>
            <a:off x="1204856" y="1549101"/>
            <a:ext cx="272382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为什么要进行特征处理？</a:t>
            </a:r>
          </a:p>
        </p:txBody>
      </p:sp>
      <p:sp>
        <p:nvSpPr>
          <p:cNvPr id="3" name="文本框 2"/>
          <p:cNvSpPr txBox="1"/>
          <p:nvPr/>
        </p:nvSpPr>
        <p:spPr>
          <a:xfrm>
            <a:off x="1188190" y="1868816"/>
            <a:ext cx="6542176" cy="369332"/>
          </a:xfrm>
          <a:prstGeom prst="rect">
            <a:avLst/>
          </a:prstGeom>
          <a:noFill/>
        </p:spPr>
        <p:txBody>
          <a:bodyPr wrap="none" rtlCol="0">
            <a:spAutoFit/>
          </a:bodyPr>
          <a:lstStyle/>
          <a:p>
            <a:r>
              <a:rPr kumimoji="1" lang="zh-CN" altLang="en-US">
                <a:latin typeface="Microsoft YaHei" charset="-122"/>
                <a:ea typeface="Microsoft YaHei" charset="-122"/>
                <a:cs typeface="Microsoft YaHei" charset="-122"/>
              </a:rPr>
              <a:t>总结成一句话就是</a:t>
            </a:r>
            <a:r>
              <a:rPr kumimoji="1" lang="en-US" altLang="zh-CN">
                <a:latin typeface="Microsoft YaHei" charset="-122"/>
                <a:ea typeface="Microsoft YaHei" charset="-122"/>
                <a:cs typeface="Microsoft YaHei" charset="-122"/>
              </a:rPr>
              <a:t>:</a:t>
            </a:r>
            <a:r>
              <a:rPr kumimoji="1" lang="zh-CN" altLang="en-US">
                <a:latin typeface="Microsoft YaHei" charset="-122"/>
                <a:ea typeface="Microsoft YaHei" charset="-122"/>
                <a:cs typeface="Microsoft YaHei" charset="-122"/>
              </a:rPr>
              <a:t> 当前特征表达能力不够好，因此要进行处理</a:t>
            </a:r>
          </a:p>
        </p:txBody>
      </p:sp>
      <p:sp>
        <p:nvSpPr>
          <p:cNvPr id="27" name="可选流程 26" hidden="1"/>
          <p:cNvSpPr/>
          <p:nvPr/>
        </p:nvSpPr>
        <p:spPr>
          <a:xfrm>
            <a:off x="4567199" y="3030156"/>
            <a:ext cx="972803" cy="1871764"/>
          </a:xfrm>
          <a:prstGeom prst="flowChartAlternateProcess">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216917553"/>
              </p:ext>
            </p:extLst>
          </p:nvPr>
        </p:nvGraphicFramePr>
        <p:xfrm>
          <a:off x="1680069" y="2823711"/>
          <a:ext cx="5400600" cy="1828800"/>
        </p:xfrm>
        <a:graphic>
          <a:graphicData uri="http://schemas.openxmlformats.org/drawingml/2006/table">
            <a:tbl>
              <a:tblPr firstRow="1" bandRow="1">
                <a:tableStyleId>{5FD0F851-EC5A-4D38-B0AD-8093EC10F338}</a:tableStyleId>
              </a:tblPr>
              <a:tblGrid>
                <a:gridCol w="900100">
                  <a:extLst>
                    <a:ext uri="{9D8B030D-6E8A-4147-A177-3AD203B41FA5}">
                      <a16:colId xmlns:a16="http://schemas.microsoft.com/office/drawing/2014/main" xmlns="" val="20000"/>
                    </a:ext>
                  </a:extLst>
                </a:gridCol>
                <a:gridCol w="900100">
                  <a:extLst>
                    <a:ext uri="{9D8B030D-6E8A-4147-A177-3AD203B41FA5}">
                      <a16:colId xmlns:a16="http://schemas.microsoft.com/office/drawing/2014/main" xmlns="" val="20001"/>
                    </a:ext>
                  </a:extLst>
                </a:gridCol>
                <a:gridCol w="900100">
                  <a:extLst>
                    <a:ext uri="{9D8B030D-6E8A-4147-A177-3AD203B41FA5}">
                      <a16:colId xmlns:a16="http://schemas.microsoft.com/office/drawing/2014/main" xmlns="" val="20002"/>
                    </a:ext>
                  </a:extLst>
                </a:gridCol>
                <a:gridCol w="900100">
                  <a:extLst>
                    <a:ext uri="{9D8B030D-6E8A-4147-A177-3AD203B41FA5}">
                      <a16:colId xmlns:a16="http://schemas.microsoft.com/office/drawing/2014/main" xmlns="" val="20003"/>
                    </a:ext>
                  </a:extLst>
                </a:gridCol>
                <a:gridCol w="900100">
                  <a:extLst>
                    <a:ext uri="{9D8B030D-6E8A-4147-A177-3AD203B41FA5}">
                      <a16:colId xmlns:a16="http://schemas.microsoft.com/office/drawing/2014/main" xmlns="" val="20004"/>
                    </a:ext>
                  </a:extLst>
                </a:gridCol>
                <a:gridCol w="900100">
                  <a:extLst>
                    <a:ext uri="{9D8B030D-6E8A-4147-A177-3AD203B41FA5}">
                      <a16:colId xmlns:a16="http://schemas.microsoft.com/office/drawing/2014/main" xmlns="" val="20005"/>
                    </a:ext>
                  </a:extLst>
                </a:gridCol>
              </a:tblGrid>
              <a:tr h="286385">
                <a:tc>
                  <a:txBody>
                    <a:bodyPr/>
                    <a:lstStyle/>
                    <a:p>
                      <a:r>
                        <a:rPr lang="zh-CN" altLang="en-US" sz="1400" dirty="0">
                          <a:latin typeface="Microsoft YaHei" charset="-122"/>
                          <a:ea typeface="Microsoft YaHei" charset="-122"/>
                          <a:cs typeface="Microsoft YaHei" charset="-122"/>
                        </a:rPr>
                        <a:t>身高</a:t>
                      </a:r>
                      <a:r>
                        <a:rPr lang="en-US" altLang="zh-CN" sz="1400" dirty="0">
                          <a:latin typeface="Microsoft YaHei" charset="-122"/>
                          <a:ea typeface="Microsoft YaHei" charset="-122"/>
                          <a:cs typeface="Microsoft YaHei" charset="-122"/>
                        </a:rPr>
                        <a:t>mm</a:t>
                      </a:r>
                      <a:endParaRPr lang="zh-CN" altLang="en-US" sz="1400" dirty="0">
                        <a:latin typeface="Microsoft YaHei" charset="-122"/>
                        <a:ea typeface="Microsoft YaHei" charset="-122"/>
                        <a:cs typeface="Microsoft YaHei" charset="-122"/>
                      </a:endParaRPr>
                    </a:p>
                  </a:txBody>
                  <a:tcPr/>
                </a:tc>
                <a:tc>
                  <a:txBody>
                    <a:bodyPr/>
                    <a:lstStyle/>
                    <a:p>
                      <a:r>
                        <a:rPr lang="zh-CN" altLang="en-US" sz="1400" dirty="0">
                          <a:latin typeface="Microsoft YaHei" charset="-122"/>
                          <a:ea typeface="Microsoft YaHei" charset="-122"/>
                          <a:cs typeface="Microsoft YaHei" charset="-122"/>
                        </a:rPr>
                        <a:t>臂展</a:t>
                      </a:r>
                      <a:r>
                        <a:rPr lang="en-US" altLang="zh-CN" sz="1400" dirty="0">
                          <a:latin typeface="Microsoft YaHei" charset="-122"/>
                          <a:ea typeface="Microsoft YaHei" charset="-122"/>
                          <a:cs typeface="Microsoft YaHei" charset="-122"/>
                        </a:rPr>
                        <a:t>cm</a:t>
                      </a:r>
                      <a:endParaRPr lang="zh-CN" altLang="en-US" sz="1400" dirty="0">
                        <a:latin typeface="Microsoft YaHei" charset="-122"/>
                        <a:ea typeface="Microsoft YaHei" charset="-122"/>
                        <a:cs typeface="Microsoft YaHei" charset="-122"/>
                      </a:endParaRPr>
                    </a:p>
                  </a:txBody>
                  <a:tcPr/>
                </a:tc>
                <a:tc>
                  <a:txBody>
                    <a:bodyPr/>
                    <a:lstStyle/>
                    <a:p>
                      <a:r>
                        <a:rPr lang="zh-CN" altLang="en-US" sz="1400" dirty="0">
                          <a:latin typeface="Microsoft YaHei" charset="-122"/>
                          <a:ea typeface="Microsoft YaHei" charset="-122"/>
                          <a:cs typeface="Microsoft YaHei" charset="-122"/>
                        </a:rPr>
                        <a:t>年龄</a:t>
                      </a:r>
                    </a:p>
                  </a:txBody>
                  <a:tcPr/>
                </a:tc>
                <a:tc>
                  <a:txBody>
                    <a:bodyPr/>
                    <a:lstStyle/>
                    <a:p>
                      <a:r>
                        <a:rPr lang="zh-CN" altLang="en-US" sz="1400">
                          <a:latin typeface="Microsoft YaHei" charset="-122"/>
                          <a:ea typeface="Microsoft YaHei" charset="-122"/>
                          <a:cs typeface="Microsoft YaHei" charset="-122"/>
                        </a:rPr>
                        <a:t>体重</a:t>
                      </a:r>
                      <a:r>
                        <a:rPr lang="en-US" altLang="zh-CN" sz="1400">
                          <a:latin typeface="Microsoft YaHei" charset="-122"/>
                          <a:ea typeface="Microsoft YaHei" charset="-122"/>
                          <a:cs typeface="Microsoft YaHei" charset="-122"/>
                        </a:rPr>
                        <a:t>kg</a:t>
                      </a:r>
                      <a:endParaRPr lang="zh-CN" altLang="en-US" sz="1400">
                        <a:latin typeface="Microsoft YaHei" charset="-122"/>
                        <a:ea typeface="Microsoft YaHei" charset="-122"/>
                        <a:cs typeface="Microsoft YaHei" charset="-122"/>
                      </a:endParaRPr>
                    </a:p>
                  </a:txBody>
                  <a:tcPr/>
                </a:tc>
                <a:tc>
                  <a:txBody>
                    <a:bodyPr/>
                    <a:lstStyle/>
                    <a:p>
                      <a:r>
                        <a:rPr lang="zh-CN" altLang="en-US" sz="1400">
                          <a:latin typeface="Microsoft YaHei" charset="-122"/>
                          <a:ea typeface="Microsoft YaHei" charset="-122"/>
                          <a:cs typeface="Microsoft YaHei" charset="-122"/>
                        </a:rPr>
                        <a:t>位置</a:t>
                      </a:r>
                    </a:p>
                  </a:txBody>
                  <a:tcPr/>
                </a:tc>
                <a:tc>
                  <a:txBody>
                    <a:bodyPr/>
                    <a:lstStyle/>
                    <a:p>
                      <a:r>
                        <a:rPr lang="zh-CN" altLang="en-US" sz="1400">
                          <a:latin typeface="Microsoft YaHei" charset="-122"/>
                          <a:ea typeface="Microsoft YaHei" charset="-122"/>
                          <a:cs typeface="Microsoft YaHei" charset="-122"/>
                        </a:rPr>
                        <a:t>场均</a:t>
                      </a:r>
                    </a:p>
                  </a:txBody>
                  <a:tcPr/>
                </a:tc>
                <a:extLst>
                  <a:ext uri="{0D108BD9-81ED-4DB2-BD59-A6C34878D82A}">
                    <a16:rowId xmlns:a16="http://schemas.microsoft.com/office/drawing/2014/main" xmlns="" val="10000"/>
                  </a:ext>
                </a:extLst>
              </a:tr>
              <a:tr h="286385">
                <a:tc>
                  <a:txBody>
                    <a:bodyPr/>
                    <a:lstStyle/>
                    <a:p>
                      <a:r>
                        <a:rPr lang="en-US" altLang="zh-CN" sz="1400" dirty="0">
                          <a:latin typeface="Microsoft YaHei" charset="-122"/>
                          <a:ea typeface="Microsoft YaHei" charset="-122"/>
                          <a:cs typeface="Microsoft YaHei" charset="-122"/>
                        </a:rPr>
                        <a:t>1950</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210</a:t>
                      </a:r>
                      <a:endParaRPr lang="zh-CN" altLang="en-US" sz="1400" dirty="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28</a:t>
                      </a:r>
                      <a:endParaRPr lang="zh-CN" altLang="en-US" sz="1400" dirty="0">
                        <a:latin typeface="Microsoft YaHei" charset="-122"/>
                        <a:ea typeface="Microsoft YaHei" charset="-122"/>
                        <a:cs typeface="Microsoft YaHei" charset="-122"/>
                      </a:endParaRPr>
                    </a:p>
                  </a:txBody>
                  <a:tcPr/>
                </a:tc>
                <a:tc>
                  <a:txBody>
                    <a:bodyPr/>
                    <a:lstStyle/>
                    <a:p>
                      <a:r>
                        <a:rPr lang="hr-HR" altLang="zh-CN" sz="1400">
                          <a:effectLst/>
                          <a:latin typeface="Microsoft YaHei" charset="-122"/>
                          <a:ea typeface="Microsoft YaHei" charset="-122"/>
                          <a:cs typeface="Microsoft YaHei" charset="-122"/>
                        </a:rPr>
                        <a:t>99.8</a:t>
                      </a:r>
                      <a:endParaRPr lang="zh-CN" altLang="en-US" sz="1400">
                        <a:latin typeface="Microsoft YaHei" charset="-122"/>
                        <a:ea typeface="Microsoft YaHei" charset="-122"/>
                        <a:cs typeface="Microsoft YaHei" charset="-122"/>
                      </a:endParaRPr>
                    </a:p>
                  </a:txBody>
                  <a:tcPr/>
                </a:tc>
                <a:tc>
                  <a:txBody>
                    <a:bodyPr/>
                    <a:lstStyle/>
                    <a:p>
                      <a:r>
                        <a:rPr lang="zh-CN" altLang="en-US" sz="1400">
                          <a:latin typeface="Microsoft YaHei" charset="-122"/>
                          <a:ea typeface="Microsoft YaHei" charset="-122"/>
                          <a:cs typeface="Microsoft YaHei" charset="-122"/>
                        </a:rPr>
                        <a:t>后卫</a:t>
                      </a:r>
                    </a:p>
                  </a:txBody>
                  <a:tcPr/>
                </a:tc>
                <a:tc>
                  <a:txBody>
                    <a:bodyPr/>
                    <a:lstStyle/>
                    <a:p>
                      <a:r>
                        <a:rPr lang="en-US" altLang="zh-CN" sz="1400">
                          <a:latin typeface="Microsoft YaHei" charset="-122"/>
                          <a:ea typeface="Microsoft YaHei" charset="-122"/>
                          <a:cs typeface="Microsoft YaHei" charset="-122"/>
                        </a:rPr>
                        <a:t>30.4</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10001"/>
                  </a:ext>
                </a:extLst>
              </a:tr>
              <a:tr h="286385">
                <a:tc>
                  <a:txBody>
                    <a:bodyPr/>
                    <a:lstStyle/>
                    <a:p>
                      <a:r>
                        <a:rPr lang="is-IS" altLang="zh-CN" sz="1400">
                          <a:effectLst/>
                          <a:latin typeface="Microsoft YaHei" charset="-122"/>
                          <a:ea typeface="Microsoft YaHei" charset="-122"/>
                          <a:cs typeface="Microsoft YaHei" charset="-122"/>
                        </a:rPr>
                        <a:t>203</a:t>
                      </a:r>
                      <a:r>
                        <a:rPr lang="en-US" altLang="zh-CN" sz="1400">
                          <a:effectLst/>
                          <a:latin typeface="Microsoft YaHei" charset="-122"/>
                          <a:ea typeface="Microsoft YaHei" charset="-122"/>
                          <a:cs typeface="Microsoft YaHei" charset="-122"/>
                        </a:rPr>
                        <a:t>0</a:t>
                      </a:r>
                      <a:endParaRPr lang="zh-CN" altLang="en-US" sz="1400">
                        <a:latin typeface="Microsoft YaHei" charset="-122"/>
                        <a:ea typeface="Microsoft YaHei" charset="-122"/>
                        <a:cs typeface="Microsoft YaHei" charset="-122"/>
                      </a:endParaRPr>
                    </a:p>
                  </a:txBody>
                  <a:tcPr/>
                </a:tc>
                <a:tc>
                  <a:txBody>
                    <a:bodyPr/>
                    <a:lstStyle/>
                    <a:p>
                      <a:r>
                        <a:rPr lang="is-IS" altLang="zh-CN" sz="1400">
                          <a:effectLst/>
                          <a:latin typeface="Microsoft YaHei" charset="-122"/>
                          <a:ea typeface="Microsoft YaHei" charset="-122"/>
                          <a:cs typeface="Microsoft YaHei" charset="-122"/>
                        </a:rPr>
                        <a:t>21</a:t>
                      </a:r>
                      <a:r>
                        <a:rPr lang="en-US" altLang="zh-CN" sz="1400">
                          <a:effectLst/>
                          <a:latin typeface="Microsoft YaHei" charset="-122"/>
                          <a:ea typeface="Microsoft YaHei" charset="-122"/>
                          <a:cs typeface="Microsoft YaHei" charset="-122"/>
                        </a:rPr>
                        <a:t>4</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33</a:t>
                      </a:r>
                      <a:endParaRPr lang="zh-CN" altLang="en-US" sz="1400">
                        <a:latin typeface="Microsoft YaHei" charset="-122"/>
                        <a:ea typeface="Microsoft YaHei" charset="-122"/>
                        <a:cs typeface="Microsoft YaHei" charset="-122"/>
                      </a:endParaRPr>
                    </a:p>
                  </a:txBody>
                  <a:tcPr/>
                </a:tc>
                <a:tc>
                  <a:txBody>
                    <a:bodyPr/>
                    <a:lstStyle/>
                    <a:p>
                      <a:r>
                        <a:rPr lang="hr-HR" altLang="zh-CN" sz="1400">
                          <a:effectLst/>
                          <a:latin typeface="Microsoft YaHei" charset="-122"/>
                          <a:ea typeface="Microsoft YaHei" charset="-122"/>
                          <a:cs typeface="Microsoft YaHei" charset="-122"/>
                        </a:rPr>
                        <a:t>113.4</a:t>
                      </a:r>
                      <a:endParaRPr lang="zh-CN" altLang="en-US" sz="1400">
                        <a:latin typeface="Microsoft YaHei" charset="-122"/>
                        <a:ea typeface="Microsoft YaHei" charset="-122"/>
                        <a:cs typeface="Microsoft YaHei" charset="-122"/>
                      </a:endParaRPr>
                    </a:p>
                  </a:txBody>
                  <a:tcPr/>
                </a:tc>
                <a:tc>
                  <a:txBody>
                    <a:bodyPr/>
                    <a:lstStyle/>
                    <a:p>
                      <a:r>
                        <a:rPr lang="zh-CN" altLang="en-US" sz="1400">
                          <a:latin typeface="Microsoft YaHei" charset="-122"/>
                          <a:ea typeface="Microsoft YaHei" charset="-122"/>
                          <a:cs typeface="Microsoft YaHei" charset="-122"/>
                        </a:rPr>
                        <a:t>前锋</a:t>
                      </a:r>
                    </a:p>
                  </a:txBody>
                  <a:tcPr/>
                </a:tc>
                <a:tc>
                  <a:txBody>
                    <a:bodyPr/>
                    <a:lstStyle/>
                    <a:p>
                      <a:r>
                        <a:rPr lang="nb-NO" altLang="zh-CN" sz="1400">
                          <a:effectLst/>
                          <a:latin typeface="Microsoft YaHei" charset="-122"/>
                          <a:ea typeface="Microsoft YaHei" charset="-122"/>
                          <a:cs typeface="Microsoft YaHei" charset="-122"/>
                        </a:rPr>
                        <a:t>27.5</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10002"/>
                  </a:ext>
                </a:extLst>
              </a:tr>
              <a:tr h="286385">
                <a:tc>
                  <a:txBody>
                    <a:bodyPr/>
                    <a:lstStyle/>
                    <a:p>
                      <a:r>
                        <a:rPr lang="en-US" altLang="zh-CN" sz="1400">
                          <a:latin typeface="Microsoft YaHei" charset="-122"/>
                          <a:ea typeface="Microsoft YaHei" charset="-122"/>
                          <a:cs typeface="Microsoft YaHei" charset="-122"/>
                        </a:rPr>
                        <a:t>1900</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192</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30</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N/A</a:t>
                      </a:r>
                      <a:endParaRPr lang="zh-CN" altLang="en-US" sz="1400">
                        <a:latin typeface="Microsoft YaHei" charset="-122"/>
                        <a:ea typeface="Microsoft YaHei" charset="-122"/>
                        <a:cs typeface="Microsoft YaHei" charset="-122"/>
                      </a:endParaRPr>
                    </a:p>
                  </a:txBody>
                  <a:tcPr/>
                </a:tc>
                <a:tc>
                  <a:txBody>
                    <a:bodyPr/>
                    <a:lstStyle/>
                    <a:p>
                      <a:r>
                        <a:rPr lang="zh-CN" altLang="en-US" sz="1400">
                          <a:latin typeface="Microsoft YaHei" charset="-122"/>
                          <a:ea typeface="Microsoft YaHei" charset="-122"/>
                          <a:cs typeface="Microsoft YaHei" charset="-122"/>
                        </a:rPr>
                        <a:t>后卫</a:t>
                      </a:r>
                    </a:p>
                  </a:txBody>
                  <a:tcPr/>
                </a:tc>
                <a:tc>
                  <a:txBody>
                    <a:bodyPr/>
                    <a:lstStyle/>
                    <a:p>
                      <a:r>
                        <a:rPr lang="hr-HR" altLang="zh-CN" sz="1400">
                          <a:effectLst/>
                          <a:latin typeface="Microsoft YaHei" charset="-122"/>
                          <a:ea typeface="Microsoft YaHei" charset="-122"/>
                          <a:cs typeface="Microsoft YaHei" charset="-122"/>
                        </a:rPr>
                        <a:t>26.4</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10003"/>
                  </a:ext>
                </a:extLst>
              </a:tr>
              <a:tr h="286385">
                <a:tc>
                  <a:txBody>
                    <a:bodyPr/>
                    <a:lstStyle/>
                    <a:p>
                      <a:r>
                        <a:rPr lang="en-US" altLang="zh-CN" sz="1400">
                          <a:latin typeface="Microsoft YaHei" charset="-122"/>
                          <a:ea typeface="Microsoft YaHei" charset="-122"/>
                          <a:cs typeface="Microsoft YaHei" charset="-122"/>
                        </a:rPr>
                        <a:t>2010</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221</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26</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104.3</a:t>
                      </a:r>
                      <a:endParaRPr lang="zh-CN" altLang="en-US" sz="1400">
                        <a:latin typeface="Microsoft YaHei" charset="-122"/>
                        <a:ea typeface="Microsoft YaHei" charset="-122"/>
                        <a:cs typeface="Microsoft YaHei" charset="-122"/>
                      </a:endParaRPr>
                    </a:p>
                  </a:txBody>
                  <a:tcPr/>
                </a:tc>
                <a:tc>
                  <a:txBody>
                    <a:bodyPr/>
                    <a:lstStyle/>
                    <a:p>
                      <a:r>
                        <a:rPr lang="zh-CN" altLang="en-US" sz="1400" dirty="0" smtClean="0">
                          <a:latin typeface="Microsoft YaHei" charset="-122"/>
                          <a:ea typeface="Microsoft YaHei" charset="-122"/>
                          <a:cs typeface="Microsoft YaHei" charset="-122"/>
                        </a:rPr>
                        <a:t>前锋</a:t>
                      </a:r>
                      <a:endParaRPr lang="zh-CN" altLang="en-US" sz="1400" dirty="0">
                        <a:latin typeface="Microsoft YaHei" charset="-122"/>
                        <a:ea typeface="Microsoft YaHei" charset="-122"/>
                        <a:cs typeface="Microsoft YaHei" charset="-122"/>
                      </a:endParaRPr>
                    </a:p>
                  </a:txBody>
                  <a:tcPr/>
                </a:tc>
                <a:tc>
                  <a:txBody>
                    <a:bodyPr/>
                    <a:lstStyle/>
                    <a:p>
                      <a:r>
                        <a:rPr lang="hr-HR" altLang="zh-CN" sz="1400">
                          <a:effectLst/>
                          <a:latin typeface="Microsoft YaHei" charset="-122"/>
                          <a:ea typeface="Microsoft YaHei" charset="-122"/>
                          <a:cs typeface="Microsoft YaHei" charset="-122"/>
                        </a:rPr>
                        <a:t>16.2</a:t>
                      </a:r>
                      <a:endParaRPr lang="zh-CN" altLang="en-US" sz="1400">
                        <a:latin typeface="Microsoft YaHei" charset="-122"/>
                        <a:ea typeface="Microsoft YaHei" charset="-122"/>
                        <a:cs typeface="Microsoft YaHei" charset="-122"/>
                      </a:endParaRPr>
                    </a:p>
                  </a:txBody>
                  <a:tcPr/>
                </a:tc>
                <a:extLst>
                  <a:ext uri="{0D108BD9-81ED-4DB2-BD59-A6C34878D82A}">
                    <a16:rowId xmlns:a16="http://schemas.microsoft.com/office/drawing/2014/main" xmlns="" val="10004"/>
                  </a:ext>
                </a:extLst>
              </a:tr>
              <a:tr h="286385">
                <a:tc>
                  <a:txBody>
                    <a:bodyPr/>
                    <a:lstStyle/>
                    <a:p>
                      <a:r>
                        <a:rPr lang="en-US" altLang="zh-CN" sz="1400">
                          <a:latin typeface="Microsoft YaHei" charset="-122"/>
                          <a:ea typeface="Microsoft YaHei" charset="-122"/>
                          <a:cs typeface="Microsoft YaHei" charset="-122"/>
                        </a:rPr>
                        <a:t>2080</a:t>
                      </a:r>
                      <a:endParaRPr lang="zh-CN" altLang="en-US" sz="1400">
                        <a:latin typeface="Microsoft YaHei" charset="-122"/>
                        <a:ea typeface="Microsoft YaHei" charset="-122"/>
                        <a:cs typeface="Microsoft YaHei" charset="-122"/>
                      </a:endParaRPr>
                    </a:p>
                  </a:txBody>
                  <a:tcPr/>
                </a:tc>
                <a:tc>
                  <a:txBody>
                    <a:bodyPr/>
                    <a:lstStyle/>
                    <a:p>
                      <a:r>
                        <a:rPr lang="en-US" altLang="zh-CN" sz="1400" dirty="0">
                          <a:latin typeface="Microsoft YaHei" charset="-122"/>
                          <a:ea typeface="Microsoft YaHei" charset="-122"/>
                          <a:cs typeface="Microsoft YaHei" charset="-122"/>
                        </a:rPr>
                        <a:t>211</a:t>
                      </a:r>
                      <a:endParaRPr lang="zh-CN" altLang="en-US" sz="1400" dirty="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29</a:t>
                      </a:r>
                      <a:endParaRPr lang="zh-CN" altLang="en-US" sz="1400">
                        <a:latin typeface="Microsoft YaHei" charset="-122"/>
                        <a:ea typeface="Microsoft YaHei" charset="-122"/>
                        <a:cs typeface="Microsoft YaHei" charset="-122"/>
                      </a:endParaRPr>
                    </a:p>
                  </a:txBody>
                  <a:tcPr/>
                </a:tc>
                <a:tc>
                  <a:txBody>
                    <a:bodyPr/>
                    <a:lstStyle/>
                    <a:p>
                      <a:r>
                        <a:rPr lang="en-US" altLang="zh-CN" sz="1400">
                          <a:latin typeface="Microsoft YaHei" charset="-122"/>
                          <a:ea typeface="Microsoft YaHei" charset="-122"/>
                          <a:cs typeface="Microsoft YaHei" charset="-122"/>
                        </a:rPr>
                        <a:t>N/A</a:t>
                      </a:r>
                      <a:endParaRPr lang="zh-CN" altLang="en-US" sz="1400">
                        <a:latin typeface="Microsoft YaHei" charset="-122"/>
                        <a:ea typeface="Microsoft YaHei" charset="-122"/>
                        <a:cs typeface="Microsoft YaHei" charset="-122"/>
                      </a:endParaRPr>
                    </a:p>
                  </a:txBody>
                  <a:tcPr/>
                </a:tc>
                <a:tc>
                  <a:txBody>
                    <a:bodyPr/>
                    <a:lstStyle/>
                    <a:p>
                      <a:r>
                        <a:rPr lang="zh-CN" altLang="en-US" sz="1400">
                          <a:latin typeface="Microsoft YaHei" charset="-122"/>
                          <a:ea typeface="Microsoft YaHei" charset="-122"/>
                          <a:cs typeface="Microsoft YaHei" charset="-122"/>
                        </a:rPr>
                        <a:t>前锋</a:t>
                      </a:r>
                    </a:p>
                  </a:txBody>
                  <a:tcPr/>
                </a:tc>
                <a:tc>
                  <a:txBody>
                    <a:bodyPr/>
                    <a:lstStyle/>
                    <a:p>
                      <a:r>
                        <a:rPr lang="en-US" altLang="zh-CN" sz="1400" dirty="0">
                          <a:latin typeface="Microsoft YaHei" charset="-122"/>
                          <a:ea typeface="Microsoft YaHei" charset="-122"/>
                          <a:cs typeface="Microsoft YaHei" charset="-122"/>
                        </a:rPr>
                        <a:t>21.4</a:t>
                      </a:r>
                      <a:endParaRPr lang="zh-CN" altLang="en-US" sz="1400" dirty="0">
                        <a:latin typeface="Microsoft YaHei" charset="-122"/>
                        <a:ea typeface="Microsoft YaHei" charset="-122"/>
                        <a:cs typeface="Microsoft YaHei" charset="-122"/>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59859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p:cNvSpPr>
            <a:spLocks/>
          </p:cNvSpPr>
          <p:nvPr/>
        </p:nvSpPr>
        <p:spPr>
          <a:xfrm>
            <a:off x="1979712" y="411954"/>
            <a:ext cx="4801314" cy="553998"/>
          </a:xfrm>
          <a:prstGeom prst="rect">
            <a:avLst/>
          </a:prstGeom>
          <a:noFill/>
          <a:ln w="9525" cap="flat" cmpd="sng">
            <a:noFill/>
            <a:prstDash val="solid"/>
            <a:miter/>
          </a:ln>
        </p:spPr>
        <p:txBody>
          <a:bodyPr vert="horz" wrap="none" lIns="91440" tIns="45720" rIns="91440" bIns="45720" anchor="t" anchorCtr="0">
            <a:prstTxWarp prst="textNoShape">
              <a:avLst/>
            </a:prstTxWarp>
            <a:spAutoFit/>
          </a:bodyPr>
          <a:lstStyle/>
          <a:p>
            <a:r>
              <a:rPr lang="zh-CN" altLang="en-US" sz="3000" b="1" kern="0" dirty="0" smtClean="0">
                <a:solidFill>
                  <a:srgbClr val="C9394A"/>
                </a:solidFill>
                <a:latin typeface="微软雅黑" charset="0"/>
                <a:ea typeface="微软雅黑" charset="0"/>
                <a:cs typeface="微软雅黑" charset="0"/>
              </a:rPr>
              <a:t>第零节</a:t>
            </a:r>
            <a:r>
              <a:rPr lang="zh-CN" altLang="en-US" sz="3000" b="1" kern="0" dirty="0">
                <a:solidFill>
                  <a:srgbClr val="C9394A"/>
                </a:solidFill>
                <a:latin typeface="微软雅黑" charset="0"/>
                <a:ea typeface="微软雅黑" charset="0"/>
                <a:cs typeface="微软雅黑" charset="0"/>
              </a:rPr>
              <a:t>：特征处理知识框架</a:t>
            </a:r>
            <a:endParaRPr lang="en-US" altLang="zh-CN" sz="3000" b="1" kern="0" dirty="0">
              <a:solidFill>
                <a:srgbClr val="C9394A"/>
              </a:solidFill>
              <a:latin typeface="微软雅黑" charset="0"/>
              <a:ea typeface="微软雅黑" charset="0"/>
              <a:cs typeface="微软雅黑" charset="0"/>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50000" r="28697"/>
          <a:stretch/>
        </p:blipFill>
        <p:spPr>
          <a:xfrm>
            <a:off x="1444747" y="967495"/>
            <a:ext cx="5871244" cy="3939902"/>
          </a:xfrm>
          <a:prstGeom prst="rect">
            <a:avLst/>
          </a:prstGeom>
        </p:spPr>
      </p:pic>
    </p:spTree>
    <p:extLst>
      <p:ext uri="{BB962C8B-B14F-4D97-AF65-F5344CB8AC3E}">
        <p14:creationId xmlns:p14="http://schemas.microsoft.com/office/powerpoint/2010/main" val="441705313"/>
      </p:ext>
    </p:extLst>
  </p:cSld>
  <p:clrMapOvr>
    <a:masterClrMapping/>
  </p:clrMapOvr>
  <p:timing>
    <p:tnLst>
      <p:par>
        <p:cTn id="1" dur="indefinite" restart="never" nodeType="tmRoot"/>
      </p:par>
    </p:tnLst>
  </p:timing>
</p:sld>
</file>

<file path=ppt/theme/theme1.xml><?xml version="1.0" encoding="utf-8"?>
<a:theme xmlns:a="http://schemas.openxmlformats.org/drawingml/2006/main" name="讲师ppt模板20141215">
  <a:themeElements>
    <a:clrScheme name="讲师ppt模板20141215">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讲师ppt模板20141215">
      <a:majorFont>
        <a:latin typeface=""/>
        <a:ea typeface=""/>
        <a:cs typeface=""/>
      </a:majorFont>
      <a:minorFont>
        <a:latin typeface=""/>
        <a:ea typeface=""/>
        <a:cs typeface=""/>
      </a:minorFont>
    </a:fontScheme>
    <a:fmtScheme name="讲师ppt模板20141215">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ppt/theme/theme2.xml><?xml version="1.0" encoding="utf-8"?>
<a:theme xmlns:a="http://schemas.openxmlformats.org/drawingml/2006/main" name="讲师ppt模板20141215">
  <a:themeElements>
    <a:clrScheme name="讲师ppt模板20141215">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讲师ppt模板20141215">
      <a:majorFont>
        <a:latin typeface=""/>
        <a:ea typeface=""/>
        <a:cs typeface=""/>
      </a:majorFont>
      <a:minorFont>
        <a:latin typeface=""/>
        <a:ea typeface=""/>
        <a:cs typeface=""/>
      </a:minorFont>
    </a:fontScheme>
    <a:fmtScheme name="讲师ppt模板20141215">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ppt/theme/theme3.xml><?xml version="1.0" encoding="utf-8"?>
<a:theme xmlns:a="http://schemas.openxmlformats.org/drawingml/2006/main" name="讲师ppt模板20141215">
  <a:themeElements>
    <a:clrScheme name="讲师ppt模板20141215">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讲师ppt模板20141215">
      <a:majorFont>
        <a:latin typeface=""/>
        <a:ea typeface=""/>
        <a:cs typeface=""/>
      </a:majorFont>
      <a:minorFont>
        <a:latin typeface=""/>
        <a:ea typeface=""/>
        <a:cs typeface=""/>
      </a:minorFont>
    </a:fontScheme>
    <a:fmtScheme name="讲师ppt模板20141215">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ppt/theme/theme4.xml><?xml version="1.0" encoding="utf-8"?>
<a:theme xmlns:a="http://schemas.openxmlformats.org/drawingml/2006/main" name="notesMaster1">
  <a:themeElements>
    <a:clrScheme name="notesMaster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Normal.eit</Template>
  <TotalTime>28873</TotalTime>
  <Words>6334</Words>
  <Application>Microsoft Macintosh PowerPoint</Application>
  <PresentationFormat>全屏显示(16:9)</PresentationFormat>
  <Paragraphs>1117</Paragraphs>
  <Slides>79</Slides>
  <Notes>69</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79</vt:i4>
      </vt:variant>
    </vt:vector>
  </HeadingPairs>
  <TitlesOfParts>
    <vt:vector size="93" baseType="lpstr">
      <vt:lpstr>Calibri</vt:lpstr>
      <vt:lpstr>Cambria Math</vt:lpstr>
      <vt:lpstr>Helvetica</vt:lpstr>
      <vt:lpstr>Microsoft YaHei</vt:lpstr>
      <vt:lpstr>STKaiti</vt:lpstr>
      <vt:lpstr>Times New Roman</vt:lpstr>
      <vt:lpstr>Wingdings</vt:lpstr>
      <vt:lpstr>黑体</vt:lpstr>
      <vt:lpstr>宋体</vt:lpstr>
      <vt:lpstr>微软雅黑</vt:lpstr>
      <vt:lpstr>Arial</vt:lpstr>
      <vt:lpstr>讲师ppt模板20141215</vt:lpstr>
      <vt:lpstr>讲师ppt模板20141215</vt:lpstr>
      <vt:lpstr>讲师ppt模板20141215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open</dc:creator>
  <cp:lastModifiedBy>dou dou0o</cp:lastModifiedBy>
  <cp:revision>232</cp:revision>
  <dcterms:created xsi:type="dcterms:W3CDTF">2016-04-25T01:54:29Z</dcterms:created>
  <dcterms:modified xsi:type="dcterms:W3CDTF">2019-12-02T13:09:21Z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2052-9.1.0.4468</vt:lpwstr>
  </property>
</Properties>
</file>